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handoutMasterIdLst>
    <p:handoutMasterId r:id="rId86"/>
  </p:handoutMasterIdLst>
  <p:sldIdLst>
    <p:sldId id="256" r:id="rId2"/>
    <p:sldId id="342" r:id="rId3"/>
    <p:sldId id="343" r:id="rId4"/>
    <p:sldId id="344" r:id="rId5"/>
    <p:sldId id="262" r:id="rId6"/>
    <p:sldId id="263" r:id="rId7"/>
    <p:sldId id="345" r:id="rId8"/>
    <p:sldId id="265" r:id="rId9"/>
    <p:sldId id="372" r:id="rId10"/>
    <p:sldId id="266" r:id="rId11"/>
    <p:sldId id="267" r:id="rId12"/>
    <p:sldId id="363" r:id="rId13"/>
    <p:sldId id="364" r:id="rId14"/>
    <p:sldId id="269" r:id="rId15"/>
    <p:sldId id="270" r:id="rId16"/>
    <p:sldId id="271" r:id="rId17"/>
    <p:sldId id="272" r:id="rId18"/>
    <p:sldId id="346" r:id="rId19"/>
    <p:sldId id="274" r:id="rId20"/>
    <p:sldId id="275" r:id="rId21"/>
    <p:sldId id="277" r:id="rId22"/>
    <p:sldId id="278" r:id="rId23"/>
    <p:sldId id="279" r:id="rId24"/>
    <p:sldId id="280" r:id="rId25"/>
    <p:sldId id="281" r:id="rId26"/>
    <p:sldId id="282" r:id="rId27"/>
    <p:sldId id="365" r:id="rId28"/>
    <p:sldId id="366" r:id="rId29"/>
    <p:sldId id="368" r:id="rId30"/>
    <p:sldId id="367" r:id="rId31"/>
    <p:sldId id="369" r:id="rId32"/>
    <p:sldId id="371" r:id="rId33"/>
    <p:sldId id="370" r:id="rId34"/>
    <p:sldId id="283" r:id="rId35"/>
    <p:sldId id="285" r:id="rId36"/>
    <p:sldId id="286" r:id="rId37"/>
    <p:sldId id="347" r:id="rId38"/>
    <p:sldId id="288" r:id="rId39"/>
    <p:sldId id="289" r:id="rId40"/>
    <p:sldId id="290" r:id="rId41"/>
    <p:sldId id="291" r:id="rId42"/>
    <p:sldId id="292" r:id="rId43"/>
    <p:sldId id="293" r:id="rId44"/>
    <p:sldId id="294" r:id="rId45"/>
    <p:sldId id="295" r:id="rId46"/>
    <p:sldId id="296"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2" r:id="rId60"/>
    <p:sldId id="348" r:id="rId61"/>
    <p:sldId id="349" r:id="rId62"/>
    <p:sldId id="350" r:id="rId63"/>
    <p:sldId id="351" r:id="rId64"/>
    <p:sldId id="352" r:id="rId65"/>
    <p:sldId id="318" r:id="rId66"/>
    <p:sldId id="353" r:id="rId67"/>
    <p:sldId id="354" r:id="rId68"/>
    <p:sldId id="355" r:id="rId69"/>
    <p:sldId id="356" r:id="rId70"/>
    <p:sldId id="357" r:id="rId71"/>
    <p:sldId id="358" r:id="rId72"/>
    <p:sldId id="359" r:id="rId73"/>
    <p:sldId id="360" r:id="rId74"/>
    <p:sldId id="373" r:id="rId75"/>
    <p:sldId id="374" r:id="rId76"/>
    <p:sldId id="375" r:id="rId77"/>
    <p:sldId id="376" r:id="rId78"/>
    <p:sldId id="379" r:id="rId79"/>
    <p:sldId id="377" r:id="rId80"/>
    <p:sldId id="378" r:id="rId81"/>
    <p:sldId id="297" r:id="rId82"/>
    <p:sldId id="362" r:id="rId83"/>
    <p:sldId id="361" r:id="rId8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4A9BC294-FFE2-49D5-8D69-9E1BD2C41BD5}"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BBFC77FB-9ED0-4EC9-95AA-A1379042E648}"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3DC5C2F9-1CAC-4260-A1DD-9FCDBB877499}"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6CBB8FF1-D9AA-43F3-AF6F-95CC898621D3}" styleName="">
    <a:tblBg/>
    <a:wholeTbl>
      <a:tcTxStyle b="off" i="off">
        <a:font>
          <a:latin typeface="Lucida Sans"/>
          <a:ea typeface="Lucida Sans"/>
          <a:cs typeface="Lucida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
          <a:latin typeface="Gill Sans"/>
          <a:ea typeface="Gill Sans"/>
          <a:cs typeface="Gill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noFill/>
        </a:fill>
      </a:tcStyle>
    </a:firstCol>
    <a:lastRow>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n">
        <a:font>
          <a:latin typeface="Lucida Sans"/>
          <a:ea typeface="Lucida Sans"/>
          <a:cs typeface="Lucida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noFill/>
        </a:fill>
      </a:tcStyle>
    </a:firstRow>
  </a:tblStyle>
  <a:tblStyle styleId="{DD9CBF1E-DFE0-488D-B0F1-8F7C9699B0B2}"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E8A719A-2513-455F-94AF-7F6580E62302}" styleName="">
    <a:tblBg/>
    <a:wholeTbl>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Comic Sans MS"/>
          <a:ea typeface="Comic Sans MS"/>
          <a:cs typeface="Comic Sans MS"/>
        </a:font>
        <a:srgbClr val="0048AA"/>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omic Sans MS"/>
          <a:ea typeface="Comic Sans MS"/>
          <a:cs typeface="Comic Sans MS"/>
        </a:font>
        <a:srgbClr val="0048AA"/>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83" autoAdjust="0"/>
    <p:restoredTop sz="97720" autoAdjust="0"/>
  </p:normalViewPr>
  <p:slideViewPr>
    <p:cSldViewPr snapToGrid="0">
      <p:cViewPr varScale="1">
        <p:scale>
          <a:sx n="44" d="100"/>
          <a:sy n="44" d="100"/>
        </p:scale>
        <p:origin x="787" y="67"/>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F527EF-9BDA-4238-B827-321E0F34E8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C35EA1-9ABB-40F5-AAAE-61A36E5D51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CBECEF-48F3-4CB4-805B-408F3A2DD8C4}" type="datetimeFigureOut">
              <a:rPr lang="en-US" smtClean="0"/>
              <a:t>11/7/2021</a:t>
            </a:fld>
            <a:endParaRPr lang="en-US"/>
          </a:p>
        </p:txBody>
      </p:sp>
      <p:sp>
        <p:nvSpPr>
          <p:cNvPr id="4" name="Footer Placeholder 3">
            <a:extLst>
              <a:ext uri="{FF2B5EF4-FFF2-40B4-BE49-F238E27FC236}">
                <a16:creationId xmlns:a16="http://schemas.microsoft.com/office/drawing/2014/main" id="{9AC1C19A-4193-4560-90EB-02E45CDF7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EEE875-7AA1-47C1-9357-9CA05A20DE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E88F1B-BAB2-4885-8CAC-7B8188C40CF0}" type="slidenum">
              <a:rPr lang="en-US" smtClean="0"/>
              <a:t>‹#›</a:t>
            </a:fld>
            <a:endParaRPr lang="en-US"/>
          </a:p>
        </p:txBody>
      </p:sp>
    </p:spTree>
    <p:extLst>
      <p:ext uri="{BB962C8B-B14F-4D97-AF65-F5344CB8AC3E}">
        <p14:creationId xmlns:p14="http://schemas.microsoft.com/office/powerpoint/2010/main" val="24079337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6:30.382"/>
    </inkml:context>
    <inkml:brush xml:id="br0">
      <inkml:brushProperty name="width" value="0.08571" units="cm"/>
      <inkml:brushProperty name="height" value="0.08571" units="cm"/>
      <inkml:brushProperty name="color" value="#AB008B"/>
    </inkml:brush>
  </inkml:definitions>
  <inkml:trace contextRef="#ctx0" brushRef="#br0">178 61 5734,'7'-12'0,"-2"3"0,-2 5 0,-2 2 0,2-1 0,-2 1 0,1 2 0,-3 3 0,2 0 0,-2 5 0,1-2 0,1 2 0,0 11 0,2-3 0,0 36 0,-2-21 0,0 37 0,-2-31 0,0 28 0,-1-26 0,-1 38 0,2-37 0,-1 26 0,2-40 0,0 8 0,0-20 0,0 7 0,0-14 0,0 4 0,0-8 0,0 0 0,0-3 0,-1-3 0,0-2 0,-1-4 0,1-3 0,-5-25 0,1 7 0,-2-38 0,4 27 0,-1-33 0,4 30 0,0-45 0,0 46 0,2-33 0,-2 44 0,0-20 0,0 30 0,0-9 0,0 22 0,0 1 0,0 8 0,2 8 0,-2 5 0,3 21 0,-3-7 0,0 43 0,0-28 0,0 44 0,0-42 0,3 48 0,-1-45 0,6 37 0,-4-47 0,5 18 0,-4-26 0,4 10 0,-6-20 0,2 6 0,-3-15 0,1 1 0,-2-9 0,-1-4 0,-1-4 0,-1-14 0,0 2 0,-1-27 0,1 14 0,-6-47 0,3 37 0,-4-41 0,3 47 0,-5-31 0,6 37 0,-4-20 0,7 33 0,-2-6 0,3 13 0,-1-3 0,2 7 0,-1-2 0,-1 4 0,1-1 0,0 4 0,-1 5 0,1 3 0,-2 19 0,2-3 0,-3 29 0,3-16 0,-5 30 0,3-25 0,-5 40 0,6-41 0,-2 28 0,2-42 0,0 6 0,0-19 0,0 2 0,1-13 0,-2-9 0,1-7 0,-1-23 0,2 9 0,-1-35 0,1 30 0,0-27 0,-1 35 0,-1-13 0,2 19 0,-2-8 0,2 15 0,-2-3 0,0 9 0,-8-2 0,-1 5 0,-10 0 0,5 3 0,-1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8:11.689"/>
    </inkml:context>
    <inkml:brush xml:id="br0">
      <inkml:brushProperty name="width" value="0.08571" units="cm"/>
      <inkml:brushProperty name="height" value="0.08571" units="cm"/>
      <inkml:brushProperty name="color" value="#AB008B"/>
    </inkml:brush>
  </inkml:definitions>
  <inkml:trace contextRef="#ctx0" brushRef="#br0">1 217 5734,'5'-3'0,"1"0"0,1 0 0,2-1 0,2-1 0,1 0 0,4-1 0,-1 0 0,4-1 0,2-2 0,2-1 0,14-5 0,-9 2 0,34-17 0,-31 16 0,24-13 0,-33 16 0,6-2 0,-16 8 0,5-3 0,-10 5 0,1-2 0,-5 3 0,-3 1 0,-2-1 0,-3 1 0,-1-2 0,-10 1 0,4 1 0,-8 1 0,6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8:12.059"/>
    </inkml:context>
    <inkml:brush xml:id="br0">
      <inkml:brushProperty name="width" value="0.08571" units="cm"/>
      <inkml:brushProperty name="height" value="0.08571" units="cm"/>
      <inkml:brushProperty name="color" value="#AB008B"/>
    </inkml:brush>
  </inkml:definitions>
  <inkml:trace contextRef="#ctx0" brushRef="#br0">0 1 5734,'6'18'0,"-2"2"0,-1 2 0,0 4 0,1 2 0,0 1 0,1 2 0,0 1 0,4 13 0,-1-11 0,4 20 0,-3-26 0,2 19 0,-7-27 0,2 8 0,-3-20 0,-4-7 0,-1-4 0,-5-13 0,-1 2 0,-3-5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8:13.440"/>
    </inkml:context>
    <inkml:brush xml:id="br0">
      <inkml:brushProperty name="width" value="0.08571" units="cm"/>
      <inkml:brushProperty name="height" value="0.08571" units="cm"/>
      <inkml:brushProperty name="color" value="#AB008B"/>
    </inkml:brush>
  </inkml:definitions>
  <inkml:trace contextRef="#ctx0" brushRef="#br0">126 257 5734,'1'18'0,"1"1"0,0-1 0,-1-1 0,0-2 0,-1-1 0,0-2 0,0-1 0,0-1 0,-1 5 0,0-6 0,-2 6 0,2-10 0,-1 5 0,1-5 0,-1 2 0,1-4 0,0-1 0,4-4 0,-1 0 0,1-2 0,-3-1 0,0 0 0,-1-9 0,0 2 0,-3-6 0,0 4 0,-2-2 0,0-1 0,-4-7 0,3 5 0,-6-14 0,5 14 0,-5-13 0,7 15 0,-5-9 0,7 13 0,-3-5 0,4 10 0,-1-2 0,1 8 0,2-2 0,0 3 0,1-1 0,0 0 0,0 1 0,0-1 0,0 0 0,0 1 0,0-1 0,-1-1 0,0 1 0,0-3 0,0 1 0,0-5 0,-2 4 0,2-6 0,0 5 0,-1-5 0,2 7 0,-1-3 0,0 6 0,1 0 0,0 5 0,0 1 0,3 4 0,0 2 0,2 2 0,4 14 0,-3-4 0,13 40 0,-9-27 0,12 40 0,-11-39 0,9 33 0,-8-37 0,7 19 0,-11-33 0,2 5 0,-6-15 0,0-1 0,-3-10 0,-6-10 0,2-2 0,-13-37 0,8 19 0,-13-52 0,10 47 0,-6-32 0,9 39 0,-6-17 0,8 20 0,-9-22 0,8 26 0,-5-16 0,8 25 0,-1-3 0,2 9 0,1-1 0,0 8 0,3 9 0,2 4 0,8 26 0,-1-5 0,20 56 0,-13-37 0,0-1 0,1-1 0,-3-4 0,12 23 0,-12-36 0,8 18 0,-15-33 0,2 3 0,-9-22 0,-17-29 0,0 5 0,-15-22 0,2 19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8:48.504"/>
    </inkml:context>
    <inkml:brush xml:id="br0">
      <inkml:brushProperty name="width" value="0.08571" units="cm"/>
      <inkml:brushProperty name="height" value="0.08571" units="cm"/>
      <inkml:brushProperty name="color" value="#AB008B"/>
    </inkml:brush>
  </inkml:definitions>
  <inkml:trace contextRef="#ctx0" brushRef="#br0">0 81 5734,'4'3'0,"0"-2"0,0 0 0,-1-1 0,0 2 0,2-1 0,0 0 0,1 0 0,0-1 0,6 2 0,-1-2 0,6 3 0,-7-2 0,8 2 0,-8-2 0,19 0 0,-14-1 0,17 2 0,-15-2 0,23 1 0,-18-1 0,21 1 0,-21-1 0,25 1 0,-22 0 0,24-1 0,-26-1 0,18-2 0,-16 1 0,28-2 0,-26 2 0,27-2 0,-30 3 0,19-1 0,-17 2 0,24-1 0,-23 1 0,22-2 0,-26 1 0,24-1 0,-23 2 0,21 0 0,-24 0 0,15 0 0,-16 1 0,26-3 0,-22 0 0,24-2 0,-25 0 0,18-2 0,-19 3 0,25-5 0,-26 6 0,19-4 0,-25 5 0,18-1 0,-17 1 0,16 1 0,-17 0 0,11 0 0,-10 1 0,17-1 0,-15 1 0,14-1 0,-18 0 0,12 0 0,-14 0 0,9 0 0,-12 0 0,3 0 0,-6 0 0,6-1 0,-7 0 0,7-1 0,-7 2 0,5-2 0,-5 1 0,4 0 0,-5 0 0,4 0 0,-5 1 0,2 0 0,-2 0 0,0 0 0,0 0 0,1 1 0,-2 0 0,2 0 0,0-1 0,0 0 0,-1 0 0,0 2 0,0-1 0,2 1 0,0-1 0,-1 1 0,1 0 0,2 1 0,-3-1 0,4 2 0,-4-2 0,6 1 0,-4-1 0,7 0 0,-6-1 0,2-1 0,-4 0 0,3 0 0,-5 0 0,2 0 0,-2 0 0,-1 0 0,0-1 0,0 1 0,-5-5 0,0-2 0,-5-4 0,-1-3 0,-2 0 0,-2-1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9:08.135"/>
    </inkml:context>
    <inkml:brush xml:id="br0">
      <inkml:brushProperty name="width" value="0.08571" units="cm"/>
      <inkml:brushProperty name="height" value="0.08571" units="cm"/>
      <inkml:brushProperty name="color" value="#AB008B"/>
    </inkml:brush>
  </inkml:definitions>
  <inkml:trace contextRef="#ctx0" brushRef="#br0">0 355 5734,'4'1'0,"0"0"0,-2-2 0,0-1 0,0 1 0,0-1 0,0 0 0,3-3 0,-1 1 0,11-14 0,-7 6 0,12-18 0,-11 13 0,12-17 0,-11 14 0,18-26 0,-15 23 0,15-21 0,-17 27 0,11-14 0,-13 19 0,7-8 0,-12 14 0,5-1 0,-6 4 0,4 3 0,-4 3 0,4 9 0,-3-1 0,2 17 0,-4-8 0,3 32 0,-2-24 0,2 28 0,-3-31 0,2 13 0,-3-17 0,3 8 0,-3-17 0,1 6 0,-2-13 0,0 0 0,2-4 0,-1-2 0,2-2 0,0-5 0,0 0 0,8-18 0,-5 10 0,11-19 0,-7 16 0,12-20 0,-10 19 0,8-14 0,-11 20 0,2-3 0,-5 9 0,2-3 0,-4 7 0,0-1 0,-1 5 0,0 2 0,-1 0 0,4 14 0,-1-4 0,2 21 0,-4-12 0,0 21 0,0-16 0,3 33 0,0-29 0,3 27 0,-4-33 0,6 20 0,-5-25 0,7 10 0,-4-21 0,7-1 0,-4-7 0,21-16 0,-14 1 0,16-22 0,-21 13 0,-10-29 0,-12 26 0,-13-15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9:09.281"/>
    </inkml:context>
    <inkml:brush xml:id="br0">
      <inkml:brushProperty name="width" value="0.08571" units="cm"/>
      <inkml:brushProperty name="height" value="0.08571" units="cm"/>
      <inkml:brushProperty name="color" value="#AB008B"/>
    </inkml:brush>
  </inkml:definitions>
  <inkml:trace contextRef="#ctx0" brushRef="#br0">0 138 5734,'14'-2'0,"0"-1"0,3-1 0,1-1 0,2-1 0,0-1 0,2 0 0,10-4 0,-6 3 0,18-7 0,-20 8 0,26-8 0,-29 9 0,17-4 0,-26 7 0,5 0 0,-11 2 0,1 0 0,-8 1 0,-4-2 0,-3 1 0,-4-3 0,1 0 0,-2 0 0,0 0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9:09.649"/>
    </inkml:context>
    <inkml:brush xml:id="br0">
      <inkml:brushProperty name="width" value="0.08571" units="cm"/>
      <inkml:brushProperty name="height" value="0.08571" units="cm"/>
      <inkml:brushProperty name="color" value="#AB008B"/>
    </inkml:brush>
  </inkml:definitions>
  <inkml:trace contextRef="#ctx0" brushRef="#br0">0 0 5734,'5'17'0,"1"1"0,0 1 0,-1 2 0,-1 0 0,-3 2 0,0-1 0,-3 26 0,2-17 0,-3 28 0,3-32 0,0 17 0,0-20 0,0 17 0,0-22 0,0 8 0,0-17 0,-2 2 0,1-9 0,-2-4 0,4-6 0,-1-6 0,3-4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9:10.033"/>
    </inkml:context>
    <inkml:brush xml:id="br0">
      <inkml:brushProperty name="width" value="0.08571" units="cm"/>
      <inkml:brushProperty name="height" value="0.08571" units="cm"/>
      <inkml:brushProperty name="color" value="#AB008B"/>
    </inkml:brush>
  </inkml:definitions>
  <inkml:trace contextRef="#ctx0" brushRef="#br0">0 0 5734,'4'11'0,"-1"1"0,0 2 0,0 1 0,-1 1 0,1 3 0,0 1 0,-2 2 0,0 26 0,-2-18 0,0 29 0,-1-33 0,2 18 0,0-25 0,2 8 0,-4-20 0,1-4 0,-2-7 0,0-14 0,-1 4 0,-1-8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6:34.017"/>
    </inkml:context>
    <inkml:brush xml:id="br0">
      <inkml:brushProperty name="width" value="0.08571" units="cm"/>
      <inkml:brushProperty name="height" value="0.08571" units="cm"/>
      <inkml:brushProperty name="color" value="#AB008B"/>
    </inkml:brush>
  </inkml:definitions>
  <inkml:trace contextRef="#ctx0" brushRef="#br0">114 57 5734,'4'-2'0,"0"0"0,-3 0 0,1 0 0,-1 0 0,0 0 0,-1 1 0,1-1 0,0 0 0,0 1 0,1 4 0,-3 0 0,4 3 0,-1 1 0,2 2 0,-1 3 0,3 14 0,-2-1 0,1 28 0,-4-15 0,-2 52 0,-1-41 0,-3 46 0,1-51 0,-1 25 0,1-33 0,1 22 0,1-32 0,1 11 0,1-25 0,0 5 0,0-11 0,0 4 0,0-8 0,0 3 0,0-3 0,2 4 0,-1-3 0,1 3 0,-2-3 0,0 3 0,0-3 0,0 4 0,0-4 0,0 3 0,-1-3 0,0 5 0,-2-4 0,3 3 0,-1-4 0,2 1 0,-1-2 0,2 2 0,-1-4 0,1 1 0,-2-3 0,0 0 0,0-1 0,0 2 0,0-1 0,0 1 0,0-1 0,0 0 0,0 1 0,0-5 0,-1 1 0,0-7 0,-1 2 0,0-11 0,0 5 0,1-28 0,-1 20 0,1-27 0,0 28 0,-1-24 0,0 25 0,-3-20 0,3 22 0,-6-20 0,5 18 0,-4-22 0,5 23 0,-3-20 0,4 18 0,-5-29 0,4 26 0,-3-21 0,4 28 0,-2-9 0,2 14 0,-2-10 0,2 14 0,0-6 0,-1 10 0,2-2 0,0 3 0,-2-4 0,2 5 0,-3-4 0,3 6 0,0-2 0,0 4 0,-2 2 0,1 0 0,-2 1 0,2-1 0,-2-2 0,-1-1 0,0-4 0,-6-2 0,-2-3 0,-4-2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6:40.972"/>
    </inkml:context>
    <inkml:brush xml:id="br0">
      <inkml:brushProperty name="width" value="0.08571" units="cm"/>
      <inkml:brushProperty name="height" value="0.08571" units="cm"/>
      <inkml:brushProperty name="color" value="#AB008B"/>
    </inkml:brush>
  </inkml:definitions>
  <inkml:trace contextRef="#ctx0" brushRef="#br0">1 114 5734,'10'1'0,"0"0"0,2 1 0,-2-1 0,2 1 0,-2-1 0,2 1 0,4 2 0,-3-1 0,11 3 0,-11-2 0,21 1 0,-18-2 0,20-1 0,-20-2 0,16 0 0,-15 0 0,23 0 0,-21-1 0,20 1 0,-22 0 0,12 0 0,-12 0 0,20 1 0,-16 0 0,20 0 0,-20-1 0,25-1 0,-21 0 0,22 0 0,-24-1 0,15 0 0,-17 1 0,22-3 0,-21 2 0,20-2 0,-23 2 0,14-1 0,-14 2 0,19-3 0,-16 3 0,14-3 0,-17 3 0,19-2 0,-16 3 0,20-1 0,-22 1 0,15 1 0,-15-1 0,25 0 0,-22 0 0,24 0 0,-24 0 0,17 0 0,-15 0 0,27-1 0,-24 1 0,25 0 0,-28 0 0,19 0 0,-18-1 0,26 1 0,-26-2 0,24 0 0,-29 0 0,26 0 0,-23 0 0,23-1 0,-24 1 0,16-3 0,-16 2 0,14-3 0,-15 4 0,19-2 0,-21 2 0,17-1 0,-19 1 0,18-1 0,-16 1 0,19-1 0,-17 1 0,17-1 0,-15 2 0,27-4 0,-24 2 0,21-2 0,-28 3 0,13 0 0,-17 1 0,15 1 0,-17 0 0,13-1 0,-16 0 0,18-2 0,-13 2 0,20-2 0,-17 2 0,23 0 0,-20 1 0,19-1 0,-22 1 0,21 1 0,-19-1 0,15 1 0,-21 0 0,6 1 0,-8 0 0,6 0 0,-9-1 0,5-1 0,-9 0 0,6 0 0,-6-1 0,6 0 0,-5 0 0,8 1 0,-7 0 0,7 0 0,-8 0 0,7 0 0,-8-1 0,3 1 0,-7 0 0,2 1 0,-4 0 0,1 0 0,0 0 0,1 0 0,-1-1 0,0-2 0,-1 0 0,0-1 0,-1 1 0,-5-5 0,1 1 0,-5-3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6:45.163"/>
    </inkml:context>
    <inkml:brush xml:id="br0">
      <inkml:brushProperty name="width" value="0.08571" units="cm"/>
      <inkml:brushProperty name="height" value="0.08571" units="cm"/>
      <inkml:brushProperty name="color" value="#AB008B"/>
    </inkml:brush>
  </inkml:definitions>
  <inkml:trace contextRef="#ctx0" brushRef="#br0">90 1 5734,'-1'6'0,"0"0"0,1 1 0,0 2 0,0 4 0,0 3 0,-1 4 0,-3 41 0,0-16 0,-1 6 0,1 1 0,-2 9 0,0-6 0,0 1 0,0 15 0,-2 1 0,1-1 0,0 2 0,1-8 0,0-2 0,3-11 0,-2 35 0,5-50 0,-1 20 0,1-40 0,1 3 0,-1-12 0,1 1 0,-2-6 0,1-2 0,-2-1 0,1-3 0,0 0 0,2-6 0,1 1 0,1-13 0,-1 3 0,1-31 0,-6 21 0,0-17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6:49.654"/>
    </inkml:context>
    <inkml:brush xml:id="br0">
      <inkml:brushProperty name="width" value="0.08571" units="cm"/>
      <inkml:brushProperty name="height" value="0.08571" units="cm"/>
      <inkml:brushProperty name="color" value="#AB008B"/>
    </inkml:brush>
  </inkml:definitions>
  <inkml:trace contextRef="#ctx0" brushRef="#br0">1 5 5734,'6'3'0,"0"1"0,1-1 0,1 0 0,0-1 0,2 1 0,-1-2 0,6 3 0,-3-1 0,9 2 0,-5-1 0,9 2 0,-9-2 0,20 5 0,-18-4 0,17 6 0,-18-3 0,19 4 0,-17-5 0,21 3 0,-20-6 0,16 2 0,-12-3 0,18 1 0,-16-3 0,29 0 0,-27-1 0,25 1 0,-27-1 0,21 4 0,-21-2 0,19 0 0,-23 0 0,13-2 0,-12 1 0,23 2 0,-22-2 0,22 2 0,-25-1 0,16 1 0,-16-2 0,24 2 0,-21-1 0,23-1 0,-24 0 0,17-1 0,-17 0 0,28 0 0,-25 1 0,25-2 0,-27 0 0,27-4 0,-25 2 0,24-4 0,-25 4 0,14-3 0,-14 2 0,24-4 0,-23 4 0,22-5 0,-26 5 0,20-4 0,-22 3 0,15-2 0,-19 2 0,7 0 0,-9 2 0,9-2 0,-11 2 0,8-1 0,-13 2 0,4-1 0,-7 1 0,1-2 0,-4 3 0,1-2 0,-2 3 0,0-2 0,2 4 0,-2-1 0,3 0 0,-6-5 0,-1-2 0,-1-3 0,-6-1 0,3 0 0,-5-2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6:54.054"/>
    </inkml:context>
    <inkml:brush xml:id="br0">
      <inkml:brushProperty name="width" value="0.08571" units="cm"/>
      <inkml:brushProperty name="height" value="0.08571" units="cm"/>
      <inkml:brushProperty name="color" value="#AB008B"/>
    </inkml:brush>
  </inkml:definitions>
  <inkml:trace contextRef="#ctx0" brushRef="#br0">1 408 5734,'5'-5'0,"0"0"0,-1 1 0,0 0 0,2-1 0,0 0 0,4-8 0,-1 2 0,9-13 0,-5 6 0,13-16 0,-10 11 0,23-29 0,-18 25 0,20-27 0,-21 31 0,9-13 0,-13 17 0,9-7 0,-14 16 0,6 0 0,-9 12 0,3 13 0,-4-1 0,7 36 0,-8-20 0,5 40 0,-6-35 0,2 26 0,-2-28 0,0 28 0,-2-34 0,0 14 0,-3-26 0,4 3 0,-4-8 0,3 1 0,-3-10 0,0-8 0,1-1 0,0-7 0,3 0 0,6-14 0,0 3 0,11-23 0,-6 18 0,13-26 0,-10 25 0,10-19 0,-14 24 0,7-8 0,-11 19 0,3-3 0,-7 12 0,3 2 0,-4 5 0,4 10 0,-4 0 0,4 17 0,-4-6 0,6 24 0,-3-16 0,7 27 0,-5-24 0,16 31 0,-11-35 0,11 13 0,-11-27 0,14-3 0,-4-7 0,44-21 0,-30 0 0,39-27 0,-43 18 0,17-20 0,-28 20 0,1-14 0,-20 20 0,-15-9 0,-5 19 0,-11-1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6:59.287"/>
    </inkml:context>
    <inkml:brush xml:id="br0">
      <inkml:brushProperty name="width" value="0.08571" units="cm"/>
      <inkml:brushProperty name="height" value="0.08571" units="cm"/>
      <inkml:brushProperty name="color" value="#AB008B"/>
    </inkml:brush>
  </inkml:definitions>
  <inkml:trace contextRef="#ctx0" brushRef="#br0">0 376 5734,'4'-6'0,"1"1"0,-1-3 0,1-2 0,1-2 0,0-2 0,2-3 0,6-12 0,0 5 0,10-18 0,-9 16 0,15-23 0,-13 24 0,13-16 0,-15 24 0,9-8 0,-12 15 0,8-4 0,-14 13 0,8 9 0,-9 2 0,9 18 0,-8-7 0,4 22 0,-7-15 0,2 37 0,-6-30 0,1 29 0,-3-36 0,-1 21 0,3-27 0,-2 11 0,3-23 0,0 2 0,0-8 0,0-3 0,0-5 0,2-12 0,-1 1 0,10-35 0,-3 20 0,11-36 0,-9 33 0,10-19 0,-12 23 0,11-24 0,-10 29 0,9-16 0,-8 26 0,7-3 0,-11 11 0,7 4 0,-8 8 0,5 13 0,-6-1 0,6 34 0,-7-19 0,3 38 0,-3-33 0,-1 32 0,0-29 0,-1 42 0,0-43 0,0 29 0,2-43 0,-1 11 0,-1-25 0,1-2 0,-1-15 0,3-26 0,-6 8 0,0-26 0,-5 25 0,-2-9 0,1 14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7:33.596"/>
    </inkml:context>
    <inkml:brush xml:id="br0">
      <inkml:brushProperty name="width" value="0.08571" units="cm"/>
      <inkml:brushProperty name="height" value="0.08571" units="cm"/>
      <inkml:brushProperty name="color" value="#AB008B"/>
    </inkml:brush>
  </inkml:definitions>
  <inkml:trace contextRef="#ctx0" brushRef="#br0">1 0 5734,'5'1'0,"0"-1"0,0 2 0,0-2 0,2 1 0,-1 0 0,3 0 0,0 1 0,2-1 0,1 1 0,6 0 0,-1-1 0,16 2 0,-14-1 0,19 0 0,-20 1 0,15 1 0,-13-1 0,22 5 0,-20-4 0,20 6 0,-22-4 0,16 5 0,-16-5 0,25 6 0,-21-5 0,24 5 0,-24-4 0,18 3 0,-17-4 0,28 6 0,-27-6 0,23 5 0,-28-7 0,19 6 0,-20-7 0,15 5 0,-20-6 0,11 3 0,-13-2 0,19 4 0,-17-4 0,19 4 0,-19-4 0,15 2 0,-13-4 0,24 3 0,-19-3 0,20 1 0,-22-1 0,21 1 0,-20-1 0,18 1 0,-20-1 0,12-1 0,-11-1 0,12 0 0,-9-1 0,24-4 0,-22 2 0,25-4 0,-26 3 0,26-2 0,-23 3 0,24-4 0,-25 5 0,31-8 0,-28 5 0,28-5 0,-31 5 0,17-2 0,-19 3 0,21-1 0,-22 2 0,17-1 0,-22 2 0,19-2 0,-17 1 0,21-3 0,-20 3 0,14-3 0,-15 3 0,23-2 0,-19 3 0,22-2 0,-22 3 0,16-2 0,-17 1 0,28 0 0,-25 1 0,28 1 0,-25 0 0,18 0 0,-16 0 0,30 0 0,-29 0 0,27 0 0,-30 0 0,26 0 0,-25 0 0,23 0 0,-29-1 0,23-2 0,-25 1 0,23-2 0,-26 3 0,23-4 0,-20 2 0,15-4 0,-19 5 0,10-1 0,-9 0 0,20-3 0,-18 2 0,21-5 0,-23 6 0,24-5 0,-22 5 0,21-2 0,-24 3 0,13-1 0,-13 1 0,14-2 0,-16 3 0,9-3 0,-15 3 0,5-1 0,-8 1 0,8 1 0,-6 0 0,11-1 0,-8 1 0,10-1 0,-6 1 0,11-1 0,-12 1 0,8 0 0,-13 0 0,4 0 0,-8 0 0,3 0 0,-7 0 0,1 1 0,-2 0 0,0 0 0,1-1 0,0 1 0,-1 0 0,-7 0 0,-4-1 0,-7-1 0,-5-1 0,-4-2 0,-6 1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1T23:47:54.061"/>
    </inkml:context>
    <inkml:brush xml:id="br0">
      <inkml:brushProperty name="width" value="0.08571" units="cm"/>
      <inkml:brushProperty name="height" value="0.08571" units="cm"/>
      <inkml:brushProperty name="color" value="#AB008B"/>
    </inkml:brush>
  </inkml:definitions>
  <inkml:trace contextRef="#ctx0" brushRef="#br0">0 278 5734,'2'-3'0,"0"1"0,1-8 0,0 0 0,0-1 0,2-2 0,1-3 0,1 0 0,5-8 0,-2 4 0,11-10 0,-8 13 0,13-8 0,-11 11 0,12-7 0,-11 11 0,8-5 0,-11 8 0,4-1 0,-7 5 0,1 1 0,-4 3 0,3 4 0,-5 0 0,3 7 0,-4-2 0,2 9 0,-3-5 0,3 18 0,-4-14 0,0 17 0,-2-18 0,0 7 0,0-10 0,0 5 0,0-10 0,0 4 0,0-7 0,0 1 0,1-5 0,1 0 0,0-3 0,0-1 0,0-1 0,3-6 0,2 0 0,10-13 0,-4 6 0,10-15 0,-9 12 0,8-11 0,-9 13 0,10-7 0,-10 11 0,8-6 0,-9 10 0,3-3 0,-6 8 0,2 0 0,-7 2 0,3 3 0,-3 2 0,1 5 0,1 1 0,2 17 0,-2-8 0,4 21 0,-6-18 0,5 17 0,-5-16 0,7 13 0,-4-15 0,8 8 0,-5-14 0,7 7 0,-6-12 0,9 1 0,-6-7 0,13-4 0,-9-3 0,14-9 0,-13 3 0,6-9 0,-12 8 0,4-4 0,-9 7 0,5-2 0,-9 6 0,2-3 0,-6 4 0,0-3 0,-3 4 0,-10-3 0,0 2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xfrm>
            <a:off x="1143000" y="685800"/>
            <a:ext cx="4572000" cy="3429000"/>
          </a:xfrm>
          <a:prstGeom prst="rect">
            <a:avLst/>
          </a:prstGeom>
        </p:spPr>
        <p:txBody>
          <a:bodyPr/>
          <a:lstStyle/>
          <a:p>
            <a:endParaRPr/>
          </a:p>
        </p:txBody>
      </p:sp>
      <p:sp>
        <p:nvSpPr>
          <p:cNvPr id="81" name="Shape 8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647700" latinLnBrk="0">
      <a:defRPr sz="1600">
        <a:latin typeface="Lucida Grande"/>
        <a:ea typeface="Lucida Grande"/>
        <a:cs typeface="Lucida Grande"/>
        <a:sym typeface="Lucida Grande"/>
      </a:defRPr>
    </a:lvl1pPr>
    <a:lvl2pPr indent="228600" defTabSz="647700" latinLnBrk="0">
      <a:defRPr sz="1600">
        <a:latin typeface="Lucida Grande"/>
        <a:ea typeface="Lucida Grande"/>
        <a:cs typeface="Lucida Grande"/>
        <a:sym typeface="Lucida Grande"/>
      </a:defRPr>
    </a:lvl2pPr>
    <a:lvl3pPr indent="457200" defTabSz="647700" latinLnBrk="0">
      <a:defRPr sz="1600">
        <a:latin typeface="Lucida Grande"/>
        <a:ea typeface="Lucida Grande"/>
        <a:cs typeface="Lucida Grande"/>
        <a:sym typeface="Lucida Grande"/>
      </a:defRPr>
    </a:lvl3pPr>
    <a:lvl4pPr indent="685800" defTabSz="647700" latinLnBrk="0">
      <a:defRPr sz="1600">
        <a:latin typeface="Lucida Grande"/>
        <a:ea typeface="Lucida Grande"/>
        <a:cs typeface="Lucida Grande"/>
        <a:sym typeface="Lucida Grande"/>
      </a:defRPr>
    </a:lvl4pPr>
    <a:lvl5pPr indent="914400" defTabSz="647700" latinLnBrk="0">
      <a:defRPr sz="1600">
        <a:latin typeface="Lucida Grande"/>
        <a:ea typeface="Lucida Grande"/>
        <a:cs typeface="Lucida Grande"/>
        <a:sym typeface="Lucida Grande"/>
      </a:defRPr>
    </a:lvl5pPr>
    <a:lvl6pPr indent="1143000" defTabSz="647700" latinLnBrk="0">
      <a:defRPr sz="1600">
        <a:latin typeface="Lucida Grande"/>
        <a:ea typeface="Lucida Grande"/>
        <a:cs typeface="Lucida Grande"/>
        <a:sym typeface="Lucida Grande"/>
      </a:defRPr>
    </a:lvl6pPr>
    <a:lvl7pPr indent="1371600" defTabSz="647700" latinLnBrk="0">
      <a:defRPr sz="1600">
        <a:latin typeface="Lucida Grande"/>
        <a:ea typeface="Lucida Grande"/>
        <a:cs typeface="Lucida Grande"/>
        <a:sym typeface="Lucida Grande"/>
      </a:defRPr>
    </a:lvl7pPr>
    <a:lvl8pPr indent="1600200" defTabSz="647700" latinLnBrk="0">
      <a:defRPr sz="1600">
        <a:latin typeface="Lucida Grande"/>
        <a:ea typeface="Lucida Grande"/>
        <a:cs typeface="Lucida Grande"/>
        <a:sym typeface="Lucida Grande"/>
      </a:defRPr>
    </a:lvl8pPr>
    <a:lvl9pPr indent="1828800" defTabSz="6477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0" i="0" dirty="0">
                <a:effectLst/>
                <a:latin typeface="Lucida Grande"/>
                <a:ea typeface="Lucida Grande"/>
                <a:cs typeface="Lucida Grande"/>
                <a:sym typeface="Lucida Grande"/>
              </a:rPr>
              <a:t>Learning Objectives</a:t>
            </a:r>
          </a:p>
          <a:p>
            <a:endParaRPr lang="en-US" sz="1600" b="0" i="0" dirty="0">
              <a:effectLst/>
              <a:latin typeface="Lucida Grande"/>
              <a:ea typeface="Lucida Grande"/>
              <a:cs typeface="Lucida Grande"/>
              <a:sym typeface="Lucida Grande"/>
            </a:endParaRPr>
          </a:p>
          <a:p>
            <a:r>
              <a:rPr lang="en-US" sz="1600" b="0" i="0" dirty="0">
                <a:effectLst/>
                <a:latin typeface="Lucida Grande"/>
                <a:ea typeface="Lucida Grande"/>
                <a:cs typeface="Lucida Grande"/>
                <a:sym typeface="Lucida Grande"/>
              </a:rPr>
              <a:t>(11.1a) Explain algorithmic efficiency as it relates to speed and space consumption.</a:t>
            </a:r>
          </a:p>
          <a:p>
            <a:r>
              <a:rPr lang="en-US" sz="1600" b="0" i="0" dirty="0">
                <a:effectLst/>
                <a:latin typeface="Lucida Grande"/>
                <a:ea typeface="Lucida Grande"/>
                <a:cs typeface="Lucida Grande"/>
                <a:sym typeface="Lucida Grande"/>
              </a:rPr>
              <a:t>(11.1b) Recognize typical orders of complexity (O(1), O(log n), O(n), O(n log n), O(n^2), O(n^3), O(2^n))</a:t>
            </a:r>
          </a:p>
          <a:p>
            <a:r>
              <a:rPr lang="en-US" sz="1600" b="0" i="0" dirty="0">
                <a:effectLst/>
                <a:latin typeface="Lucida Grande"/>
                <a:ea typeface="Lucida Grande"/>
                <a:cs typeface="Lucida Grande"/>
                <a:sym typeface="Lucida Grande"/>
              </a:rPr>
              <a:t>(11.1c) Identify the basic operations in an algorithm and determine the running time of an algorithm by counting its basic operations.</a:t>
            </a:r>
          </a:p>
          <a:p>
            <a:r>
              <a:rPr lang="en-US" sz="1600" b="0" i="0" dirty="0">
                <a:effectLst/>
                <a:latin typeface="Lucida Grande"/>
                <a:ea typeface="Lucida Grande"/>
                <a:cs typeface="Lucida Grande"/>
                <a:sym typeface="Lucida Grande"/>
              </a:rPr>
              <a:t>(11.1d) Express the running time of an algorithm as a function of the input size and derive the complexity class of the algorithm.</a:t>
            </a:r>
          </a:p>
          <a:p>
            <a:r>
              <a:rPr lang="en-US" sz="1600" b="0" i="0" dirty="0">
                <a:effectLst/>
                <a:latin typeface="Lucida Grande"/>
                <a:ea typeface="Lucida Grande"/>
                <a:cs typeface="Lucida Grande"/>
                <a:sym typeface="Lucida Grande"/>
              </a:rPr>
              <a:t>(11.1e) Categorize algorithms according to their Big O complexity.</a:t>
            </a:r>
          </a:p>
          <a:p>
            <a:r>
              <a:rPr lang="en-US" sz="1600" b="0" i="0" dirty="0">
                <a:effectLst/>
                <a:latin typeface="Lucida Grande"/>
                <a:ea typeface="Lucida Grande"/>
                <a:cs typeface="Lucida Grande"/>
                <a:sym typeface="Lucida Grande"/>
              </a:rPr>
              <a:t>(11.1f) Describe space and time efficiency tradeoffs when designing algorithms.</a:t>
            </a:r>
          </a:p>
          <a:p>
            <a:r>
              <a:rPr lang="en-US" sz="1600" b="0" i="0" dirty="0">
                <a:effectLst/>
                <a:latin typeface="Lucida Grande"/>
                <a:ea typeface="Lucida Grande"/>
                <a:cs typeface="Lucida Grande"/>
                <a:sym typeface="Lucida Grande"/>
              </a:rPr>
              <a:t>(11.1g) Identify the best case, worst case, and average case Big O complexities of algorithms.</a:t>
            </a:r>
          </a:p>
          <a:p>
            <a:r>
              <a:rPr lang="en-US" sz="1600" b="0" i="0" dirty="0">
                <a:effectLst/>
                <a:latin typeface="Lucida Grande"/>
                <a:ea typeface="Lucida Grande"/>
                <a:cs typeface="Lucida Grande"/>
                <a:sym typeface="Lucida Grande"/>
              </a:rPr>
              <a:t>(11.1h) Compare the efficiencies of different algorithms that perform the same task.</a:t>
            </a:r>
          </a:p>
          <a:p>
            <a:endParaRPr lang="en-US" dirty="0"/>
          </a:p>
        </p:txBody>
      </p:sp>
    </p:spTree>
    <p:extLst>
      <p:ext uri="{BB962C8B-B14F-4D97-AF65-F5344CB8AC3E}">
        <p14:creationId xmlns:p14="http://schemas.microsoft.com/office/powerpoint/2010/main" val="389083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r>
              <a:rPr lang="pt-BR" sz="1200" b="0" i="0" dirty="0">
                <a:effectLst/>
                <a:uFill>
                  <a:solidFill>
                    <a:srgbClr val="000000"/>
                  </a:solidFill>
                </a:uFill>
                <a:latin typeface="Comic Sans MS"/>
                <a:ea typeface="Comic Sans MS"/>
                <a:cs typeface="Comic Sans MS"/>
                <a:sym typeface="Comic Sans MS"/>
              </a:rPr>
              <a:t>(11.1b) Recognize typical orders of complexity (O(1), O(log n), O(n), O(n log n), O(n^2), O(n^3), O(2^n))</a:t>
            </a:r>
          </a:p>
        </p:txBody>
      </p:sp>
    </p:spTree>
    <p:extLst>
      <p:ext uri="{BB962C8B-B14F-4D97-AF65-F5344CB8AC3E}">
        <p14:creationId xmlns:p14="http://schemas.microsoft.com/office/powerpoint/2010/main" val="667941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r>
              <a:rPr lang="en-US" sz="1200" b="0" i="0" dirty="0">
                <a:effectLst/>
                <a:uFill>
                  <a:solidFill>
                    <a:srgbClr val="000000"/>
                  </a:solidFill>
                </a:uFill>
                <a:latin typeface="Comic Sans MS"/>
                <a:ea typeface="Comic Sans MS"/>
                <a:cs typeface="Comic Sans MS"/>
                <a:sym typeface="Comic Sans MS"/>
              </a:rPr>
              <a:t>Categorize algorithms according to their Big O complexity.</a:t>
            </a:r>
          </a:p>
          <a:p>
            <a:endParaRPr lang="en-US" dirty="0"/>
          </a:p>
          <a:p>
            <a:r>
              <a:rPr dirty="0"/>
              <a:t>consider putting in instruction counts for N = 10000</a:t>
            </a:r>
          </a:p>
        </p:txBody>
      </p:sp>
    </p:spTree>
    <p:extLst>
      <p:ext uri="{BB962C8B-B14F-4D97-AF65-F5344CB8AC3E}">
        <p14:creationId xmlns:p14="http://schemas.microsoft.com/office/powerpoint/2010/main" val="3034065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r>
              <a:rPr lang="en-US" sz="1200" b="0" i="0" dirty="0">
                <a:effectLst/>
                <a:uFill>
                  <a:solidFill>
                    <a:srgbClr val="000000"/>
                  </a:solidFill>
                </a:uFill>
                <a:latin typeface="Comic Sans MS"/>
                <a:ea typeface="Comic Sans MS"/>
                <a:cs typeface="Comic Sans MS"/>
                <a:sym typeface="Comic Sans MS"/>
              </a:rPr>
              <a:t>(11.1c) Identify the basic operations in an algorithm and determine the running time of an algorithm by counting its basic operations.</a:t>
            </a:r>
          </a:p>
        </p:txBody>
      </p:sp>
    </p:spTree>
    <p:extLst>
      <p:ext uri="{BB962C8B-B14F-4D97-AF65-F5344CB8AC3E}">
        <p14:creationId xmlns:p14="http://schemas.microsoft.com/office/powerpoint/2010/main" val="223867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pPr marL="48393" marR="48393" lvl="0" indent="0" defTabSz="914400" eaLnBrk="1" fontAlgn="auto" latinLnBrk="0" hangingPunct="1">
              <a:lnSpc>
                <a:spcPct val="100000"/>
              </a:lnSpc>
              <a:spcBef>
                <a:spcPts val="400"/>
              </a:spcBef>
              <a:spcAft>
                <a:spcPts val="0"/>
              </a:spcAft>
              <a:buClr>
                <a:srgbClr val="000000"/>
              </a:buClr>
              <a:buSzTx/>
              <a:buFont typeface="Comic Sans MS"/>
              <a:buNone/>
              <a:tabLst/>
              <a:defRPr/>
            </a:pPr>
            <a:r>
              <a:rPr lang="en-US" sz="1200" b="0" i="0" dirty="0">
                <a:effectLst/>
                <a:uFill>
                  <a:solidFill>
                    <a:srgbClr val="000000"/>
                  </a:solidFill>
                </a:uFill>
                <a:latin typeface="Comic Sans MS"/>
                <a:ea typeface="Comic Sans MS"/>
                <a:cs typeface="Comic Sans MS"/>
                <a:sym typeface="Comic Sans MS"/>
              </a:rPr>
              <a:t>(11.1d) Express the running time of an algorithm as a function of the input size and derive the complexity class of the algorithm.</a:t>
            </a:r>
          </a:p>
          <a:p>
            <a:endParaRPr lang="en-US" dirty="0"/>
          </a:p>
          <a:p>
            <a:r>
              <a:rPr dirty="0"/>
              <a:t>consider putting in instruction counts for N = 10000</a:t>
            </a:r>
          </a:p>
        </p:txBody>
      </p:sp>
    </p:spTree>
    <p:extLst>
      <p:ext uri="{BB962C8B-B14F-4D97-AF65-F5344CB8AC3E}">
        <p14:creationId xmlns:p14="http://schemas.microsoft.com/office/powerpoint/2010/main" val="3182740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endParaRPr lang="en-US" dirty="0"/>
          </a:p>
          <a:p>
            <a:pPr marL="48393" marR="48393" lvl="0" indent="0" defTabSz="914400" eaLnBrk="1" fontAlgn="auto" latinLnBrk="0" hangingPunct="1">
              <a:lnSpc>
                <a:spcPct val="100000"/>
              </a:lnSpc>
              <a:spcBef>
                <a:spcPts val="400"/>
              </a:spcBef>
              <a:spcAft>
                <a:spcPts val="0"/>
              </a:spcAft>
              <a:buClr>
                <a:srgbClr val="000000"/>
              </a:buClr>
              <a:buSzTx/>
              <a:buFont typeface="Comic Sans MS"/>
              <a:buNone/>
              <a:tabLst/>
              <a:defRPr/>
            </a:pPr>
            <a:r>
              <a:rPr lang="en-US" sz="1200" b="0" i="0" dirty="0">
                <a:effectLst/>
                <a:uFill>
                  <a:solidFill>
                    <a:srgbClr val="000000"/>
                  </a:solidFill>
                </a:uFill>
                <a:latin typeface="Comic Sans MS"/>
                <a:ea typeface="Comic Sans MS"/>
                <a:cs typeface="Comic Sans MS"/>
                <a:sym typeface="Comic Sans MS"/>
              </a:rPr>
              <a:t>(11.1e) Categorize algorithms according to their Big O complexity.</a:t>
            </a:r>
          </a:p>
          <a:p>
            <a:endParaRPr lang="en-US" dirty="0"/>
          </a:p>
          <a:p>
            <a:r>
              <a:rPr dirty="0"/>
              <a:t>consider putting in instruction counts for N = 10000</a:t>
            </a:r>
          </a:p>
        </p:txBody>
      </p:sp>
    </p:spTree>
    <p:extLst>
      <p:ext uri="{BB962C8B-B14F-4D97-AF65-F5344CB8AC3E}">
        <p14:creationId xmlns:p14="http://schemas.microsoft.com/office/powerpoint/2010/main" val="3634747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pPr marL="48393" marR="48393" lvl="0" indent="0" defTabSz="914400" eaLnBrk="1" fontAlgn="auto" latinLnBrk="0" hangingPunct="1">
              <a:lnSpc>
                <a:spcPct val="100000"/>
              </a:lnSpc>
              <a:spcBef>
                <a:spcPts val="400"/>
              </a:spcBef>
              <a:spcAft>
                <a:spcPts val="0"/>
              </a:spcAft>
              <a:buClr>
                <a:srgbClr val="000000"/>
              </a:buClr>
              <a:buSzTx/>
              <a:buFont typeface="Comic Sans MS"/>
              <a:buNone/>
              <a:tabLst/>
              <a:defRPr/>
            </a:pPr>
            <a:r>
              <a:rPr lang="en-US" sz="1200" b="0" i="0" dirty="0">
                <a:effectLst/>
                <a:uFill>
                  <a:solidFill>
                    <a:srgbClr val="000000"/>
                  </a:solidFill>
                </a:uFill>
                <a:latin typeface="Comic Sans MS"/>
                <a:ea typeface="Comic Sans MS"/>
                <a:cs typeface="Comic Sans MS"/>
                <a:sym typeface="Comic Sans MS"/>
              </a:rPr>
              <a:t>(11.1f) Describe space and time efficiency tradeoffs when designing algorithms.</a:t>
            </a:r>
          </a:p>
          <a:p>
            <a:endParaRPr lang="en-US" dirty="0"/>
          </a:p>
          <a:p>
            <a:r>
              <a:rPr dirty="0"/>
              <a:t>consider putting in instruction counts for N = 10000</a:t>
            </a:r>
          </a:p>
        </p:txBody>
      </p:sp>
    </p:spTree>
    <p:extLst>
      <p:ext uri="{BB962C8B-B14F-4D97-AF65-F5344CB8AC3E}">
        <p14:creationId xmlns:p14="http://schemas.microsoft.com/office/powerpoint/2010/main" val="3416409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pPr marL="48393" marR="48393" lvl="0" indent="0" defTabSz="914400" eaLnBrk="1" fontAlgn="auto" latinLnBrk="0" hangingPunct="1">
              <a:lnSpc>
                <a:spcPct val="100000"/>
              </a:lnSpc>
              <a:spcBef>
                <a:spcPts val="400"/>
              </a:spcBef>
              <a:spcAft>
                <a:spcPts val="0"/>
              </a:spcAft>
              <a:buClr>
                <a:srgbClr val="000000"/>
              </a:buClr>
              <a:buSzTx/>
              <a:buFont typeface="Comic Sans MS"/>
              <a:buNone/>
              <a:tabLst/>
              <a:defRPr/>
            </a:pPr>
            <a:r>
              <a:rPr lang="en-US" sz="1200" b="0" i="0" dirty="0">
                <a:effectLst/>
                <a:uFill>
                  <a:solidFill>
                    <a:srgbClr val="000000"/>
                  </a:solidFill>
                </a:uFill>
                <a:latin typeface="Comic Sans MS"/>
                <a:ea typeface="Comic Sans MS"/>
                <a:cs typeface="Comic Sans MS"/>
                <a:sym typeface="Comic Sans MS"/>
              </a:rPr>
              <a:t>(11.1g) Identify the best case, worst case, and average case Big O complexities of algorithms.</a:t>
            </a:r>
          </a:p>
          <a:p>
            <a:endParaRPr lang="en-US" dirty="0"/>
          </a:p>
          <a:p>
            <a:r>
              <a:rPr dirty="0"/>
              <a:t>consider putting in instruction counts for N = 10000</a:t>
            </a:r>
          </a:p>
        </p:txBody>
      </p:sp>
    </p:spTree>
    <p:extLst>
      <p:ext uri="{BB962C8B-B14F-4D97-AF65-F5344CB8AC3E}">
        <p14:creationId xmlns:p14="http://schemas.microsoft.com/office/powerpoint/2010/main" val="2470523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647700" eaLnBrk="1" fontAlgn="auto" latinLnBrk="0" hangingPunct="1">
              <a:lnSpc>
                <a:spcPct val="100000"/>
              </a:lnSpc>
              <a:spcBef>
                <a:spcPts val="0"/>
              </a:spcBef>
              <a:spcAft>
                <a:spcPts val="0"/>
              </a:spcAft>
              <a:buClrTx/>
              <a:buSzTx/>
              <a:buFontTx/>
              <a:buNone/>
              <a:tabLst/>
              <a:defRPr/>
            </a:pPr>
            <a:r>
              <a:rPr lang="pt-BR" sz="1600" b="0" i="0" dirty="0">
                <a:effectLst/>
                <a:latin typeface="Lucida Grande"/>
                <a:ea typeface="Lucida Grande"/>
                <a:cs typeface="Lucida Grande"/>
                <a:sym typeface="Lucida Grande"/>
              </a:rPr>
              <a:t>(11.1b) Recognize typical orders of complexity (O(1), O(log n), O(n), O(n log n), O(n^2), O(n^3), O(2^n))</a:t>
            </a:r>
          </a:p>
          <a:p>
            <a:endParaRPr lang="en-US" dirty="0"/>
          </a:p>
        </p:txBody>
      </p:sp>
    </p:spTree>
    <p:extLst>
      <p:ext uri="{BB962C8B-B14F-4D97-AF65-F5344CB8AC3E}">
        <p14:creationId xmlns:p14="http://schemas.microsoft.com/office/powerpoint/2010/main" val="2489262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Shape 1071"/>
          <p:cNvSpPr>
            <a:spLocks noGrp="1" noRot="1" noChangeAspect="1"/>
          </p:cNvSpPr>
          <p:nvPr>
            <p:ph type="sldImg"/>
          </p:nvPr>
        </p:nvSpPr>
        <p:spPr>
          <a:xfrm>
            <a:off x="381000" y="685800"/>
            <a:ext cx="6096000" cy="3429000"/>
          </a:xfrm>
          <a:prstGeom prst="rect">
            <a:avLst/>
          </a:prstGeom>
        </p:spPr>
        <p:txBody>
          <a:bodyPr/>
          <a:lstStyle/>
          <a:p>
            <a:endParaRPr/>
          </a:p>
        </p:txBody>
      </p:sp>
      <p:sp>
        <p:nvSpPr>
          <p:cNvPr id="1072" name="Shape 1072"/>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r>
              <a:t>Recall recursive graphics assignment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Shape 1360"/>
          <p:cNvSpPr>
            <a:spLocks noGrp="1" noRot="1" noChangeAspect="1"/>
          </p:cNvSpPr>
          <p:nvPr>
            <p:ph type="sldImg"/>
          </p:nvPr>
        </p:nvSpPr>
        <p:spPr>
          <a:xfrm>
            <a:off x="381000" y="685800"/>
            <a:ext cx="6096000" cy="3429000"/>
          </a:xfrm>
          <a:prstGeom prst="rect">
            <a:avLst/>
          </a:prstGeom>
        </p:spPr>
        <p:txBody>
          <a:bodyPr/>
          <a:lstStyle/>
          <a:p>
            <a:endParaRPr/>
          </a:p>
        </p:txBody>
      </p:sp>
      <p:sp>
        <p:nvSpPr>
          <p:cNvPr id="1361" name="Shape 1361"/>
          <p:cNvSpPr>
            <a:spLocks noGrp="1"/>
          </p:cNvSpPr>
          <p:nvPr>
            <p:ph type="body" sz="quarter" idx="1"/>
          </p:nvPr>
        </p:nvSpPr>
        <p:spPr>
          <a:prstGeom prst="rect">
            <a:avLst/>
          </a:prstGeom>
        </p:spPr>
        <p:txBody>
          <a:bodyPr/>
          <a:lstStyle/>
          <a:p>
            <a: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pPr>
            <a:r>
              <a:t>Run ThreeSum.java in class from the command-line and wait for it to finish, perhaps up to N = 4096.</a:t>
            </a:r>
          </a:p>
          <a:p>
            <a: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pPr>
            <a:r>
              <a:t>Ask students to make predictions.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lvl1pPr>
              <a:spcBef>
                <a:spcPts val="600"/>
              </a:spcBef>
              <a:buClr>
                <a:srgbClr val="000000"/>
              </a:buClr>
            </a:lvl1pPr>
          </a:lstStyle>
          <a:p>
            <a:r>
              <a:t>Analysis of algorithms.  Framework for comparing algorithms and predicting performance.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Suggestion: Run this program on command line to see how much we can increase the value of N.</a:t>
            </a:r>
          </a:p>
        </p:txBody>
      </p:sp>
    </p:spTree>
    <p:extLst>
      <p:ext uri="{BB962C8B-B14F-4D97-AF65-F5344CB8AC3E}">
        <p14:creationId xmlns:p14="http://schemas.microsoft.com/office/powerpoint/2010/main" val="3673515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xfrm>
            <a:off x="381000" y="685800"/>
            <a:ext cx="6096000" cy="3429000"/>
          </a:xfrm>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pPr marL="39076" marR="39076"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pPr>
            <a:r>
              <a:rPr dirty="0"/>
              <a:t>good style to declare loop iteration variable in initialization statement.</a:t>
            </a:r>
          </a:p>
          <a:p>
            <a:pPr marL="39076" marR="39076"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pPr>
            <a:r>
              <a:rPr dirty="0"/>
              <a:t>Example of automatic type conversion from integer to string.</a:t>
            </a:r>
            <a:endParaRPr lang="en-US" dirty="0"/>
          </a:p>
          <a:p>
            <a:pPr marL="39076" marR="39076"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pPr>
            <a:endParaRPr lang="en-US" dirty="0"/>
          </a:p>
          <a:p>
            <a:pPr marL="39076" marR="39076"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pPr>
            <a:r>
              <a:rPr lang="en-US" dirty="0"/>
              <a:t>Suggestion: Run this program on a terminal command line to see how much you can increase 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647700" eaLnBrk="1" fontAlgn="auto" latinLnBrk="0" hangingPunct="1">
              <a:lnSpc>
                <a:spcPct val="100000"/>
              </a:lnSpc>
              <a:spcBef>
                <a:spcPts val="0"/>
              </a:spcBef>
              <a:spcAft>
                <a:spcPts val="0"/>
              </a:spcAft>
              <a:buClrTx/>
              <a:buSzTx/>
              <a:buFontTx/>
              <a:buNone/>
              <a:tabLst/>
              <a:defRPr/>
            </a:pPr>
            <a:r>
              <a:rPr lang="en-US" sz="1600" b="0" i="0" dirty="0">
                <a:effectLst/>
                <a:latin typeface="Lucida Grande"/>
                <a:ea typeface="Lucida Grande"/>
                <a:cs typeface="Lucida Grande"/>
                <a:sym typeface="Lucida Grande"/>
              </a:rPr>
              <a:t>(11.1a) Explain algorithmic efficiency as it relates to speed and space consumption.</a:t>
            </a:r>
          </a:p>
          <a:p>
            <a:endParaRPr lang="en-US" dirty="0"/>
          </a:p>
          <a:p>
            <a:endParaRPr lang="en-US" dirty="0"/>
          </a:p>
          <a:p>
            <a:r>
              <a:rPr lang="en-US" dirty="0"/>
              <a:t>Suggestion: Run this program on command line to see how much we can increase the value of N.</a:t>
            </a:r>
          </a:p>
        </p:txBody>
      </p:sp>
    </p:spTree>
    <p:extLst>
      <p:ext uri="{BB962C8B-B14F-4D97-AF65-F5344CB8AC3E}">
        <p14:creationId xmlns:p14="http://schemas.microsoft.com/office/powerpoint/2010/main" val="1121831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647700" eaLnBrk="1" fontAlgn="auto" latinLnBrk="0" hangingPunct="1">
              <a:lnSpc>
                <a:spcPct val="100000"/>
              </a:lnSpc>
              <a:spcBef>
                <a:spcPts val="0"/>
              </a:spcBef>
              <a:spcAft>
                <a:spcPts val="0"/>
              </a:spcAft>
              <a:buClrTx/>
              <a:buSzTx/>
              <a:buFontTx/>
              <a:buNone/>
              <a:tabLst/>
              <a:defRPr/>
            </a:pPr>
            <a:r>
              <a:rPr lang="en-US" sz="1600" b="0" i="0" dirty="0">
                <a:effectLst/>
                <a:latin typeface="Lucida Grande"/>
                <a:ea typeface="Lucida Grande"/>
                <a:cs typeface="Lucida Grande"/>
                <a:sym typeface="Lucida Grande"/>
              </a:rPr>
              <a:t>(11.1a) Explain algorithmic efficiency as it relates to speed and space consumption.</a:t>
            </a:r>
          </a:p>
          <a:p>
            <a:endParaRPr lang="en-US" dirty="0"/>
          </a:p>
          <a:p>
            <a:endParaRPr lang="en-US" dirty="0"/>
          </a:p>
          <a:p>
            <a:r>
              <a:rPr lang="en-US" dirty="0"/>
              <a:t>Suggestion: Run this program on command line to see how much we can increase the value of N.</a:t>
            </a:r>
          </a:p>
          <a:p>
            <a:endParaRPr lang="en-US" dirty="0"/>
          </a:p>
          <a:p>
            <a:r>
              <a:rPr lang="en-US" dirty="0">
                <a:solidFill>
                  <a:srgbClr val="000000"/>
                </a:solidFill>
              </a:rPr>
              <a:t>4n (array of n </a:t>
            </a:r>
            <a:r>
              <a:rPr lang="en-US" dirty="0" err="1">
                <a:solidFill>
                  <a:srgbClr val="000000"/>
                </a:solidFill>
              </a:rPr>
              <a:t>ints</a:t>
            </a:r>
            <a:r>
              <a:rPr lang="en-US" dirty="0">
                <a:solidFill>
                  <a:srgbClr val="000000"/>
                </a:solidFill>
              </a:rPr>
              <a:t>) + 4 (n) + 4(</a:t>
            </a:r>
            <a:r>
              <a:rPr lang="en-US" dirty="0" err="1">
                <a:solidFill>
                  <a:srgbClr val="000000"/>
                </a:solidFill>
              </a:rPr>
              <a:t>i</a:t>
            </a:r>
            <a:r>
              <a:rPr lang="en-US" dirty="0">
                <a:solidFill>
                  <a:srgbClr val="000000"/>
                </a:solidFill>
              </a:rPr>
              <a:t>) + 4 (</a:t>
            </a:r>
            <a:r>
              <a:rPr lang="en-US" dirty="0" err="1">
                <a:solidFill>
                  <a:srgbClr val="000000"/>
                </a:solidFill>
              </a:rPr>
              <a:t>tmp</a:t>
            </a:r>
            <a:r>
              <a:rPr lang="en-US" dirty="0">
                <a:solidFill>
                  <a:srgbClr val="000000"/>
                </a:solidFill>
              </a:rPr>
              <a:t>) </a:t>
            </a:r>
            <a:endParaRPr lang="en-US" dirty="0"/>
          </a:p>
          <a:p>
            <a:endParaRPr lang="en-US" dirty="0"/>
          </a:p>
        </p:txBody>
      </p:sp>
    </p:spTree>
    <p:extLst>
      <p:ext uri="{BB962C8B-B14F-4D97-AF65-F5344CB8AC3E}">
        <p14:creationId xmlns:p14="http://schemas.microsoft.com/office/powerpoint/2010/main" val="2980255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xfrm>
            <a:off x="381000" y="685800"/>
            <a:ext cx="6096000" cy="3429000"/>
          </a:xfrm>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pPr marL="48393" marR="48393" lvl="0" indent="0" defTabSz="914400" eaLnBrk="1" fontAlgn="auto" latinLnBrk="0" hangingPunct="1">
              <a:lnSpc>
                <a:spcPct val="100000"/>
              </a:lnSpc>
              <a:spcBef>
                <a:spcPts val="400"/>
              </a:spcBef>
              <a:spcAft>
                <a:spcPts val="0"/>
              </a:spcAft>
              <a:buClr>
                <a:srgbClr val="000000"/>
              </a:buClr>
              <a:buSzTx/>
              <a:buFont typeface="Comic Sans MS"/>
              <a:buNone/>
              <a:tabLst/>
              <a:defRPr/>
            </a:pPr>
            <a:r>
              <a:rPr lang="en-US" sz="1200" b="0" i="0" dirty="0">
                <a:effectLst/>
                <a:uFill>
                  <a:solidFill>
                    <a:srgbClr val="000000"/>
                  </a:solidFill>
                </a:uFill>
                <a:latin typeface="Comic Sans MS"/>
                <a:ea typeface="Comic Sans MS"/>
                <a:cs typeface="Comic Sans MS"/>
                <a:sym typeface="Comic Sans MS"/>
              </a:rPr>
              <a:t>(11.1c) Identify the basic operations in an algorithm and determine the running time of an algorithm by counting its basic operations.</a:t>
            </a:r>
          </a:p>
          <a:p>
            <a:endParaRPr lang="en-US" dirty="0"/>
          </a:p>
          <a:p>
            <a:endParaRPr lang="en-US" dirty="0"/>
          </a:p>
          <a:p>
            <a:r>
              <a:rPr dirty="0"/>
              <a:t>consider putting in instruction counts for N = 10000</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r>
              <a:t>consider putting in instruction counts for N = 10000</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xfrm>
            <a:off x="381000" y="685800"/>
            <a:ext cx="6096000" cy="3429000"/>
          </a:xfrm>
          <a:prstGeom prst="rect">
            <a:avLst/>
          </a:prstGeom>
        </p:spPr>
        <p:txBody>
          <a:bodyPr/>
          <a:lstStyle/>
          <a:p>
            <a:endParaRPr/>
          </a:p>
        </p:txBody>
      </p:sp>
      <p:sp>
        <p:nvSpPr>
          <p:cNvPr id="575" name="Shape 575"/>
          <p:cNvSpPr>
            <a:spLocks noGrp="1"/>
          </p:cNvSpPr>
          <p:nvPr>
            <p:ph type="body" sz="quarter" idx="1"/>
          </p:nvPr>
        </p:nvSpPr>
        <p:spPr>
          <a:prstGeom prst="rect">
            <a:avLst/>
          </a:prstGeom>
        </p:spPr>
        <p:txBody>
          <a:bodyPr/>
          <a:lstStyle>
            <a:lvl1pPr marL="48393" marR="48393" defTabSz="914400">
              <a:spcBef>
                <a:spcPts val="400"/>
              </a:spcBef>
              <a:buClr>
                <a:srgbClr val="000000"/>
              </a:buClr>
              <a:buFont typeface="Comic Sans MS"/>
              <a:defRPr sz="1200">
                <a:uFill>
                  <a:solidFill>
                    <a:srgbClr val="000000"/>
                  </a:solidFill>
                </a:uFill>
                <a:latin typeface="Comic Sans MS"/>
                <a:ea typeface="Comic Sans MS"/>
                <a:cs typeface="Comic Sans MS"/>
                <a:sym typeface="Comic Sans MS"/>
              </a:defRPr>
            </a:lvl1pPr>
          </a:lstStyle>
          <a:p>
            <a:r>
              <a:t>consider putting in instruction counts for N = 10000</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introcs.cs.princeton.edu"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COVER">
    <p:spTree>
      <p:nvGrpSpPr>
        <p:cNvPr id="1" name=""/>
        <p:cNvGrpSpPr/>
        <p:nvPr/>
      </p:nvGrpSpPr>
      <p:grpSpPr>
        <a:xfrm>
          <a:off x="0" y="0"/>
          <a:ext cx="0" cy="0"/>
          <a:chOff x="0" y="0"/>
          <a:chExt cx="0" cy="0"/>
        </a:xfrm>
      </p:grpSpPr>
      <p:pic>
        <p:nvPicPr>
          <p:cNvPr id="12" name="coral.jpg" descr="coral.jpg"/>
          <p:cNvPicPr>
            <a:picLocks noChangeAspect="1"/>
          </p:cNvPicPr>
          <p:nvPr/>
        </p:nvPicPr>
        <p:blipFill>
          <a:blip r:embed="rId2">
            <a:alphaModFix amt="20000"/>
          </a:blip>
          <a:srcRect l="19466" t="9183" r="5180" b="6043"/>
          <a:stretch>
            <a:fillRect/>
          </a:stretch>
        </p:blipFill>
        <p:spPr>
          <a:xfrm>
            <a:off x="958016" y="705676"/>
            <a:ext cx="7119184" cy="8009082"/>
          </a:xfrm>
          <a:prstGeom prst="rect">
            <a:avLst/>
          </a:prstGeom>
          <a:ln w="12700">
            <a:miter lim="400000"/>
          </a:ln>
        </p:spPr>
      </p:pic>
      <p:sp>
        <p:nvSpPr>
          <p:cNvPr id="13" name="COMPUTER SCIENCE…"/>
          <p:cNvSpPr txBox="1"/>
          <p:nvPr/>
        </p:nvSpPr>
        <p:spPr>
          <a:xfrm>
            <a:off x="15089981" y="444499"/>
            <a:ext cx="7770019" cy="20192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r" defTabSz="647700">
              <a:lnSpc>
                <a:spcPts val="5400"/>
              </a:lnSpc>
              <a:tabLst>
                <a:tab pos="1511300" algn="l"/>
              </a:tabLst>
              <a:defRPr sz="4500" spc="765">
                <a:solidFill>
                  <a:srgbClr val="005493"/>
                </a:solidFill>
                <a:latin typeface="Futura Bold"/>
                <a:ea typeface="Futura Bold"/>
                <a:cs typeface="Futura Bold"/>
                <a:sym typeface="Futura Bold"/>
              </a:defRPr>
            </a:pPr>
            <a:r>
              <a:rPr lang="en-US" dirty="0"/>
              <a:t>INTRODUCTION TO </a:t>
            </a:r>
            <a:r>
              <a:rPr dirty="0"/>
              <a:t>COMPUTER SCIENCE   </a:t>
            </a:r>
          </a:p>
          <a:p>
            <a:pPr algn="r" defTabSz="647700">
              <a:lnSpc>
                <a:spcPts val="4700"/>
              </a:lnSpc>
              <a:tabLst>
                <a:tab pos="1511300" algn="l"/>
              </a:tabLst>
              <a:defRPr sz="2700" spc="1755">
                <a:latin typeface="Futura Bold"/>
                <a:ea typeface="Futura Bold"/>
                <a:cs typeface="Futura Bold"/>
                <a:sym typeface="Futura Bold"/>
              </a:defRPr>
            </a:pPr>
            <a:r>
              <a:rPr dirty="0"/>
              <a:t> </a:t>
            </a:r>
            <a:r>
              <a:rPr lang="en-US" sz="2800" spc="1820" dirty="0"/>
              <a:t>Rutgers University</a:t>
            </a:r>
            <a:endParaRPr sz="2800" spc="1820" dirty="0"/>
          </a:p>
        </p:txBody>
      </p:sp>
      <p:sp>
        <p:nvSpPr>
          <p:cNvPr id="14" name="http://introcs.cs.princeton.edu"/>
          <p:cNvSpPr txBox="1"/>
          <p:nvPr/>
        </p:nvSpPr>
        <p:spPr>
          <a:xfrm>
            <a:off x="1483681" y="12042322"/>
            <a:ext cx="6870701"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marL="82550" marR="82550" defTabSz="1828800">
              <a:lnSpc>
                <a:spcPts val="2300"/>
              </a:lnSpc>
              <a:defRPr sz="2400" b="1" spc="264">
                <a:uFill>
                  <a:solidFill>
                    <a:srgbClr val="000000"/>
                  </a:solidFill>
                </a:uFill>
                <a:latin typeface="Lucida Grande"/>
                <a:ea typeface="Lucida Grande"/>
                <a:cs typeface="Lucida Grande"/>
                <a:sym typeface="Lucida Grande"/>
                <a:hlinkClick r:id="rId3"/>
              </a:defRPr>
            </a:lvl1pPr>
          </a:lstStyle>
          <a:p>
            <a:r>
              <a:rPr dirty="0">
                <a:hlinkClick r:id="rId3"/>
              </a:rPr>
              <a:t>http://introcs.cs.</a:t>
            </a:r>
            <a:r>
              <a:rPr lang="en-US" dirty="0">
                <a:hlinkClick r:id="rId3"/>
              </a:rPr>
              <a:t>rutgers</a:t>
            </a:r>
            <a:r>
              <a:rPr dirty="0">
                <a:hlinkClick r:id="rId3"/>
              </a:rPr>
              <a:t>.edu</a:t>
            </a:r>
          </a:p>
        </p:txBody>
      </p:sp>
      <p:sp>
        <p:nvSpPr>
          <p:cNvPr id="16" name="Title Text"/>
          <p:cNvSpPr txBox="1">
            <a:spLocks noGrp="1"/>
          </p:cNvSpPr>
          <p:nvPr>
            <p:ph type="title"/>
          </p:nvPr>
        </p:nvSpPr>
        <p:spPr>
          <a:xfrm>
            <a:off x="8077200" y="5715000"/>
            <a:ext cx="14706600" cy="5753100"/>
          </a:xfrm>
          <a:prstGeom prst="rect">
            <a:avLst/>
          </a:prstGeom>
        </p:spPr>
        <p:txBody>
          <a:bodyPr/>
          <a:lstStyle>
            <a:lvl1pPr algn="ctr">
              <a:lnSpc>
                <a:spcPts val="11700"/>
              </a:lnSpc>
              <a:tabLst>
                <a:tab pos="1752600" algn="l"/>
              </a:tabLst>
              <a:defRPr sz="9800">
                <a:solidFill>
                  <a:srgbClr val="005493"/>
                </a:solidFill>
              </a:defRPr>
            </a:lvl1pPr>
          </a:lstStyle>
          <a:p>
            <a:r>
              <a:t>Title Text</a:t>
            </a:r>
          </a:p>
        </p:txBody>
      </p:sp>
      <p:sp>
        <p:nvSpPr>
          <p:cNvPr id="17" name="Slide Number"/>
          <p:cNvSpPr txBox="1">
            <a:spLocks noGrp="1"/>
          </p:cNvSpPr>
          <p:nvPr>
            <p:ph type="sldNum" sz="quarter" idx="2"/>
          </p:nvPr>
        </p:nvSpPr>
        <p:spPr>
          <a:xfrm>
            <a:off x="11992316" y="13049614"/>
            <a:ext cx="393701" cy="431801"/>
          </a:xfrm>
          <a:prstGeom prst="rect">
            <a:avLst/>
          </a:prstGeom>
        </p:spPr>
        <p:txBody>
          <a:bodyPr/>
          <a:lstStyle/>
          <a:p>
            <a:fld id="{86CB4B4D-7CA3-9044-876B-883B54F8677D}" type="slidenum">
              <a:t>‹#›</a:t>
            </a:fld>
            <a:endParaRPr/>
          </a:p>
        </p:txBody>
      </p:sp>
      <p:pic>
        <p:nvPicPr>
          <p:cNvPr id="3" name="Picture 2" descr="A close up of a sign&#10;&#10;Description automatically generated">
            <a:extLst>
              <a:ext uri="{FF2B5EF4-FFF2-40B4-BE49-F238E27FC236}">
                <a16:creationId xmlns:a16="http://schemas.microsoft.com/office/drawing/2014/main" id="{BC7D1766-D167-4757-8EA1-AA21BD5C69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85499" y="8858313"/>
            <a:ext cx="2896898" cy="289689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4" name="coral.jpg" descr="coral.jpg"/>
          <p:cNvPicPr>
            <a:picLocks noChangeAspect="1"/>
          </p:cNvPicPr>
          <p:nvPr/>
        </p:nvPicPr>
        <p:blipFill>
          <a:blip r:embed="rId2">
            <a:alphaModFix amt="10000"/>
          </a:blip>
          <a:stretch>
            <a:fillRect/>
          </a:stretch>
        </p:blipFill>
        <p:spPr>
          <a:xfrm>
            <a:off x="1035576" y="729065"/>
            <a:ext cx="8258444" cy="8258444"/>
          </a:xfrm>
          <a:prstGeom prst="rect">
            <a:avLst/>
          </a:prstGeom>
          <a:ln w="12700">
            <a:miter lim="400000"/>
          </a:ln>
        </p:spPr>
      </p:pic>
      <p:sp>
        <p:nvSpPr>
          <p:cNvPr id="25" name="Title Text"/>
          <p:cNvSpPr txBox="1">
            <a:spLocks noGrp="1"/>
          </p:cNvSpPr>
          <p:nvPr>
            <p:ph type="title"/>
          </p:nvPr>
        </p:nvSpPr>
        <p:spPr>
          <a:xfrm>
            <a:off x="7696200" y="5029200"/>
            <a:ext cx="15201900" cy="1752600"/>
          </a:xfrm>
          <a:prstGeom prst="rect">
            <a:avLst/>
          </a:prstGeom>
        </p:spPr>
        <p:txBody>
          <a:bodyPr/>
          <a:lstStyle>
            <a:lvl1pPr>
              <a:lnSpc>
                <a:spcPts val="7600"/>
              </a:lnSpc>
              <a:tabLst>
                <a:tab pos="1752600" algn="l"/>
              </a:tabLst>
              <a:defRPr sz="6400">
                <a:solidFill>
                  <a:srgbClr val="A9A9A9"/>
                </a:solidFill>
              </a:defRPr>
            </a:lvl1pPr>
          </a:lstStyle>
          <a:p>
            <a:r>
              <a:t>Title Text</a:t>
            </a:r>
          </a:p>
        </p:txBody>
      </p:sp>
      <p:sp>
        <p:nvSpPr>
          <p:cNvPr id="26" name="Body Level One…"/>
          <p:cNvSpPr txBox="1">
            <a:spLocks noGrp="1"/>
          </p:cNvSpPr>
          <p:nvPr>
            <p:ph type="body" sz="half" idx="1"/>
          </p:nvPr>
        </p:nvSpPr>
        <p:spPr>
          <a:xfrm>
            <a:off x="9512300" y="7112000"/>
            <a:ext cx="12814300" cy="5943600"/>
          </a:xfrm>
          <a:prstGeom prst="rect">
            <a:avLst/>
          </a:prstGeom>
        </p:spPr>
        <p:txBody>
          <a:bodyPr/>
          <a:lstStyle>
            <a:lvl1pPr marL="685800" indent="-533400">
              <a:lnSpc>
                <a:spcPts val="6300"/>
              </a:lnSpc>
              <a:spcBef>
                <a:spcPts val="300"/>
              </a:spcBef>
              <a:buSzPct val="100000"/>
              <a:buChar char="•"/>
              <a:tabLst>
                <a:tab pos="1752600" algn="l"/>
              </a:tabLst>
              <a:defRPr sz="4800">
                <a:solidFill>
                  <a:srgbClr val="212121"/>
                </a:solidFill>
                <a:latin typeface="+mn-lt"/>
                <a:ea typeface="+mn-ea"/>
                <a:cs typeface="+mn-cs"/>
                <a:sym typeface="Futura"/>
              </a:defRPr>
            </a:lvl1pPr>
            <a:lvl2pPr marL="685800" indent="-533400">
              <a:lnSpc>
                <a:spcPts val="6300"/>
              </a:lnSpc>
              <a:spcBef>
                <a:spcPts val="300"/>
              </a:spcBef>
              <a:buSzPct val="100000"/>
              <a:buFontTx/>
              <a:tabLst>
                <a:tab pos="1752600" algn="l"/>
              </a:tabLst>
              <a:defRPr sz="4800">
                <a:solidFill>
                  <a:srgbClr val="212121"/>
                </a:solidFill>
                <a:latin typeface="+mn-lt"/>
                <a:ea typeface="+mn-ea"/>
                <a:cs typeface="+mn-cs"/>
                <a:sym typeface="Futura"/>
              </a:defRPr>
            </a:lvl2pPr>
            <a:lvl3pPr marL="685800" indent="-533400">
              <a:lnSpc>
                <a:spcPts val="6300"/>
              </a:lnSpc>
              <a:spcBef>
                <a:spcPts val="300"/>
              </a:spcBef>
              <a:buSzPct val="100000"/>
              <a:buChar char="•"/>
              <a:tabLst>
                <a:tab pos="1752600" algn="l"/>
              </a:tabLst>
              <a:defRPr sz="4800" i="0">
                <a:solidFill>
                  <a:srgbClr val="212121"/>
                </a:solidFill>
                <a:latin typeface="+mn-lt"/>
                <a:ea typeface="+mn-ea"/>
                <a:cs typeface="+mn-cs"/>
                <a:sym typeface="Futura"/>
              </a:defRPr>
            </a:lvl3pPr>
            <a:lvl4pPr marL="685800" indent="-533400">
              <a:lnSpc>
                <a:spcPts val="6300"/>
              </a:lnSpc>
              <a:spcBef>
                <a:spcPts val="300"/>
              </a:spcBef>
              <a:buSzPct val="100000"/>
              <a:buFontTx/>
              <a:tabLst>
                <a:tab pos="1752600" algn="l"/>
              </a:tabLst>
              <a:defRPr sz="4800">
                <a:solidFill>
                  <a:srgbClr val="212121"/>
                </a:solidFill>
                <a:latin typeface="+mn-lt"/>
                <a:ea typeface="+mn-ea"/>
                <a:cs typeface="+mn-cs"/>
                <a:sym typeface="Futura"/>
              </a:defRPr>
            </a:lvl4pPr>
            <a:lvl5pPr marL="685800" indent="-533400">
              <a:lnSpc>
                <a:spcPts val="6300"/>
              </a:lnSpc>
              <a:spcBef>
                <a:spcPts val="300"/>
              </a:spcBef>
              <a:buSzPct val="100000"/>
              <a:buFontTx/>
              <a:tabLst>
                <a:tab pos="1752600" algn="l"/>
              </a:tabLst>
              <a:defRPr sz="4800">
                <a:solidFill>
                  <a:srgbClr val="212121"/>
                </a:solidFill>
                <a:latin typeface="+mn-lt"/>
                <a:ea typeface="+mn-ea"/>
                <a:cs typeface="+mn-cs"/>
                <a:sym typeface="Futur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7" name="COMPUTER SCIENCE…"/>
          <p:cNvSpPr txBox="1"/>
          <p:nvPr/>
        </p:nvSpPr>
        <p:spPr>
          <a:xfrm>
            <a:off x="15089981" y="444499"/>
            <a:ext cx="7770019" cy="20192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r" defTabSz="647700">
              <a:lnSpc>
                <a:spcPts val="5400"/>
              </a:lnSpc>
              <a:tabLst>
                <a:tab pos="1511300" algn="l"/>
              </a:tabLst>
              <a:defRPr sz="4500" spc="765">
                <a:solidFill>
                  <a:srgbClr val="005493"/>
                </a:solidFill>
                <a:latin typeface="Futura Bold"/>
                <a:ea typeface="Futura Bold"/>
                <a:cs typeface="Futura Bold"/>
                <a:sym typeface="Futura Bold"/>
              </a:defRPr>
            </a:pPr>
            <a:r>
              <a:rPr lang="en-US" dirty="0"/>
              <a:t>INTRODUCTION TO COMPUTER SCIENCE   </a:t>
            </a:r>
          </a:p>
          <a:p>
            <a:pPr algn="r" defTabSz="647700">
              <a:lnSpc>
                <a:spcPts val="4700"/>
              </a:lnSpc>
              <a:tabLst>
                <a:tab pos="1511300" algn="l"/>
              </a:tabLst>
              <a:defRPr sz="2700" spc="1755">
                <a:latin typeface="Futura Bold"/>
                <a:ea typeface="Futura Bold"/>
                <a:cs typeface="Futura Bold"/>
                <a:sym typeface="Futura Bold"/>
              </a:defRPr>
            </a:pPr>
            <a:r>
              <a:rPr lang="en-US" dirty="0"/>
              <a:t> </a:t>
            </a:r>
            <a:r>
              <a:rPr lang="en-US" sz="2800" spc="1820" dirty="0"/>
              <a:t>Rutgers University</a:t>
            </a:r>
          </a:p>
        </p:txBody>
      </p:sp>
      <p:sp>
        <p:nvSpPr>
          <p:cNvPr id="28" name="Slide Number"/>
          <p:cNvSpPr txBox="1">
            <a:spLocks noGrp="1"/>
          </p:cNvSpPr>
          <p:nvPr>
            <p:ph type="sldNum" sz="quarter" idx="2"/>
          </p:nvPr>
        </p:nvSpPr>
        <p:spPr>
          <a:xfrm>
            <a:off x="11992316" y="13049614"/>
            <a:ext cx="393701" cy="431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line title">
    <p:spTree>
      <p:nvGrpSpPr>
        <p:cNvPr id="1" name=""/>
        <p:cNvGrpSpPr/>
        <p:nvPr/>
      </p:nvGrpSpPr>
      <p:grpSpPr>
        <a:xfrm>
          <a:off x="0" y="0"/>
          <a:ext cx="0" cy="0"/>
          <a:chOff x="0" y="0"/>
          <a:chExt cx="0" cy="0"/>
        </a:xfrm>
      </p:grpSpPr>
      <p:sp>
        <p:nvSpPr>
          <p:cNvPr id="44" name="Title Text"/>
          <p:cNvSpPr txBox="1">
            <a:spLocks noGrp="1"/>
          </p:cNvSpPr>
          <p:nvPr>
            <p:ph type="title"/>
          </p:nvPr>
        </p:nvSpPr>
        <p:spPr>
          <a:prstGeom prst="rect">
            <a:avLst/>
          </a:prstGeom>
        </p:spPr>
        <p:txBody>
          <a:bodyPr/>
          <a:lstStyle/>
          <a:p>
            <a:r>
              <a:t>Title Text</a:t>
            </a:r>
          </a:p>
        </p:txBody>
      </p:sp>
      <p:sp>
        <p:nvSpPr>
          <p:cNvPr id="4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53" name="Line"/>
          <p:cNvSpPr/>
          <p:nvPr/>
        </p:nvSpPr>
        <p:spPr>
          <a:xfrm>
            <a:off x="1297472" y="1280221"/>
            <a:ext cx="21810171" cy="1"/>
          </a:xfrm>
          <a:prstGeom prst="line">
            <a:avLst/>
          </a:prstGeom>
          <a:ln w="12700">
            <a:solidFill>
              <a:srgbClr val="000000"/>
            </a:solidFill>
            <a:miter lim="400000"/>
          </a:ln>
        </p:spPr>
        <p:txBody>
          <a:bodyPr lIns="0" tIns="0" rIns="0" bIns="0"/>
          <a:lstStyle/>
          <a:p>
            <a:endParaRPr/>
          </a:p>
        </p:txBody>
      </p:sp>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sz="half" idx="1"/>
          </p:nvPr>
        </p:nvSpPr>
        <p:spPr>
          <a:xfrm>
            <a:off x="1270000" y="1778000"/>
            <a:ext cx="21005800" cy="4572000"/>
          </a:xfrm>
          <a:prstGeom prst="rect">
            <a:avLst/>
          </a:prstGeom>
          <a:solidFill>
            <a:srgbClr val="FFFFFF"/>
          </a:solidFill>
        </p:spPr>
        <p:txBody>
          <a:bodyPr lIns="304800" tIns="304800" rIns="304800" bIns="304800"/>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63" name="Slide Number"/>
          <p:cNvSpPr txBox="1">
            <a:spLocks noGrp="1"/>
          </p:cNvSpPr>
          <p:nvPr>
            <p:ph type="sldNum" sz="quarter" idx="2"/>
          </p:nvPr>
        </p:nvSpPr>
        <p:spPr>
          <a:xfrm>
            <a:off x="11825064" y="12763500"/>
            <a:ext cx="733872" cy="914400"/>
          </a:xfrm>
          <a:prstGeom prst="rect">
            <a:avLst/>
          </a:prstGeom>
        </p:spPr>
        <p:txBody>
          <a:bodyPr lIns="50800" tIns="50800" rIns="50800" bIns="50800"/>
          <a:lstStyle>
            <a:lvl1pPr defTabSz="1155700">
              <a:lnSpc>
                <a:spcPct val="100000"/>
              </a:lnSpc>
              <a:tabLst/>
              <a:defRPr sz="4600">
                <a:uFill>
                  <a:solidFill>
                    <a:srgbClr val="000000"/>
                  </a:solidFill>
                </a:uFill>
                <a:latin typeface="Comic Sans MS"/>
                <a:ea typeface="Comic Sans MS"/>
                <a:cs typeface="Comic Sans MS"/>
                <a:sym typeface="Comic Sans M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711833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EQ">
    <p:spTree>
      <p:nvGrpSpPr>
        <p:cNvPr id="1" name=""/>
        <p:cNvGrpSpPr/>
        <p:nvPr/>
      </p:nvGrpSpPr>
      <p:grpSpPr>
        <a:xfrm>
          <a:off x="0" y="0"/>
          <a:ext cx="0" cy="0"/>
          <a:chOff x="0" y="0"/>
          <a:chExt cx="0" cy="0"/>
        </a:xfrm>
      </p:grpSpPr>
      <p:sp>
        <p:nvSpPr>
          <p:cNvPr id="78" name="Line"/>
          <p:cNvSpPr/>
          <p:nvPr/>
        </p:nvSpPr>
        <p:spPr>
          <a:xfrm>
            <a:off x="1297472" y="1280221"/>
            <a:ext cx="21810171" cy="1"/>
          </a:xfrm>
          <a:prstGeom prst="line">
            <a:avLst/>
          </a:prstGeom>
          <a:ln w="12700">
            <a:solidFill>
              <a:srgbClr val="000000"/>
            </a:solidFill>
            <a:miter lim="400000"/>
          </a:ln>
        </p:spPr>
        <p:txBody>
          <a:bodyPr lIns="0" tIns="0" rIns="0" bIns="0"/>
          <a:lstStyle/>
          <a:p>
            <a:endParaRPr/>
          </a:p>
        </p:txBody>
      </p:sp>
      <p:sp>
        <p:nvSpPr>
          <p:cNvPr id="79" name="Rectangle"/>
          <p:cNvSpPr>
            <a:spLocks noGrp="1"/>
          </p:cNvSpPr>
          <p:nvPr>
            <p:ph type="body" sz="quarter" idx="13"/>
          </p:nvPr>
        </p:nvSpPr>
        <p:spPr>
          <a:xfrm>
            <a:off x="1320800" y="3175000"/>
            <a:ext cx="20904200" cy="1054100"/>
          </a:xfrm>
          <a:prstGeom prst="rect">
            <a:avLst/>
          </a:prstGeom>
          <a:solidFill>
            <a:srgbClr val="FFFFFF"/>
          </a:solidFill>
          <a:ln w="25400"/>
        </p:spPr>
        <p:txBody>
          <a:bodyPr lIns="304800" tIns="304800" rIns="304800" bIns="304800" anchor="ctr"/>
          <a:lstStyle/>
          <a:p>
            <a:pPr indent="0">
              <a:spcBef>
                <a:spcPts val="0"/>
              </a:spcBef>
              <a:tabLst>
                <a:tab pos="1511300" algn="l"/>
              </a:tabLst>
            </a:pPr>
            <a:endParaRPr/>
          </a:p>
        </p:txBody>
      </p:sp>
      <p:sp>
        <p:nvSpPr>
          <p:cNvPr id="80" name="Title Text"/>
          <p:cNvSpPr txBox="1">
            <a:spLocks noGrp="1"/>
          </p:cNvSpPr>
          <p:nvPr>
            <p:ph type="title"/>
          </p:nvPr>
        </p:nvSpPr>
        <p:spPr>
          <a:prstGeom prst="rect">
            <a:avLst/>
          </a:prstGeom>
        </p:spPr>
        <p:txBody>
          <a:bodyPr/>
          <a:lstStyle/>
          <a:p>
            <a:r>
              <a:t>Title Text</a:t>
            </a:r>
          </a:p>
        </p:txBody>
      </p:sp>
      <p:sp>
        <p:nvSpPr>
          <p:cNvPr id="81" name="Body Level One…"/>
          <p:cNvSpPr txBox="1">
            <a:spLocks noGrp="1"/>
          </p:cNvSpPr>
          <p:nvPr>
            <p:ph type="body" sz="quarter" idx="1"/>
          </p:nvPr>
        </p:nvSpPr>
        <p:spPr>
          <a:xfrm>
            <a:off x="1270000" y="1778000"/>
            <a:ext cx="21005800" cy="1054100"/>
          </a:xfrm>
          <a:prstGeom prst="rect">
            <a:avLst/>
          </a:prstGeom>
          <a:solidFill>
            <a:srgbClr val="FFFFFF"/>
          </a:solidFill>
        </p:spPr>
        <p:txBody>
          <a:bodyPr lIns="304800" tIns="304800" rIns="304800" bIns="304800"/>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770890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6F9"/>
        </a:solidFill>
        <a:effectLst/>
      </p:bgPr>
    </p:bg>
    <p:spTree>
      <p:nvGrpSpPr>
        <p:cNvPr id="1" name=""/>
        <p:cNvGrpSpPr/>
        <p:nvPr/>
      </p:nvGrpSpPr>
      <p:grpSpPr>
        <a:xfrm>
          <a:off x="0" y="0"/>
          <a:ext cx="0" cy="0"/>
          <a:chOff x="0" y="0"/>
          <a:chExt cx="0" cy="0"/>
        </a:xfrm>
      </p:grpSpPr>
      <p:sp>
        <p:nvSpPr>
          <p:cNvPr id="2" name="Line"/>
          <p:cNvSpPr/>
          <p:nvPr/>
        </p:nvSpPr>
        <p:spPr>
          <a:xfrm>
            <a:off x="1270000" y="1280221"/>
            <a:ext cx="21844000" cy="1"/>
          </a:xfrm>
          <a:prstGeom prst="line">
            <a:avLst/>
          </a:prstGeom>
          <a:ln w="12700">
            <a:solidFill>
              <a:srgbClr val="000000"/>
            </a:solidFill>
            <a:miter lim="400000"/>
          </a:ln>
        </p:spPr>
        <p:txBody>
          <a:bodyPr lIns="0" tIns="0" rIns="0" bIns="0"/>
          <a:lstStyle/>
          <a:p>
            <a:endParaRPr/>
          </a:p>
        </p:txBody>
      </p:sp>
      <p:sp>
        <p:nvSpPr>
          <p:cNvPr id="3" name="Title Text"/>
          <p:cNvSpPr txBox="1">
            <a:spLocks noGrp="1"/>
          </p:cNvSpPr>
          <p:nvPr>
            <p:ph type="title"/>
          </p:nvPr>
        </p:nvSpPr>
        <p:spPr>
          <a:xfrm>
            <a:off x="1270000" y="381000"/>
            <a:ext cx="20688300" cy="90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4" name="Body Level One…"/>
          <p:cNvSpPr txBox="1">
            <a:spLocks noGrp="1"/>
          </p:cNvSpPr>
          <p:nvPr>
            <p:ph type="body" idx="1"/>
          </p:nvPr>
        </p:nvSpPr>
        <p:spPr>
          <a:xfrm>
            <a:off x="1219200" y="1524000"/>
            <a:ext cx="21869400" cy="11582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2pPr>
              <a:buFont typeface="Gill Sans"/>
              <a:tabLst>
                <a:tab pos="2476500" algn="l"/>
              </a:tabLst>
            </a:lvl2pPr>
            <a:lvl3pPr>
              <a:tabLst>
                <a:tab pos="3035300" algn="l"/>
              </a:tabLst>
              <a:defRPr i="1"/>
            </a:lvl3pPr>
            <a:lvl4pPr>
              <a:buFont typeface="Gill Sans"/>
              <a:tabLst>
                <a:tab pos="3721100" algn="l"/>
              </a:tabLst>
            </a:lvl4pPr>
            <a:lvl5pPr>
              <a:buFont typeface="Gill Sans"/>
              <a:tabLst>
                <a:tab pos="4368800" algn="l"/>
              </a:tabLst>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700128" y="13066304"/>
            <a:ext cx="393701" cy="431801"/>
          </a:xfrm>
          <a:prstGeom prst="rect">
            <a:avLst/>
          </a:prstGeom>
          <a:ln w="12700">
            <a:miter lim="400000"/>
          </a:ln>
        </p:spPr>
        <p:txBody>
          <a:bodyPr wrap="none" lIns="38100" tIns="38100" rIns="38100" bIns="38100">
            <a:spAutoFit/>
          </a:bodyPr>
          <a:lstStyle>
            <a:lvl1pPr algn="ctr" defTabSz="647700">
              <a:lnSpc>
                <a:spcPts val="2800"/>
              </a:lnSpc>
              <a:tabLst>
                <a:tab pos="1511300" algn="l"/>
              </a:tabLst>
              <a:defRPr sz="2400">
                <a:latin typeface="Gill Sans"/>
                <a:ea typeface="Gill Sans"/>
                <a:cs typeface="Gill Sans"/>
                <a:sym typeface="Gill San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transition spd="med"/>
  <p:txStyles>
    <p:titleStyle>
      <a:lvl1pPr marL="0" marR="0" indent="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1pPr>
      <a:lvl2pPr marL="0" marR="0" indent="2286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2pPr>
      <a:lvl3pPr marL="0" marR="0" indent="4572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3pPr>
      <a:lvl4pPr marL="0" marR="0" indent="6858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4pPr>
      <a:lvl5pPr marL="0" marR="0" indent="9144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5pPr>
      <a:lvl6pPr marL="0" marR="0" indent="11430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6pPr>
      <a:lvl7pPr marL="0" marR="0" indent="13716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7pPr>
      <a:lvl8pPr marL="0" marR="0" indent="16002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8pPr>
      <a:lvl9pPr marL="0" marR="0" indent="1828800" algn="l" defTabSz="647700" rtl="0" latinLnBrk="0">
        <a:lnSpc>
          <a:spcPts val="5000"/>
        </a:lnSpc>
        <a:spcBef>
          <a:spcPts val="300"/>
        </a:spcBef>
        <a:spcAft>
          <a:spcPts val="0"/>
        </a:spcAft>
        <a:buClrTx/>
        <a:buSzTx/>
        <a:buFontTx/>
        <a:buNone/>
        <a:tabLst>
          <a:tab pos="1714500" algn="l"/>
        </a:tabLst>
        <a:defRPr sz="4200" b="0" i="0" u="none" strike="noStrike" cap="none" spc="0" baseline="0">
          <a:ln>
            <a:noFill/>
          </a:ln>
          <a:solidFill>
            <a:srgbClr val="000000"/>
          </a:solidFill>
          <a:uFillTx/>
          <a:latin typeface="+mn-lt"/>
          <a:ea typeface="+mn-ea"/>
          <a:cs typeface="+mn-cs"/>
          <a:sym typeface="Futura"/>
        </a:defRPr>
      </a:lvl9pPr>
    </p:titleStyle>
    <p:bodyStyle>
      <a:lvl1pPr marL="0" marR="0" indent="889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1pPr>
      <a:lvl2pPr marL="760379" marR="0" indent="-3031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2pPr>
      <a:lvl3pPr marL="0" marR="0" indent="14224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3pPr>
      <a:lvl4pPr marL="2004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4pPr>
      <a:lvl5pPr marL="24621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5pPr>
      <a:lvl6pPr marL="28177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6pPr>
      <a:lvl7pPr marL="31733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7pPr>
      <a:lvl8pPr marL="3528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8pPr>
      <a:lvl9pPr marL="38845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9pPr>
    </p:bodyStyle>
    <p:otherStyle>
      <a:lvl1pPr marL="0" marR="0" indent="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647700" latinLnBrk="0">
        <a:lnSpc>
          <a:spcPts val="2800"/>
        </a:lnSpc>
        <a:spcBef>
          <a:spcPts val="0"/>
        </a:spcBef>
        <a:spcAft>
          <a:spcPts val="0"/>
        </a:spcAft>
        <a:buClrTx/>
        <a:buSzTx/>
        <a:buFontTx/>
        <a:buNone/>
        <a:tabLst>
          <a:tab pos="1511300" algn="l"/>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8.xml"/><Relationship Id="rId26" Type="http://schemas.openxmlformats.org/officeDocument/2006/relationships/customXml" Target="../ink/ink12.xml"/><Relationship Id="rId21" Type="http://schemas.openxmlformats.org/officeDocument/2006/relationships/image" Target="../media/image24.png"/><Relationship Id="rId34" Type="http://schemas.openxmlformats.org/officeDocument/2006/relationships/customXml" Target="../ink/ink16.xml"/><Relationship Id="rId7" Type="http://schemas.openxmlformats.org/officeDocument/2006/relationships/image" Target="../media/image17.png"/><Relationship Id="rId12" Type="http://schemas.openxmlformats.org/officeDocument/2006/relationships/customXml" Target="../ink/ink5.xml"/><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19.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2.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customXml" Target="../ink/ink1.xml"/><Relationship Id="rId9" Type="http://schemas.openxmlformats.org/officeDocument/2006/relationships/image" Target="../media/image18.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7.png"/><Relationship Id="rId30" Type="http://schemas.openxmlformats.org/officeDocument/2006/relationships/customXml" Target="../ink/ink14.xml"/><Relationship Id="rId35" Type="http://schemas.openxmlformats.org/officeDocument/2006/relationships/image" Target="../media/image31.png"/><Relationship Id="rId8" Type="http://schemas.openxmlformats.org/officeDocument/2006/relationships/customXml" Target="../ink/ink3.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stackoverflow.com/questions/487258/what-is-a-plain-english-explanation-of-big-o-notation"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1.jpeg"/><Relationship Id="rId7"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7.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76.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88.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8.png"/><Relationship Id="rId9" Type="http://schemas.openxmlformats.org/officeDocument/2006/relationships/image" Target="../media/image82.png"/><Relationship Id="rId14" Type="http://schemas.openxmlformats.org/officeDocument/2006/relationships/image" Target="../media/image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openclipart.org/detail/191873/manga-girl---true-svg--by-j4p4n-191873" TargetMode="External"/><Relationship Id="rId2" Type="http://schemas.openxmlformats.org/officeDocument/2006/relationships/image" Target="../media/image1.jpeg"/><Relationship Id="rId1" Type="http://schemas.openxmlformats.org/officeDocument/2006/relationships/slideLayout" Target="../slideLayouts/slideLayout5.xml"/><Relationship Id="rId5" Type="http://schemas.openxmlformats.org/officeDocument/2006/relationships/hyperlink" Target="http://pixabay.com/en/lab-research-chemistry-test-217041/" TargetMode="External"/><Relationship Id="rId4" Type="http://schemas.openxmlformats.org/officeDocument/2006/relationships/hyperlink" Target="http://commons.wikimedia.org/wiki/"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1. Basic Programming Concepts"/>
          <p:cNvSpPr txBox="1">
            <a:spLocks noGrp="1"/>
          </p:cNvSpPr>
          <p:nvPr>
            <p:ph type="ctrTitle"/>
          </p:nvPr>
        </p:nvSpPr>
        <p:spPr>
          <a:prstGeom prst="rect">
            <a:avLst/>
          </a:prstGeom>
        </p:spPr>
        <p:txBody>
          <a:bodyPr/>
          <a:lstStyle/>
          <a:p>
            <a:r>
              <a:rPr lang="en-US" dirty="0"/>
              <a:t>11. </a:t>
            </a:r>
            <a:r>
              <a:rPr dirty="0"/>
              <a:t> </a:t>
            </a:r>
            <a:r>
              <a:rPr lang="en-US" dirty="0"/>
              <a:t>Performance</a:t>
            </a:r>
            <a:endParaRPr dirty="0"/>
          </a:p>
        </p:txBody>
      </p:sp>
      <p:sp>
        <p:nvSpPr>
          <p:cNvPr id="88" name="1.1–1.2"/>
          <p:cNvSpPr txBox="1"/>
          <p:nvPr/>
        </p:nvSpPr>
        <p:spPr>
          <a:xfrm>
            <a:off x="1824431" y="11087100"/>
            <a:ext cx="1663117" cy="57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647700">
              <a:lnSpc>
                <a:spcPts val="3700"/>
              </a:lnSpc>
              <a:tabLst>
                <a:tab pos="1511300" algn="l"/>
              </a:tabLst>
              <a:defRPr sz="3100" b="1">
                <a:solidFill>
                  <a:srgbClr val="FFFFFF"/>
                </a:solidFill>
                <a:latin typeface="Lucida Sans"/>
                <a:ea typeface="Lucida Sans"/>
                <a:cs typeface="Lucida Sans"/>
                <a:sym typeface="Lucida Sans"/>
              </a:defRPr>
            </a:lvl1pPr>
          </a:lstStyle>
          <a:p>
            <a:r>
              <a:t>1.1–1.2</a:t>
            </a:r>
          </a:p>
        </p:txBody>
      </p:sp>
      <p:sp>
        <p:nvSpPr>
          <p:cNvPr id="2" name="TextBox 1">
            <a:extLst>
              <a:ext uri="{FF2B5EF4-FFF2-40B4-BE49-F238E27FC236}">
                <a16:creationId xmlns:a16="http://schemas.microsoft.com/office/drawing/2014/main" id="{AA5269F0-56F8-4EA2-98A3-366E32918062}"/>
              </a:ext>
            </a:extLst>
          </p:cNvPr>
          <p:cNvSpPr txBox="1"/>
          <p:nvPr/>
        </p:nvSpPr>
        <p:spPr>
          <a:xfrm>
            <a:off x="12257355" y="6498927"/>
            <a:ext cx="634628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Helvetica"/>
                <a:ea typeface="Helvetica"/>
                <a:cs typeface="Helvetica"/>
                <a:sym typeface="Helvetica"/>
              </a:rPr>
              <a:t>Lars Class Copy – LCCF21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An algorithmic challenge: 3-sum problem"/>
          <p:cNvSpPr txBox="1">
            <a:spLocks noGrp="1"/>
          </p:cNvSpPr>
          <p:nvPr>
            <p:ph type="title"/>
          </p:nvPr>
        </p:nvSpPr>
        <p:spPr>
          <a:prstGeom prst="rect">
            <a:avLst/>
          </a:prstGeom>
        </p:spPr>
        <p:txBody>
          <a:bodyPr/>
          <a:lstStyle/>
          <a:p>
            <a:r>
              <a:t>An algorithmic challenge: 3-sum problem</a:t>
            </a:r>
          </a:p>
        </p:txBody>
      </p:sp>
      <p:sp>
        <p:nvSpPr>
          <p:cNvPr id="245" name="Three-sum. Given N integers, enumerate the triples that sum to 0."/>
          <p:cNvSpPr txBox="1">
            <a:spLocks noGrp="1"/>
          </p:cNvSpPr>
          <p:nvPr>
            <p:ph type="body" sz="quarter" idx="1"/>
          </p:nvPr>
        </p:nvSpPr>
        <p:spPr>
          <a:xfrm>
            <a:off x="1270000" y="1778000"/>
            <a:ext cx="15519400" cy="1041400"/>
          </a:xfrm>
          <a:prstGeom prst="rect">
            <a:avLst/>
          </a:prstGeom>
        </p:spPr>
        <p:txBody>
          <a:bodyPr/>
          <a:lstStyle/>
          <a:p>
            <a:r>
              <a:rPr>
                <a:solidFill>
                  <a:srgbClr val="005493"/>
                </a:solidFill>
              </a:rPr>
              <a:t>Three-sum</a:t>
            </a:r>
            <a:r>
              <a:t>. Given </a:t>
            </a:r>
            <a:r>
              <a:rPr i="1"/>
              <a:t>N</a:t>
            </a:r>
            <a:r>
              <a:t> integers, enumerate the triples that sum to 0.</a:t>
            </a:r>
          </a:p>
        </p:txBody>
      </p:sp>
      <p:sp>
        <p:nvSpPr>
          <p:cNvPr id="2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47" name="Q. Can we solve this problem for N = 1 million?"/>
          <p:cNvSpPr txBox="1"/>
          <p:nvPr/>
        </p:nvSpPr>
        <p:spPr>
          <a:xfrm>
            <a:off x="1270000" y="12077700"/>
            <a:ext cx="113538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Can we solve this problem for </a:t>
            </a:r>
            <a:r>
              <a:rPr i="1">
                <a:solidFill>
                  <a:srgbClr val="000000"/>
                </a:solidFill>
              </a:rPr>
              <a:t>N</a:t>
            </a:r>
            <a:r>
              <a:rPr>
                <a:solidFill>
                  <a:srgbClr val="000000"/>
                </a:solidFill>
              </a:rPr>
              <a:t> = 1 million?</a:t>
            </a:r>
          </a:p>
        </p:txBody>
      </p:sp>
      <p:sp>
        <p:nvSpPr>
          <p:cNvPr id="248" name="Applications in computational geometry…"/>
          <p:cNvSpPr txBox="1"/>
          <p:nvPr/>
        </p:nvSpPr>
        <p:spPr>
          <a:xfrm>
            <a:off x="13144500" y="4394200"/>
            <a:ext cx="9918700" cy="4343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Applications in computational geometry</a:t>
            </a:r>
            <a:endParaRPr i="1">
              <a:solidFill>
                <a:srgbClr val="000000"/>
              </a:solidFill>
            </a:endParaRPr>
          </a:p>
          <a:p>
            <a:pPr marL="760379" lvl="1" indent="-303179" defTabSz="647700">
              <a:lnSpc>
                <a:spcPts val="5500"/>
              </a:lnSpc>
              <a:spcBef>
                <a:spcPts val="1200"/>
              </a:spcBef>
              <a:buClr>
                <a:srgbClr val="000000"/>
              </a:buClr>
              <a:buSzPct val="104428"/>
              <a:buFont typeface="Gill Sans"/>
              <a:buChar char="•"/>
              <a:tabLst>
                <a:tab pos="2476500" algn="l"/>
              </a:tabLst>
              <a:defRPr sz="3600">
                <a:solidFill>
                  <a:srgbClr val="005493"/>
                </a:solidFill>
                <a:latin typeface="Lucida Sans"/>
                <a:ea typeface="Lucida Sans"/>
                <a:cs typeface="Lucida Sans"/>
                <a:sym typeface="Lucida Sans"/>
              </a:defRPr>
            </a:pPr>
            <a:r>
              <a:rPr>
                <a:solidFill>
                  <a:srgbClr val="000000"/>
                </a:solidFill>
              </a:rPr>
              <a:t>Find collinear points.</a:t>
            </a:r>
          </a:p>
          <a:p>
            <a:pPr marL="760379" lvl="1" indent="-303179" defTabSz="647700">
              <a:lnSpc>
                <a:spcPts val="5500"/>
              </a:lnSpc>
              <a:spcBef>
                <a:spcPts val="1200"/>
              </a:spcBef>
              <a:buClr>
                <a:srgbClr val="000000"/>
              </a:buClr>
              <a:buSzPct val="104428"/>
              <a:buFont typeface="Gill Sans"/>
              <a:buChar char="•"/>
              <a:tabLst>
                <a:tab pos="2476500" algn="l"/>
              </a:tabLst>
              <a:defRPr sz="3600">
                <a:solidFill>
                  <a:srgbClr val="005493"/>
                </a:solidFill>
                <a:latin typeface="Lucida Sans"/>
                <a:ea typeface="Lucida Sans"/>
                <a:cs typeface="Lucida Sans"/>
                <a:sym typeface="Lucida Sans"/>
              </a:defRPr>
            </a:pPr>
            <a:r>
              <a:rPr>
                <a:solidFill>
                  <a:srgbClr val="000000"/>
                </a:solidFill>
              </a:rPr>
              <a:t>Does one polygon fit inside another?</a:t>
            </a:r>
          </a:p>
          <a:p>
            <a:pPr marL="760379" lvl="1" indent="-303179" defTabSz="647700">
              <a:lnSpc>
                <a:spcPts val="5500"/>
              </a:lnSpc>
              <a:spcBef>
                <a:spcPts val="1200"/>
              </a:spcBef>
              <a:buClr>
                <a:srgbClr val="000000"/>
              </a:buClr>
              <a:buSzPct val="104428"/>
              <a:buFont typeface="Gill Sans"/>
              <a:buChar char="•"/>
              <a:tabLst>
                <a:tab pos="2476500" algn="l"/>
              </a:tabLst>
              <a:defRPr sz="3600">
                <a:solidFill>
                  <a:srgbClr val="005493"/>
                </a:solidFill>
                <a:latin typeface="Lucida Sans"/>
                <a:ea typeface="Lucida Sans"/>
                <a:cs typeface="Lucida Sans"/>
                <a:sym typeface="Lucida Sans"/>
              </a:defRPr>
            </a:pPr>
            <a:r>
              <a:rPr>
                <a:solidFill>
                  <a:srgbClr val="000000"/>
                </a:solidFill>
              </a:rPr>
              <a:t>Robot motion planning.</a:t>
            </a:r>
          </a:p>
          <a:p>
            <a:pPr marL="760379" lvl="1" indent="-303179" defTabSz="647700">
              <a:lnSpc>
                <a:spcPts val="5500"/>
              </a:lnSpc>
              <a:spcBef>
                <a:spcPts val="1200"/>
              </a:spcBef>
              <a:buClr>
                <a:srgbClr val="000000"/>
              </a:buClr>
              <a:buSzPct val="104428"/>
              <a:buFont typeface="Gill Sans"/>
              <a:buChar char="•"/>
              <a:tabLst>
                <a:tab pos="2476500" algn="l"/>
              </a:tabLst>
              <a:defRPr sz="3600">
                <a:solidFill>
                  <a:srgbClr val="929292"/>
                </a:solidFill>
                <a:latin typeface="Lucida Sans"/>
                <a:ea typeface="Lucida Sans"/>
                <a:cs typeface="Lucida Sans"/>
                <a:sym typeface="Lucida Sans"/>
              </a:defRPr>
            </a:pPr>
            <a:r>
              <a:t>[a surprisingly long list]</a:t>
            </a:r>
          </a:p>
        </p:txBody>
      </p:sp>
      <p:grpSp>
        <p:nvGrpSpPr>
          <p:cNvPr id="251" name="Group"/>
          <p:cNvGrpSpPr/>
          <p:nvPr/>
        </p:nvGrpSpPr>
        <p:grpSpPr>
          <a:xfrm>
            <a:off x="9843095" y="2563283"/>
            <a:ext cx="6427258" cy="865717"/>
            <a:chOff x="0" y="0"/>
            <a:chExt cx="6427257" cy="865716"/>
          </a:xfrm>
        </p:grpSpPr>
        <p:sp>
          <p:nvSpPr>
            <p:cNvPr id="249" name="For simplicity, just count them."/>
            <p:cNvSpPr txBox="1"/>
            <p:nvPr/>
          </p:nvSpPr>
          <p:spPr>
            <a:xfrm>
              <a:off x="547913" y="319616"/>
              <a:ext cx="5879345" cy="546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3900"/>
                </a:lnSpc>
                <a:spcBef>
                  <a:spcPts val="600"/>
                </a:spcBef>
                <a:tabLst>
                  <a:tab pos="1168400" algn="l"/>
                </a:tabLst>
                <a:defRPr sz="3000">
                  <a:solidFill>
                    <a:srgbClr val="005493"/>
                  </a:solidFill>
                  <a:latin typeface="Lucida Sans"/>
                  <a:ea typeface="Lucida Sans"/>
                  <a:cs typeface="Lucida Sans"/>
                  <a:sym typeface="Lucida Sans"/>
                </a:defRPr>
              </a:lvl1pPr>
            </a:lstStyle>
            <a:p>
              <a:r>
                <a:t>For simplicity, just count them.</a:t>
              </a:r>
            </a:p>
          </p:txBody>
        </p:sp>
        <p:sp>
          <p:nvSpPr>
            <p:cNvPr id="250" name="Line"/>
            <p:cNvSpPr/>
            <p:nvPr/>
          </p:nvSpPr>
          <p:spPr>
            <a:xfrm>
              <a:off x="0" y="0"/>
              <a:ext cx="509515" cy="509515"/>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
        <p:nvSpPr>
          <p:cNvPr id="252" name="public class ThreeSum…"/>
          <p:cNvSpPr/>
          <p:nvPr/>
        </p:nvSpPr>
        <p:spPr>
          <a:xfrm>
            <a:off x="1320800" y="3841750"/>
            <a:ext cx="10261600" cy="6553201"/>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86359" marR="86359" defTabSz="647700">
              <a:lnSpc>
                <a:spcPct val="120000"/>
              </a:lnSpc>
              <a:buClr>
                <a:srgbClr val="000112"/>
              </a:buClr>
              <a:buFont typeface="Courier New"/>
              <a:tabLst>
                <a:tab pos="1511300" algn="l"/>
              </a:tabLst>
              <a:defRPr sz="3000">
                <a:uFill>
                  <a:solidFill>
                    <a:srgbClr val="000112"/>
                  </a:solidFill>
                </a:uFill>
              </a:defRPr>
            </a:pPr>
            <a:r>
              <a:rPr>
                <a:uFill>
                  <a:solidFill>
                    <a:srgbClr val="007DD7"/>
                  </a:solidFill>
                </a:uFill>
              </a:rPr>
              <a:t>public class ThreeSum</a:t>
            </a:r>
          </a:p>
          <a:p>
            <a:pPr marL="86359" marR="86359" defTabSz="647700">
              <a:lnSpc>
                <a:spcPct val="120000"/>
              </a:lnSpc>
              <a:buClr>
                <a:srgbClr val="000112"/>
              </a:buClr>
              <a:buFont typeface="Courier New"/>
              <a:tabLst>
                <a:tab pos="1511300" algn="l"/>
              </a:tabLst>
              <a:defRPr sz="3000">
                <a:uFill>
                  <a:solidFill>
                    <a:srgbClr val="000112"/>
                  </a:solidFill>
                </a:uFill>
              </a:defRPr>
            </a:pPr>
            <a:r>
              <a:rPr>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a:uFill>
                  <a:solidFill>
                    <a:srgbClr val="007DD7"/>
                  </a:solidFill>
                </a:uFill>
              </a:rPr>
              <a:t>   public static int count(int[] a)</a:t>
            </a:r>
          </a:p>
          <a:p>
            <a:pPr marL="86359" marR="86359" defTabSz="647700">
              <a:lnSpc>
                <a:spcPct val="120000"/>
              </a:lnSpc>
              <a:buClr>
                <a:srgbClr val="000112"/>
              </a:buClr>
              <a:buFont typeface="Courier New"/>
              <a:tabLst>
                <a:tab pos="1511300" algn="l"/>
              </a:tabLst>
              <a:defRPr sz="3000">
                <a:uFill>
                  <a:solidFill>
                    <a:srgbClr val="000112"/>
                  </a:solidFill>
                </a:uFill>
              </a:defRPr>
            </a:pPr>
            <a:r>
              <a:rPr>
                <a:uFill>
                  <a:solidFill>
                    <a:srgbClr val="007DD7"/>
                  </a:solidFill>
                </a:uFill>
              </a:rPr>
              <a:t>   </a:t>
            </a:r>
            <a:r>
              <a:rPr>
                <a:solidFill>
                  <a:srgbClr val="929292"/>
                </a:solidFill>
                <a:uFill>
                  <a:solidFill>
                    <a:srgbClr val="929292"/>
                  </a:solidFill>
                </a:uFill>
              </a:rPr>
              <a:t>{  /* See next slide. */ }</a:t>
            </a:r>
          </a:p>
          <a:p>
            <a:pPr marL="86359" marR="86359" defTabSz="647700">
              <a:lnSpc>
                <a:spcPct val="120000"/>
              </a:lnSpc>
              <a:buClr>
                <a:srgbClr val="000112"/>
              </a:buClr>
              <a:buFont typeface="Courier New"/>
              <a:tabLst>
                <a:tab pos="1511300" algn="l"/>
              </a:tabLst>
              <a:defRPr sz="3000">
                <a:uFill>
                  <a:solidFill>
                    <a:srgbClr val="000112"/>
                  </a:solidFill>
                </a:uFill>
              </a:defRPr>
            </a:pPr>
            <a:br>
              <a:rPr>
                <a:solidFill>
                  <a:srgbClr val="929292"/>
                </a:solidFill>
                <a:uFill>
                  <a:solidFill>
                    <a:srgbClr val="929292"/>
                  </a:solidFill>
                </a:uFill>
              </a:rPr>
            </a:br>
            <a:r>
              <a:rPr>
                <a:uFill>
                  <a:solidFill>
                    <a:srgbClr val="007DD7"/>
                  </a:solidFill>
                </a:uFill>
              </a:rPr>
              <a:t>   public static void main(String[] args)</a:t>
            </a:r>
          </a:p>
          <a:p>
            <a:pPr marL="86359" marR="86359" defTabSz="647700">
              <a:lnSpc>
                <a:spcPct val="120000"/>
              </a:lnSpc>
              <a:buClr>
                <a:srgbClr val="000112"/>
              </a:buClr>
              <a:buFont typeface="Courier New"/>
              <a:tabLst>
                <a:tab pos="1511300" algn="l"/>
              </a:tabLst>
              <a:defRPr sz="3000">
                <a:uFill>
                  <a:solidFill>
                    <a:srgbClr val="000112"/>
                  </a:solidFill>
                </a:uFill>
              </a:defRPr>
            </a:pPr>
            <a:r>
              <a:rPr>
                <a:uFill>
                  <a:solidFill>
                    <a:srgbClr val="007DD7"/>
                  </a:solidFill>
                </a:uFill>
              </a:rPr>
              <a:t>   {</a:t>
            </a:r>
          </a:p>
          <a:p>
            <a:pPr marL="86359" marR="86359" defTabSz="647700">
              <a:lnSpc>
                <a:spcPct val="120000"/>
              </a:lnSpc>
              <a:buClr>
                <a:srgbClr val="000112"/>
              </a:buClr>
              <a:buFont typeface="Courier New"/>
              <a:tabLst>
                <a:tab pos="1511300" algn="l"/>
              </a:tabLst>
              <a:defRPr sz="3000">
                <a:uFill>
                  <a:solidFill>
                    <a:srgbClr val="000112"/>
                  </a:solidFill>
                </a:uFill>
              </a:defRPr>
            </a:pPr>
            <a:r>
              <a:rPr>
                <a:uFill>
                  <a:solidFill>
                    <a:srgbClr val="007DD7"/>
                  </a:solidFill>
                </a:uFill>
              </a:rPr>
              <a:t>      int[] a = StdIn.readAllInts(); </a:t>
            </a:r>
          </a:p>
          <a:p>
            <a:pPr marL="86359" marR="86359" defTabSz="647700">
              <a:lnSpc>
                <a:spcPct val="120000"/>
              </a:lnSpc>
              <a:buClr>
                <a:srgbClr val="000112"/>
              </a:buClr>
              <a:buFont typeface="Courier New"/>
              <a:tabLst>
                <a:tab pos="1511300" algn="l"/>
              </a:tabLst>
              <a:defRPr sz="3000">
                <a:uFill>
                  <a:solidFill>
                    <a:srgbClr val="000112"/>
                  </a:solidFill>
                </a:uFill>
              </a:defRPr>
            </a:pPr>
            <a:r>
              <a:rPr>
                <a:uFill>
                  <a:solidFill>
                    <a:srgbClr val="007DD7"/>
                  </a:solidFill>
                </a:uFill>
              </a:rPr>
              <a:t>      StdOut.println(count(a));</a:t>
            </a:r>
          </a:p>
          <a:p>
            <a:pPr marL="86359" marR="86359" defTabSz="647700">
              <a:lnSpc>
                <a:spcPct val="120000"/>
              </a:lnSpc>
              <a:buClr>
                <a:srgbClr val="000112"/>
              </a:buClr>
              <a:buFont typeface="Courier New"/>
              <a:tabLst>
                <a:tab pos="1511300" algn="l"/>
              </a:tabLst>
              <a:defRPr sz="3000">
                <a:uFill>
                  <a:solidFill>
                    <a:srgbClr val="000112"/>
                  </a:solidFill>
                </a:uFill>
              </a:defRPr>
            </a:pPr>
            <a:r>
              <a:rPr>
                <a:uFill>
                  <a:solidFill>
                    <a:srgbClr val="007DD7"/>
                  </a:solidFill>
                </a:uFill>
              </a:rPr>
              <a:t>   }</a:t>
            </a:r>
          </a:p>
          <a:p>
            <a:pPr marL="86359" marR="86359" defTabSz="647700">
              <a:lnSpc>
                <a:spcPct val="120000"/>
              </a:lnSpc>
              <a:buClr>
                <a:srgbClr val="000112"/>
              </a:buClr>
              <a:buFont typeface="Courier New"/>
              <a:tabLst>
                <a:tab pos="1511300" algn="l"/>
              </a:tabLst>
              <a:defRPr sz="3000">
                <a:uFill>
                  <a:solidFill>
                    <a:srgbClr val="000112"/>
                  </a:solidFill>
                </a:uFill>
              </a:defRPr>
            </a:pPr>
            <a:r>
              <a:rPr>
                <a:uFill>
                  <a:solidFill>
                    <a:srgbClr val="007DD7"/>
                  </a:solidFill>
                </a:uFill>
              </a:rPr>
              <a:t>} </a:t>
            </a:r>
          </a:p>
        </p:txBody>
      </p:sp>
      <p:sp>
        <p:nvSpPr>
          <p:cNvPr id="253" name="% more 6ints.txt…"/>
          <p:cNvSpPr/>
          <p:nvPr/>
        </p:nvSpPr>
        <p:spPr>
          <a:xfrm>
            <a:off x="3524250" y="9152180"/>
            <a:ext cx="7012782" cy="2942208"/>
          </a:xfrm>
          <a:prstGeom prst="rect">
            <a:avLst/>
          </a:prstGeom>
          <a:solidFill>
            <a:srgbClr val="FFFFFF"/>
          </a:solidFill>
          <a:ln w="12700"/>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0" tIns="228600" rIns="228600" bIns="228600"/>
          <a:lstStyle/>
          <a:p>
            <a:pPr marL="7224" marR="7224" defTabSz="1295400">
              <a:lnSpc>
                <a:spcPct val="130000"/>
              </a:lnSpc>
              <a:defRPr sz="2700">
                <a:uFill>
                  <a:solidFill>
                    <a:srgbClr val="0433FF"/>
                  </a:solidFill>
                </a:uFill>
              </a:defRPr>
            </a:pPr>
            <a:r>
              <a:rPr dirty="0"/>
              <a:t>% more 6ints.txt</a:t>
            </a:r>
          </a:p>
          <a:p>
            <a:pPr marL="7224" marR="7224" defTabSz="1295400">
              <a:lnSpc>
                <a:spcPct val="250000"/>
              </a:lnSpc>
              <a:defRPr sz="2700">
                <a:uFill>
                  <a:solidFill>
                    <a:srgbClr val="0433FF"/>
                  </a:solidFill>
                </a:uFill>
              </a:defRPr>
            </a:pPr>
            <a:r>
              <a:rPr dirty="0"/>
              <a:t>30 -30 -20 -10 40  0</a:t>
            </a:r>
          </a:p>
          <a:p>
            <a:pPr marL="7224" marR="7224" defTabSz="1295400">
              <a:lnSpc>
                <a:spcPct val="130000"/>
              </a:lnSpc>
              <a:defRPr sz="2700">
                <a:uFill>
                  <a:solidFill>
                    <a:srgbClr val="0433FF"/>
                  </a:solidFill>
                </a:uFill>
              </a:defRPr>
            </a:pPr>
            <a:r>
              <a:rPr dirty="0"/>
              <a:t>% java </a:t>
            </a:r>
            <a:r>
              <a:rPr dirty="0" err="1"/>
              <a:t>ThreeSum</a:t>
            </a:r>
            <a:r>
              <a:rPr dirty="0"/>
              <a:t> &lt;  6ints.txt</a:t>
            </a:r>
          </a:p>
          <a:p>
            <a:pPr marL="7224" marR="7224" defTabSz="1295400">
              <a:lnSpc>
                <a:spcPct val="130000"/>
              </a:lnSpc>
              <a:defRPr sz="2700">
                <a:uFill>
                  <a:solidFill>
                    <a:srgbClr val="0433FF"/>
                  </a:solidFill>
                </a:uFill>
              </a:defRPr>
            </a:pPr>
            <a:r>
              <a:rPr dirty="0"/>
              <a:t>3</a:t>
            </a:r>
          </a:p>
        </p:txBody>
      </p:sp>
      <p:grpSp>
        <p:nvGrpSpPr>
          <p:cNvPr id="256" name="Group"/>
          <p:cNvGrpSpPr/>
          <p:nvPr/>
        </p:nvGrpSpPr>
        <p:grpSpPr>
          <a:xfrm>
            <a:off x="10747485" y="10498074"/>
            <a:ext cx="3885177" cy="1408176"/>
            <a:chOff x="814269" y="-17526"/>
            <a:chExt cx="3885176" cy="1408176"/>
          </a:xfrm>
        </p:grpSpPr>
        <p:graphicFrame>
          <p:nvGraphicFramePr>
            <p:cNvPr id="254" name="Table"/>
            <p:cNvGraphicFramePr/>
            <p:nvPr>
              <p:extLst>
                <p:ext uri="{D42A27DB-BD31-4B8C-83A1-F6EECF244321}">
                  <p14:modId xmlns:p14="http://schemas.microsoft.com/office/powerpoint/2010/main" val="2434887550"/>
                </p:ext>
              </p:extLst>
            </p:nvPr>
          </p:nvGraphicFramePr>
          <p:xfrm>
            <a:off x="1994346" y="-17526"/>
            <a:ext cx="2705099" cy="1408176"/>
          </p:xfrm>
          <a:graphic>
            <a:graphicData uri="http://schemas.openxmlformats.org/drawingml/2006/table">
              <a:tbl>
                <a:tblPr>
                  <a:tableStyleId>{8F44A2F1-9E1F-4B54-A3A2-5F16C0AD49E2}</a:tableStyleId>
                </a:tblPr>
                <a:tblGrid>
                  <a:gridCol w="901700">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901700">
                    <a:extLst>
                      <a:ext uri="{9D8B030D-6E8A-4147-A177-3AD203B41FA5}">
                        <a16:colId xmlns:a16="http://schemas.microsoft.com/office/drawing/2014/main" val="20002"/>
                      </a:ext>
                    </a:extLst>
                  </a:gridCol>
                </a:tblGrid>
                <a:tr h="465666">
                  <a:tc>
                    <a:txBody>
                      <a:bodyPr/>
                      <a:lstStyle/>
                      <a:p>
                        <a:pPr algn="r" defTabSz="914400">
                          <a:lnSpc>
                            <a:spcPts val="3400"/>
                          </a:lnSpc>
                          <a:tabLst>
                            <a:tab pos="1511300" algn="l"/>
                          </a:tabLst>
                          <a:defRPr sz="1800"/>
                        </a:pPr>
                        <a:r>
                          <a:rPr sz="2400">
                            <a:solidFill>
                              <a:srgbClr val="005493"/>
                            </a:solidFill>
                            <a:latin typeface="Helvetica"/>
                            <a:ea typeface="Helvetica"/>
                            <a:cs typeface="Helvetica"/>
                          </a:rPr>
                          <a:t>30</a:t>
                        </a:r>
                      </a:p>
                    </a:txBody>
                    <a:tcPr marL="38100" marR="38100" marT="38100" marB="38100" anchor="ctr" horzOverflow="overflow">
                      <a:noFill/>
                    </a:tcPr>
                  </a:tc>
                  <a:tc>
                    <a:txBody>
                      <a:bodyPr/>
                      <a:lstStyle/>
                      <a:p>
                        <a:pPr algn="r" defTabSz="914400">
                          <a:lnSpc>
                            <a:spcPts val="3400"/>
                          </a:lnSpc>
                          <a:tabLst>
                            <a:tab pos="1511300" algn="l"/>
                          </a:tabLst>
                          <a:defRPr sz="1800"/>
                        </a:pPr>
                        <a:r>
                          <a:rPr sz="2400">
                            <a:solidFill>
                              <a:srgbClr val="005493"/>
                            </a:solidFill>
                            <a:latin typeface="Helvetica"/>
                            <a:ea typeface="Helvetica"/>
                            <a:cs typeface="Helvetica"/>
                          </a:rPr>
                          <a:t>-30</a:t>
                        </a:r>
                      </a:p>
                    </a:txBody>
                    <a:tcPr marL="38100" marR="38100" marT="38100" marB="38100" anchor="ctr" horzOverflow="overflow">
                      <a:noFill/>
                    </a:tcPr>
                  </a:tc>
                  <a:tc>
                    <a:txBody>
                      <a:bodyPr/>
                      <a:lstStyle/>
                      <a:p>
                        <a:pPr algn="r" defTabSz="914400">
                          <a:lnSpc>
                            <a:spcPts val="3400"/>
                          </a:lnSpc>
                          <a:tabLst>
                            <a:tab pos="1511300" algn="l"/>
                          </a:tabLst>
                          <a:defRPr sz="1800"/>
                        </a:pPr>
                        <a:r>
                          <a:rPr sz="2400">
                            <a:solidFill>
                              <a:srgbClr val="005493"/>
                            </a:solidFill>
                            <a:latin typeface="Helvetica"/>
                            <a:ea typeface="Helvetica"/>
                            <a:cs typeface="Helvetica"/>
                          </a:rPr>
                          <a:t>0</a:t>
                        </a:r>
                      </a:p>
                    </a:txBody>
                    <a:tcPr marL="38100" marR="38100" marT="38100" marB="38100" anchor="ctr" horzOverflow="overflow">
                      <a:noFill/>
                    </a:tcPr>
                  </a:tc>
                  <a:extLst>
                    <a:ext uri="{0D108BD9-81ED-4DB2-BD59-A6C34878D82A}">
                      <a16:rowId xmlns:a16="http://schemas.microsoft.com/office/drawing/2014/main" val="10000"/>
                    </a:ext>
                  </a:extLst>
                </a:tr>
                <a:tr h="465666">
                  <a:tc>
                    <a:txBody>
                      <a:bodyPr/>
                      <a:lstStyle/>
                      <a:p>
                        <a:pPr algn="r" defTabSz="914400">
                          <a:lnSpc>
                            <a:spcPts val="3400"/>
                          </a:lnSpc>
                          <a:tabLst>
                            <a:tab pos="1511300" algn="l"/>
                          </a:tabLst>
                          <a:defRPr sz="1800"/>
                        </a:pPr>
                        <a:r>
                          <a:rPr sz="2400">
                            <a:solidFill>
                              <a:srgbClr val="005493"/>
                            </a:solidFill>
                            <a:latin typeface="Helvetica"/>
                            <a:ea typeface="Helvetica"/>
                            <a:cs typeface="Helvetica"/>
                          </a:rPr>
                          <a:t>30</a:t>
                        </a:r>
                      </a:p>
                    </a:txBody>
                    <a:tcPr marL="38100" marR="38100" marT="38100" marB="38100" anchor="ctr" horzOverflow="overflow">
                      <a:noFill/>
                    </a:tcPr>
                  </a:tc>
                  <a:tc>
                    <a:txBody>
                      <a:bodyPr/>
                      <a:lstStyle/>
                      <a:p>
                        <a:pPr algn="r" defTabSz="914400">
                          <a:lnSpc>
                            <a:spcPts val="3400"/>
                          </a:lnSpc>
                          <a:tabLst>
                            <a:tab pos="1511300" algn="l"/>
                          </a:tabLst>
                          <a:defRPr sz="1800"/>
                        </a:pPr>
                        <a:r>
                          <a:rPr sz="2400">
                            <a:solidFill>
                              <a:srgbClr val="005493"/>
                            </a:solidFill>
                            <a:latin typeface="Helvetica"/>
                            <a:ea typeface="Helvetica"/>
                            <a:cs typeface="Helvetica"/>
                          </a:rPr>
                          <a:t>-20</a:t>
                        </a:r>
                      </a:p>
                    </a:txBody>
                    <a:tcPr marL="38100" marR="38100" marT="38100" marB="38100" anchor="ctr" horzOverflow="overflow">
                      <a:noFill/>
                    </a:tcPr>
                  </a:tc>
                  <a:tc>
                    <a:txBody>
                      <a:bodyPr/>
                      <a:lstStyle/>
                      <a:p>
                        <a:pPr algn="r" defTabSz="914400">
                          <a:lnSpc>
                            <a:spcPts val="3400"/>
                          </a:lnSpc>
                          <a:tabLst>
                            <a:tab pos="1511300" algn="l"/>
                          </a:tabLst>
                          <a:defRPr sz="1800"/>
                        </a:pPr>
                        <a:r>
                          <a:rPr sz="2400">
                            <a:solidFill>
                              <a:srgbClr val="005493"/>
                            </a:solidFill>
                            <a:latin typeface="Helvetica"/>
                            <a:ea typeface="Helvetica"/>
                            <a:cs typeface="Helvetica"/>
                          </a:rPr>
                          <a:t>-10</a:t>
                        </a:r>
                      </a:p>
                    </a:txBody>
                    <a:tcPr marL="38100" marR="38100" marT="38100" marB="38100" anchor="ctr" horzOverflow="overflow">
                      <a:noFill/>
                    </a:tcPr>
                  </a:tc>
                  <a:extLst>
                    <a:ext uri="{0D108BD9-81ED-4DB2-BD59-A6C34878D82A}">
                      <a16:rowId xmlns:a16="http://schemas.microsoft.com/office/drawing/2014/main" val="10001"/>
                    </a:ext>
                  </a:extLst>
                </a:tr>
                <a:tr h="465666">
                  <a:tc>
                    <a:txBody>
                      <a:bodyPr/>
                      <a:lstStyle/>
                      <a:p>
                        <a:pPr algn="r" defTabSz="914400">
                          <a:lnSpc>
                            <a:spcPts val="3400"/>
                          </a:lnSpc>
                          <a:tabLst>
                            <a:tab pos="1511300" algn="l"/>
                          </a:tabLst>
                          <a:defRPr sz="1800"/>
                        </a:pPr>
                        <a:r>
                          <a:rPr sz="2400">
                            <a:solidFill>
                              <a:srgbClr val="005493"/>
                            </a:solidFill>
                            <a:latin typeface="Helvetica"/>
                            <a:ea typeface="Helvetica"/>
                            <a:cs typeface="Helvetica"/>
                          </a:rPr>
                          <a:t>-30</a:t>
                        </a:r>
                      </a:p>
                    </a:txBody>
                    <a:tcPr marL="38100" marR="38100" marT="38100" marB="38100" anchor="ctr" horzOverflow="overflow">
                      <a:noFill/>
                    </a:tcPr>
                  </a:tc>
                  <a:tc>
                    <a:txBody>
                      <a:bodyPr/>
                      <a:lstStyle/>
                      <a:p>
                        <a:pPr algn="r" defTabSz="914400">
                          <a:lnSpc>
                            <a:spcPts val="3400"/>
                          </a:lnSpc>
                          <a:tabLst>
                            <a:tab pos="1511300" algn="l"/>
                          </a:tabLst>
                          <a:defRPr sz="1800"/>
                        </a:pPr>
                        <a:r>
                          <a:rPr sz="2400">
                            <a:solidFill>
                              <a:srgbClr val="005493"/>
                            </a:solidFill>
                            <a:latin typeface="Helvetica"/>
                            <a:ea typeface="Helvetica"/>
                            <a:cs typeface="Helvetica"/>
                          </a:rPr>
                          <a:t>-10</a:t>
                        </a:r>
                      </a:p>
                    </a:txBody>
                    <a:tcPr marL="38100" marR="38100" marT="38100" marB="38100" anchor="ctr" horzOverflow="overflow">
                      <a:noFill/>
                    </a:tcPr>
                  </a:tc>
                  <a:tc>
                    <a:txBody>
                      <a:bodyPr/>
                      <a:lstStyle/>
                      <a:p>
                        <a:pPr algn="r" defTabSz="914400">
                          <a:lnSpc>
                            <a:spcPts val="3400"/>
                          </a:lnSpc>
                          <a:tabLst>
                            <a:tab pos="1511300" algn="l"/>
                          </a:tabLst>
                          <a:defRPr sz="1800"/>
                        </a:pPr>
                        <a:r>
                          <a:rPr sz="2400">
                            <a:solidFill>
                              <a:srgbClr val="005493"/>
                            </a:solidFill>
                            <a:latin typeface="Helvetica"/>
                            <a:ea typeface="Helvetica"/>
                            <a:cs typeface="Helvetica"/>
                          </a:rPr>
                          <a:t>40</a:t>
                        </a:r>
                      </a:p>
                    </a:txBody>
                    <a:tcPr marL="38100" marR="38100" marT="38100" marB="38100" anchor="ctr" horzOverflow="overflow">
                      <a:noFill/>
                    </a:tcPr>
                  </a:tc>
                  <a:extLst>
                    <a:ext uri="{0D108BD9-81ED-4DB2-BD59-A6C34878D82A}">
                      <a16:rowId xmlns:a16="http://schemas.microsoft.com/office/drawing/2014/main" val="10002"/>
                    </a:ext>
                  </a:extLst>
                </a:tr>
              </a:tbl>
            </a:graphicData>
          </a:graphic>
        </p:graphicFrame>
        <p:sp>
          <p:nvSpPr>
            <p:cNvPr id="255" name="Line"/>
            <p:cNvSpPr/>
            <p:nvPr/>
          </p:nvSpPr>
          <p:spPr>
            <a:xfrm flipV="1">
              <a:off x="814269" y="695181"/>
              <a:ext cx="1383999" cy="3"/>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
        <p:nvSpPr>
          <p:cNvPr id="257" name="Shape"/>
          <p:cNvSpPr/>
          <p:nvPr/>
        </p:nvSpPr>
        <p:spPr>
          <a:xfrm>
            <a:off x="17284405" y="8913221"/>
            <a:ext cx="2666035" cy="4094830"/>
          </a:xfrm>
          <a:custGeom>
            <a:avLst/>
            <a:gdLst/>
            <a:ahLst/>
            <a:cxnLst>
              <a:cxn ang="0">
                <a:pos x="wd2" y="hd2"/>
              </a:cxn>
              <a:cxn ang="5400000">
                <a:pos x="wd2" y="hd2"/>
              </a:cxn>
              <a:cxn ang="10800000">
                <a:pos x="wd2" y="hd2"/>
              </a:cxn>
              <a:cxn ang="16200000">
                <a:pos x="wd2" y="hd2"/>
              </a:cxn>
            </a:cxnLst>
            <a:rect l="0" t="0" r="r" b="b"/>
            <a:pathLst>
              <a:path w="21600" h="21600" extrusionOk="0">
                <a:moveTo>
                  <a:pt x="0" y="10646"/>
                </a:moveTo>
                <a:lnTo>
                  <a:pt x="13251" y="21600"/>
                </a:lnTo>
                <a:lnTo>
                  <a:pt x="20972" y="13593"/>
                </a:lnTo>
                <a:lnTo>
                  <a:pt x="15352" y="11109"/>
                </a:lnTo>
                <a:lnTo>
                  <a:pt x="13351" y="13110"/>
                </a:lnTo>
                <a:lnTo>
                  <a:pt x="15487" y="2453"/>
                </a:lnTo>
                <a:lnTo>
                  <a:pt x="21600" y="7617"/>
                </a:lnTo>
                <a:lnTo>
                  <a:pt x="21243" y="4452"/>
                </a:lnTo>
                <a:lnTo>
                  <a:pt x="11511" y="0"/>
                </a:lnTo>
                <a:lnTo>
                  <a:pt x="7686" y="12842"/>
                </a:lnTo>
                <a:lnTo>
                  <a:pt x="0" y="10646"/>
                </a:lnTo>
                <a:close/>
              </a:path>
            </a:pathLst>
          </a:custGeom>
          <a:ln w="38100">
            <a:solidFill>
              <a:srgbClr val="000000"/>
            </a:solidFill>
          </a:ln>
        </p:spPr>
        <p:txBody>
          <a:bodyPr lIns="0" tIns="0" rIns="0" bIns="0"/>
          <a:lstStyle/>
          <a:p>
            <a:pPr defTabSz="1155700">
              <a:defRPr sz="2400">
                <a:uFill>
                  <a:solidFill>
                    <a:srgbClr val="000000"/>
                  </a:solidFill>
                </a:uFill>
              </a:defRPr>
            </a:pPr>
            <a:endParaRPr/>
          </a:p>
        </p:txBody>
      </p:sp>
      <p:sp>
        <p:nvSpPr>
          <p:cNvPr id="258" name="Star"/>
          <p:cNvSpPr/>
          <p:nvPr/>
        </p:nvSpPr>
        <p:spPr>
          <a:xfrm>
            <a:off x="20626204" y="10279022"/>
            <a:ext cx="1563714" cy="1364712"/>
          </a:xfrm>
          <a:prstGeom prst="star8">
            <a:avLst>
              <a:gd name="adj" fmla="val 25000"/>
            </a:avLst>
          </a:prstGeom>
          <a:ln w="38100">
            <a:solidFill>
              <a:srgbClr val="000000"/>
            </a:solidFill>
          </a:ln>
        </p:spPr>
        <p:txBody>
          <a:bodyPr lIns="50800" tIns="50800" rIns="50800" bIns="50800" anchor="ctr"/>
          <a:lstStyle/>
          <a:p>
            <a:pPr marL="81280" marR="81280" defTabSz="1816100">
              <a:defRPr sz="4600">
                <a:uFill>
                  <a:solidFill>
                    <a:srgbClr val="000000"/>
                  </a:solidFill>
                </a:uFill>
                <a:latin typeface="Comic Sans MS"/>
                <a:ea typeface="Comic Sans MS"/>
                <a:cs typeface="Comic Sans MS"/>
                <a:sym typeface="Comic Sans MS"/>
              </a:defRPr>
            </a:pPr>
            <a:endParaRPr/>
          </a:p>
        </p:txBody>
      </p:sp>
      <p:sp>
        <p:nvSpPr>
          <p:cNvPr id="259" name="Star"/>
          <p:cNvSpPr/>
          <p:nvPr/>
        </p:nvSpPr>
        <p:spPr>
          <a:xfrm rot="20445969">
            <a:off x="20714383" y="11790723"/>
            <a:ext cx="1280256" cy="1356379"/>
          </a:xfrm>
          <a:prstGeom prst="star6">
            <a:avLst>
              <a:gd name="adj" fmla="val 25000"/>
              <a:gd name="hf" fmla="val 115470"/>
            </a:avLst>
          </a:prstGeom>
          <a:ln w="38100">
            <a:solidFill>
              <a:srgbClr val="000000"/>
            </a:solidFill>
          </a:ln>
        </p:spPr>
        <p:txBody>
          <a:bodyPr lIns="50800" tIns="50800" rIns="50800" bIns="50800" anchor="ctr"/>
          <a:lstStyle/>
          <a:p>
            <a:pPr marL="81280" marR="81280" defTabSz="1816100">
              <a:defRPr sz="4600">
                <a:uFill>
                  <a:solidFill>
                    <a:srgbClr val="000000"/>
                  </a:solidFill>
                </a:uFill>
                <a:latin typeface="Comic Sans MS"/>
                <a:ea typeface="Comic Sans MS"/>
                <a:cs typeface="Comic Sans MS"/>
                <a:sym typeface="Comic Sans MS"/>
              </a:defRPr>
            </a:pPr>
            <a:endParaRPr/>
          </a:p>
        </p:txBody>
      </p:sp>
      <p:sp>
        <p:nvSpPr>
          <p:cNvPr id="260" name="Rectangle"/>
          <p:cNvSpPr/>
          <p:nvPr/>
        </p:nvSpPr>
        <p:spPr>
          <a:xfrm>
            <a:off x="20341287" y="9152180"/>
            <a:ext cx="2197101" cy="736601"/>
          </a:xfrm>
          <a:prstGeom prst="rect">
            <a:avLst/>
          </a:prstGeom>
          <a:ln w="38100">
            <a:solidFill>
              <a:srgbClr val="000000"/>
            </a:solidFill>
          </a:ln>
        </p:spPr>
        <p:txBody>
          <a:bodyPr lIns="50800" tIns="50800" rIns="50800" bIns="50800" anchor="ctr"/>
          <a:lstStyle/>
          <a:p>
            <a:pPr marL="81280" marR="81280" defTabSz="1816100">
              <a:defRPr sz="4600">
                <a:uFill>
                  <a:solidFill>
                    <a:srgbClr val="000000"/>
                  </a:solidFill>
                </a:uFill>
                <a:latin typeface="Comic Sans MS"/>
                <a:ea typeface="Comic Sans MS"/>
                <a:cs typeface="Comic Sans MS"/>
                <a:sym typeface="Comic Sans MS"/>
              </a:defRPr>
            </a:pPr>
            <a:endParaRPr/>
          </a:p>
        </p:txBody>
      </p:sp>
      <p:sp>
        <p:nvSpPr>
          <p:cNvPr id="261" name="✗"/>
          <p:cNvSpPr txBox="1"/>
          <p:nvPr/>
        </p:nvSpPr>
        <p:spPr>
          <a:xfrm>
            <a:off x="22578001" y="9034794"/>
            <a:ext cx="69850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81280" marR="81280" defTabSz="1816100">
              <a:defRPr sz="4100">
                <a:uFill>
                  <a:solidFill>
                    <a:srgbClr val="000000"/>
                  </a:solidFill>
                </a:uFill>
                <a:latin typeface="Comic Sans MS"/>
                <a:ea typeface="Comic Sans MS"/>
                <a:cs typeface="Comic Sans MS"/>
                <a:sym typeface="Comic Sans MS"/>
              </a:defRPr>
            </a:lvl1pPr>
          </a:lstStyle>
          <a:p>
            <a:r>
              <a:t>✗</a:t>
            </a:r>
          </a:p>
        </p:txBody>
      </p:sp>
      <p:sp>
        <p:nvSpPr>
          <p:cNvPr id="262" name="✗"/>
          <p:cNvSpPr txBox="1"/>
          <p:nvPr/>
        </p:nvSpPr>
        <p:spPr>
          <a:xfrm>
            <a:off x="22311301" y="10634443"/>
            <a:ext cx="69850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81280" marR="81280" defTabSz="1816100">
              <a:defRPr sz="4100">
                <a:uFill>
                  <a:solidFill>
                    <a:srgbClr val="000000"/>
                  </a:solidFill>
                </a:uFill>
                <a:latin typeface="Comic Sans MS"/>
                <a:ea typeface="Comic Sans MS"/>
                <a:cs typeface="Comic Sans MS"/>
                <a:sym typeface="Comic Sans MS"/>
              </a:defRPr>
            </a:lvl1pPr>
          </a:lstStyle>
          <a:p>
            <a:r>
              <a:t>✗</a:t>
            </a:r>
          </a:p>
        </p:txBody>
      </p:sp>
      <p:sp>
        <p:nvSpPr>
          <p:cNvPr id="263" name="✓"/>
          <p:cNvSpPr txBox="1"/>
          <p:nvPr/>
        </p:nvSpPr>
        <p:spPr>
          <a:xfrm>
            <a:off x="22311301" y="12094389"/>
            <a:ext cx="698501"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81280" marR="81280" defTabSz="1816100">
              <a:defRPr sz="4100">
                <a:uFill>
                  <a:solidFill>
                    <a:srgbClr val="000000"/>
                  </a:solidFill>
                </a:uFill>
                <a:latin typeface="Comic Sans MS"/>
                <a:ea typeface="Comic Sans MS"/>
                <a:cs typeface="Comic Sans MS"/>
                <a:sym typeface="Comic Sans MS"/>
              </a:defRPr>
            </a:lvl1pPr>
          </a:lstStyle>
          <a:p>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48">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24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4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4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5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6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6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25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26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25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2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248">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248">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25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p:tmAbs val="0"/>
                                  </p:iterate>
                                  <p:childTnLst>
                                    <p:set>
                                      <p:cBhvr>
                                        <p:cTn id="63" fill="hold"/>
                                        <p:tgtEl>
                                          <p:spTgt spid="25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p:tmAbs val="0"/>
                                  </p:iterate>
                                  <p:childTnLst>
                                    <p:set>
                                      <p:cBhvr>
                                        <p:cTn id="67" fill="hold"/>
                                        <p:tgtEl>
                                          <p:spTgt spid="25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p:tmAbs val="0"/>
                                  </p:iterate>
                                  <p:childTnLst>
                                    <p:set>
                                      <p:cBhvr>
                                        <p:cTn id="71" fill="hold"/>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advAuto="0"/>
      <p:bldP spid="248" grpId="0" build="p" bldLvl="5" animBg="1" advAuto="0"/>
      <p:bldP spid="251" grpId="0" animBg="1" advAuto="0"/>
      <p:bldP spid="252" grpId="0" animBg="1" advAuto="0"/>
      <p:bldP spid="253" grpId="0" animBg="1" advAuto="0"/>
      <p:bldP spid="256" grpId="0" animBg="1" advAuto="0"/>
      <p:bldP spid="257" grpId="0" animBg="1" advAuto="0"/>
      <p:bldP spid="258" grpId="0" animBg="1" advAuto="0"/>
      <p:bldP spid="259" grpId="0" animBg="1" advAuto="0"/>
      <p:bldP spid="260" grpId="0" animBg="1" advAuto="0"/>
      <p:bldP spid="261" grpId="0" animBg="1" advAuto="0"/>
      <p:bldP spid="262" grpId="0" animBg="1" advAuto="0"/>
      <p:bldP spid="263"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66" name="Three-sum implementation"/>
          <p:cNvSpPr txBox="1">
            <a:spLocks noGrp="1"/>
          </p:cNvSpPr>
          <p:nvPr>
            <p:ph type="title"/>
          </p:nvPr>
        </p:nvSpPr>
        <p:spPr>
          <a:prstGeom prst="rect">
            <a:avLst/>
          </a:prstGeom>
        </p:spPr>
        <p:txBody>
          <a:bodyPr/>
          <a:lstStyle/>
          <a:p>
            <a:r>
              <a:t>Three-sum implementation</a:t>
            </a:r>
          </a:p>
        </p:txBody>
      </p:sp>
      <p:sp>
        <p:nvSpPr>
          <p:cNvPr id="267" name="&quot;Brute force&quot; algorithm…"/>
          <p:cNvSpPr txBox="1">
            <a:spLocks noGrp="1"/>
          </p:cNvSpPr>
          <p:nvPr>
            <p:ph type="body" sz="quarter" idx="1"/>
          </p:nvPr>
        </p:nvSpPr>
        <p:spPr>
          <a:xfrm>
            <a:off x="1270000" y="1778000"/>
            <a:ext cx="8877300" cy="2794000"/>
          </a:xfrm>
          <a:prstGeom prst="rect">
            <a:avLst/>
          </a:prstGeom>
        </p:spPr>
        <p:txBody>
          <a:bodyPr/>
          <a:lstStyle/>
          <a:p>
            <a:pPr>
              <a:lnSpc>
                <a:spcPts val="6800"/>
              </a:lnSpc>
              <a:spcBef>
                <a:spcPts val="0"/>
              </a:spcBef>
              <a:defRPr sz="3500">
                <a:solidFill>
                  <a:srgbClr val="005493"/>
                </a:solidFill>
              </a:defRPr>
            </a:pPr>
            <a:r>
              <a:rPr dirty="0"/>
              <a:t>"Brute force" algorithm</a:t>
            </a:r>
          </a:p>
          <a:p>
            <a:pPr marL="827616" lvl="1" indent="-370416">
              <a:lnSpc>
                <a:spcPts val="6800"/>
              </a:lnSpc>
              <a:spcBef>
                <a:spcPts val="0"/>
              </a:spcBef>
              <a:defRPr sz="3500"/>
            </a:pPr>
            <a:r>
              <a:rPr dirty="0"/>
              <a:t>Process all possible triples.</a:t>
            </a:r>
          </a:p>
          <a:p>
            <a:pPr marL="827616" lvl="1" indent="-370416">
              <a:lnSpc>
                <a:spcPts val="5400"/>
              </a:lnSpc>
              <a:spcBef>
                <a:spcPts val="0"/>
              </a:spcBef>
              <a:defRPr sz="3500"/>
            </a:pPr>
            <a:r>
              <a:rPr dirty="0"/>
              <a:t>Increment counter when sum is 0.</a:t>
            </a:r>
          </a:p>
        </p:txBody>
      </p:sp>
      <p:sp>
        <p:nvSpPr>
          <p:cNvPr id="268" name="public static int count(int[] a)…"/>
          <p:cNvSpPr/>
          <p:nvPr/>
        </p:nvSpPr>
        <p:spPr>
          <a:xfrm>
            <a:off x="1296981" y="5230945"/>
            <a:ext cx="9969500" cy="6553201"/>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public static int count(int[] a)</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int N = </a:t>
            </a:r>
            <a:r>
              <a:rPr dirty="0" err="1">
                <a:uFill>
                  <a:solidFill>
                    <a:srgbClr val="007DD7"/>
                  </a:solidFill>
                </a:uFill>
              </a:rPr>
              <a:t>a.length</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int </a:t>
            </a:r>
            <a:r>
              <a:rPr dirty="0" err="1">
                <a:uFill>
                  <a:solidFill>
                    <a:srgbClr val="007DD7"/>
                  </a:solidFill>
                </a:uFill>
              </a:rPr>
              <a:t>cnt</a:t>
            </a:r>
            <a:r>
              <a:rPr dirty="0">
                <a:uFill>
                  <a:solidFill>
                    <a:srgbClr val="007DD7"/>
                  </a:solidFill>
                </a:uFill>
              </a:rPr>
              <a:t> = 0;</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a:t>
            </a:r>
            <a:r>
              <a:rPr dirty="0" err="1">
                <a:uFill>
                  <a:solidFill>
                    <a:srgbClr val="007DD7"/>
                  </a:solidFill>
                </a:uFill>
              </a:rPr>
              <a:t>i</a:t>
            </a:r>
            <a:r>
              <a:rPr dirty="0">
                <a:uFill>
                  <a:solidFill>
                    <a:srgbClr val="007DD7"/>
                  </a:solidFill>
                </a:uFill>
              </a:rPr>
              <a:t> = 0; </a:t>
            </a:r>
            <a:r>
              <a:rPr dirty="0" err="1">
                <a:uFill>
                  <a:solidFill>
                    <a:srgbClr val="007DD7"/>
                  </a:solidFill>
                </a:uFill>
              </a:rPr>
              <a:t>i</a:t>
            </a:r>
            <a:r>
              <a:rPr dirty="0">
                <a:uFill>
                  <a:solidFill>
                    <a:srgbClr val="007DD7"/>
                  </a:solidFill>
                </a:uFill>
              </a:rPr>
              <a:t> &lt; N; </a:t>
            </a:r>
            <a:r>
              <a:rPr dirty="0" err="1">
                <a:uFill>
                  <a:solidFill>
                    <a:srgbClr val="007DD7"/>
                  </a:solidFill>
                </a:uFill>
              </a:rPr>
              <a:t>i</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j = i+1; j &lt; N; </a:t>
            </a:r>
            <a:r>
              <a:rPr dirty="0" err="1">
                <a:uFill>
                  <a:solidFill>
                    <a:srgbClr val="007DD7"/>
                  </a:solidFill>
                </a:uFill>
              </a:rPr>
              <a:t>j++</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k = j+1; k &lt; N; k++)</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if (a[</a:t>
            </a:r>
            <a:r>
              <a:rPr dirty="0" err="1">
                <a:uFill>
                  <a:solidFill>
                    <a:srgbClr val="007DD7"/>
                  </a:solidFill>
                </a:uFill>
              </a:rPr>
              <a:t>i</a:t>
            </a:r>
            <a:r>
              <a:rPr dirty="0">
                <a:uFill>
                  <a:solidFill>
                    <a:srgbClr val="007DD7"/>
                  </a:solidFill>
                </a:uFill>
              </a:rPr>
              <a:t>] + a[j] + a[k] == 0)</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a:t>
            </a:r>
            <a:r>
              <a:rPr dirty="0" err="1">
                <a:uFill>
                  <a:solidFill>
                    <a:srgbClr val="007DD7"/>
                  </a:solidFill>
                </a:uFill>
              </a:rPr>
              <a:t>cnt</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return </a:t>
            </a:r>
            <a:r>
              <a:rPr dirty="0" err="1">
                <a:uFill>
                  <a:solidFill>
                    <a:srgbClr val="007DD7"/>
                  </a:solidFill>
                </a:uFill>
              </a:rPr>
              <a:t>cnt</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p:txBody>
      </p:sp>
      <p:graphicFrame>
        <p:nvGraphicFramePr>
          <p:cNvPr id="269" name="Table"/>
          <p:cNvGraphicFramePr/>
          <p:nvPr>
            <p:extLst>
              <p:ext uri="{D42A27DB-BD31-4B8C-83A1-F6EECF244321}">
                <p14:modId xmlns:p14="http://schemas.microsoft.com/office/powerpoint/2010/main" val="2057741616"/>
              </p:ext>
            </p:extLst>
          </p:nvPr>
        </p:nvGraphicFramePr>
        <p:xfrm>
          <a:off x="19353692" y="1787652"/>
          <a:ext cx="3682713" cy="17856703"/>
        </p:xfrm>
        <a:graphic>
          <a:graphicData uri="http://schemas.openxmlformats.org/drawingml/2006/table">
            <a:tbl>
              <a:tblPr firstRow="1">
                <a:tableStyleId>{8F44A2F1-9E1F-4B54-A3A2-5F16C0AD49E2}</a:tableStyleId>
              </a:tblPr>
              <a:tblGrid>
                <a:gridCol w="583511">
                  <a:extLst>
                    <a:ext uri="{9D8B030D-6E8A-4147-A177-3AD203B41FA5}">
                      <a16:colId xmlns:a16="http://schemas.microsoft.com/office/drawing/2014/main" val="20000"/>
                    </a:ext>
                  </a:extLst>
                </a:gridCol>
                <a:gridCol w="538677">
                  <a:extLst>
                    <a:ext uri="{9D8B030D-6E8A-4147-A177-3AD203B41FA5}">
                      <a16:colId xmlns:a16="http://schemas.microsoft.com/office/drawing/2014/main" val="20001"/>
                    </a:ext>
                  </a:extLst>
                </a:gridCol>
                <a:gridCol w="487167">
                  <a:extLst>
                    <a:ext uri="{9D8B030D-6E8A-4147-A177-3AD203B41FA5}">
                      <a16:colId xmlns:a16="http://schemas.microsoft.com/office/drawing/2014/main" val="20002"/>
                    </a:ext>
                  </a:extLst>
                </a:gridCol>
                <a:gridCol w="662957">
                  <a:extLst>
                    <a:ext uri="{9D8B030D-6E8A-4147-A177-3AD203B41FA5}">
                      <a16:colId xmlns:a16="http://schemas.microsoft.com/office/drawing/2014/main" val="20003"/>
                    </a:ext>
                  </a:extLst>
                </a:gridCol>
                <a:gridCol w="722030">
                  <a:extLst>
                    <a:ext uri="{9D8B030D-6E8A-4147-A177-3AD203B41FA5}">
                      <a16:colId xmlns:a16="http://schemas.microsoft.com/office/drawing/2014/main" val="20004"/>
                    </a:ext>
                  </a:extLst>
                </a:gridCol>
                <a:gridCol w="688371">
                  <a:extLst>
                    <a:ext uri="{9D8B030D-6E8A-4147-A177-3AD203B41FA5}">
                      <a16:colId xmlns:a16="http://schemas.microsoft.com/office/drawing/2014/main" val="20005"/>
                    </a:ext>
                  </a:extLst>
                </a:gridCol>
              </a:tblGrid>
              <a:tr h="491612">
                <a:tc>
                  <a:txBody>
                    <a:bodyPr/>
                    <a:lstStyle/>
                    <a:p>
                      <a:pPr defTabSz="914400">
                        <a:lnSpc>
                          <a:spcPts val="3200"/>
                        </a:lnSpc>
                        <a:defRPr sz="1800" i="0"/>
                      </a:pPr>
                      <a:r>
                        <a:rPr sz="2700">
                          <a:latin typeface="Helvetica"/>
                          <a:ea typeface="Helvetica"/>
                          <a:cs typeface="Helvetica"/>
                          <a:sym typeface="Helvetica"/>
                        </a:rPr>
                        <a:t>i</a:t>
                      </a:r>
                    </a:p>
                  </a:txBody>
                  <a:tcPr marL="25400" marR="25400" marT="25400" marB="25400" anchor="ctr" horzOverflow="overflow"/>
                </a:tc>
                <a:tc>
                  <a:txBody>
                    <a:bodyPr/>
                    <a:lstStyle/>
                    <a:p>
                      <a:pPr defTabSz="914400">
                        <a:lnSpc>
                          <a:spcPts val="3200"/>
                        </a:lnSpc>
                        <a:defRPr sz="1800" i="0"/>
                      </a:pPr>
                      <a:r>
                        <a:rPr sz="2700">
                          <a:latin typeface="Helvetica"/>
                          <a:ea typeface="Helvetica"/>
                          <a:cs typeface="Helvetica"/>
                          <a:sym typeface="Helvetica"/>
                        </a:rPr>
                        <a:t>j</a:t>
                      </a:r>
                    </a:p>
                  </a:txBody>
                  <a:tcPr marL="25400" marR="25400" marT="25400" marB="25400" anchor="ctr" horzOverflow="overflow"/>
                </a:tc>
                <a:tc>
                  <a:txBody>
                    <a:bodyPr/>
                    <a:lstStyle/>
                    <a:p>
                      <a:pPr defTabSz="914400">
                        <a:lnSpc>
                          <a:spcPts val="3200"/>
                        </a:lnSpc>
                        <a:defRPr sz="1800" i="0"/>
                      </a:pPr>
                      <a:r>
                        <a:rPr sz="2700">
                          <a:latin typeface="Helvetica"/>
                          <a:ea typeface="Helvetica"/>
                          <a:cs typeface="Helvetica"/>
                          <a:sym typeface="Helvetica"/>
                        </a:rPr>
                        <a:t>k</a:t>
                      </a:r>
                    </a:p>
                  </a:txBody>
                  <a:tcPr marL="25400" marR="25400" marT="25400" marB="25400" anchor="ctr" horzOverflow="overflow"/>
                </a:tc>
                <a:tc>
                  <a:txBody>
                    <a:bodyPr/>
                    <a:lstStyle/>
                    <a:p>
                      <a:pPr defTabSz="914400">
                        <a:lnSpc>
                          <a:spcPts val="3200"/>
                        </a:lnSpc>
                        <a:defRPr sz="1800" i="0"/>
                      </a:pPr>
                      <a:r>
                        <a:rPr sz="2700">
                          <a:latin typeface="Helvetica"/>
                          <a:ea typeface="Helvetica"/>
                          <a:cs typeface="Helvetica"/>
                          <a:sym typeface="Helvetica"/>
                        </a:rPr>
                        <a:t>a[i]</a:t>
                      </a:r>
                    </a:p>
                  </a:txBody>
                  <a:tcPr marL="25400" marR="25400" marT="25400" marB="25400" anchor="ctr" horzOverflow="overflow"/>
                </a:tc>
                <a:tc>
                  <a:txBody>
                    <a:bodyPr/>
                    <a:lstStyle/>
                    <a:p>
                      <a:pPr defTabSz="914400">
                        <a:lnSpc>
                          <a:spcPts val="3200"/>
                        </a:lnSpc>
                        <a:defRPr sz="1800" i="0"/>
                      </a:pPr>
                      <a:r>
                        <a:rPr sz="2700">
                          <a:latin typeface="Helvetica"/>
                          <a:ea typeface="Helvetica"/>
                          <a:cs typeface="Helvetica"/>
                          <a:sym typeface="Helvetica"/>
                        </a:rPr>
                        <a:t>a[j]</a:t>
                      </a:r>
                    </a:p>
                  </a:txBody>
                  <a:tcPr marL="25400" marR="25400" marT="25400" marB="25400" anchor="ctr" horzOverflow="overflow"/>
                </a:tc>
                <a:tc>
                  <a:txBody>
                    <a:bodyPr/>
                    <a:lstStyle/>
                    <a:p>
                      <a:pPr defTabSz="914400">
                        <a:lnSpc>
                          <a:spcPts val="3200"/>
                        </a:lnSpc>
                        <a:defRPr sz="1800" i="0"/>
                      </a:pPr>
                      <a:r>
                        <a:rPr sz="2700">
                          <a:latin typeface="Helvetica"/>
                          <a:ea typeface="Helvetica"/>
                          <a:cs typeface="Helvetica"/>
                          <a:sym typeface="Helvetica"/>
                        </a:rPr>
                        <a:t>a[k]</a:t>
                      </a:r>
                    </a:p>
                  </a:txBody>
                  <a:tcPr marL="25400" marR="25400" marT="25400" marB="25400" anchor="ctr" horzOverflow="overflow"/>
                </a:tc>
                <a:extLst>
                  <a:ext uri="{0D108BD9-81ED-4DB2-BD59-A6C34878D82A}">
                    <a16:rowId xmlns:a16="http://schemas.microsoft.com/office/drawing/2014/main" val="10000"/>
                  </a:ext>
                </a:extLst>
              </a:tr>
              <a:tr h="550030">
                <a:tc>
                  <a:txBody>
                    <a:bodyPr/>
                    <a:lstStyle/>
                    <a:p>
                      <a:pPr defTabSz="914400">
                        <a:lnSpc>
                          <a:spcPts val="3800"/>
                        </a:lnSpc>
                        <a:defRPr sz="1800"/>
                      </a:pPr>
                      <a:r>
                        <a:rPr sz="2700">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2</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-20</a:t>
                      </a:r>
                    </a:p>
                  </a:txBody>
                  <a:tcPr marL="114300" marR="114300" marT="114300" marB="114300" anchor="ctr" horzOverflow="overflow"/>
                </a:tc>
                <a:extLst>
                  <a:ext uri="{0D108BD9-81ED-4DB2-BD59-A6C34878D82A}">
                    <a16:rowId xmlns:a16="http://schemas.microsoft.com/office/drawing/2014/main" val="10001"/>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solidFill>
                            <a:srgbClr val="A9A9A9"/>
                          </a:solidFill>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3</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-10</a:t>
                      </a:r>
                    </a:p>
                  </a:txBody>
                  <a:tcPr marL="114300" marR="114300" marT="114300" marB="114300" anchor="ctr" horzOverflow="overflow"/>
                </a:tc>
                <a:extLst>
                  <a:ext uri="{0D108BD9-81ED-4DB2-BD59-A6C34878D82A}">
                    <a16:rowId xmlns:a16="http://schemas.microsoft.com/office/drawing/2014/main" val="10002"/>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solidFill>
                            <a:srgbClr val="A9A9A9"/>
                          </a:solidFill>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40</a:t>
                      </a:r>
                    </a:p>
                  </a:txBody>
                  <a:tcPr marL="114300" marR="114300" marT="114300" marB="114300" anchor="ctr" horzOverflow="overflow"/>
                </a:tc>
                <a:extLst>
                  <a:ext uri="{0D108BD9-81ED-4DB2-BD59-A6C34878D82A}">
                    <a16:rowId xmlns:a16="http://schemas.microsoft.com/office/drawing/2014/main" val="10003"/>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solidFill>
                            <a:srgbClr val="A9A9A9"/>
                          </a:solidFill>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04"/>
                  </a:ext>
                </a:extLst>
              </a:tr>
              <a:tr h="580475">
                <a:tc>
                  <a:txBody>
                    <a:bodyPr/>
                    <a:lstStyle/>
                    <a:p>
                      <a:pPr defTabSz="914400">
                        <a:lnSpc>
                          <a:spcPts val="3800"/>
                        </a:lnSpc>
                        <a:defRPr sz="1800"/>
                      </a:pPr>
                      <a:r>
                        <a:rPr sz="2700">
                          <a:solidFill>
                            <a:srgbClr val="A9A9A9"/>
                          </a:solidFill>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3</a:t>
                      </a:r>
                    </a:p>
                  </a:txBody>
                  <a:tcPr marL="38100" marR="38100" marT="38100" marB="38100" anchor="ctr" horzOverflow="overflow"/>
                </a:tc>
                <a:tc>
                  <a:txBody>
                    <a:bodyPr/>
                    <a:lstStyle/>
                    <a:p>
                      <a:pPr algn="r" defTabSz="914400">
                        <a:lnSpc>
                          <a:spcPts val="3700"/>
                        </a:lnSpc>
                        <a:defRPr sz="1800"/>
                      </a:pPr>
                      <a:r>
                        <a:rPr sz="2600" dirty="0">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700"/>
                        </a:lnSpc>
                        <a:defRPr sz="1800"/>
                      </a:pPr>
                      <a:r>
                        <a:rPr sz="2600">
                          <a:latin typeface="Helvetica"/>
                          <a:ea typeface="Helvetica"/>
                          <a:cs typeface="Helvetica"/>
                          <a:sym typeface="Helvetica"/>
                        </a:rPr>
                        <a:t>-20</a:t>
                      </a:r>
                    </a:p>
                  </a:txBody>
                  <a:tcPr marL="114300" marR="114300" marT="114300" marB="114300" anchor="ctr" horzOverflow="overflow"/>
                </a:tc>
                <a:tc>
                  <a:txBody>
                    <a:bodyPr/>
                    <a:lstStyle/>
                    <a:p>
                      <a:pPr algn="r" defTabSz="914400">
                        <a:lnSpc>
                          <a:spcPts val="3700"/>
                        </a:lnSpc>
                        <a:defRPr sz="1800"/>
                      </a:pPr>
                      <a:r>
                        <a:rPr sz="2600">
                          <a:latin typeface="Helvetica"/>
                          <a:ea typeface="Helvetica"/>
                          <a:cs typeface="Helvetica"/>
                          <a:sym typeface="Helvetica"/>
                        </a:rPr>
                        <a:t>-10</a:t>
                      </a:r>
                    </a:p>
                  </a:txBody>
                  <a:tcPr marL="114300" marR="114300" marT="114300" marB="114300" anchor="ctr" horzOverflow="overflow"/>
                </a:tc>
                <a:extLst>
                  <a:ext uri="{0D108BD9-81ED-4DB2-BD59-A6C34878D82A}">
                    <a16:rowId xmlns:a16="http://schemas.microsoft.com/office/drawing/2014/main" val="10005"/>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solidFill>
                            <a:srgbClr val="A9A9A9"/>
                          </a:solidFill>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-20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40</a:t>
                      </a:r>
                    </a:p>
                  </a:txBody>
                  <a:tcPr marL="114300" marR="114300" marT="114300" marB="114300" anchor="ctr" horzOverflow="overflow"/>
                </a:tc>
                <a:extLst>
                  <a:ext uri="{0D108BD9-81ED-4DB2-BD59-A6C34878D82A}">
                    <a16:rowId xmlns:a16="http://schemas.microsoft.com/office/drawing/2014/main" val="10006"/>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solidFill>
                            <a:srgbClr val="A9A9A9"/>
                          </a:solidFill>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-20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07"/>
                  </a:ext>
                </a:extLst>
              </a:tr>
              <a:tr h="580475">
                <a:tc>
                  <a:txBody>
                    <a:bodyPr/>
                    <a:lstStyle/>
                    <a:p>
                      <a:pPr defTabSz="914400">
                        <a:lnSpc>
                          <a:spcPts val="3800"/>
                        </a:lnSpc>
                        <a:defRPr sz="1800"/>
                      </a:pPr>
                      <a:r>
                        <a:rPr sz="2700">
                          <a:solidFill>
                            <a:srgbClr val="A9A9A9"/>
                          </a:solidFill>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3</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algn="r" defTabSz="914400">
                        <a:lnSpc>
                          <a:spcPts val="3700"/>
                        </a:lnSpc>
                        <a:defRPr sz="1800"/>
                      </a:pPr>
                      <a:r>
                        <a:rPr sz="26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700"/>
                        </a:lnSpc>
                        <a:defRPr sz="1800"/>
                      </a:pPr>
                      <a:r>
                        <a:rPr sz="2600">
                          <a:solidFill>
                            <a:srgbClr val="929292"/>
                          </a:solidFill>
                          <a:latin typeface="Helvetica"/>
                          <a:ea typeface="Helvetica"/>
                          <a:cs typeface="Helvetica"/>
                          <a:sym typeface="Helvetica"/>
                        </a:rPr>
                        <a:t>-10</a:t>
                      </a:r>
                    </a:p>
                  </a:txBody>
                  <a:tcPr marL="114300" marR="114300" marT="114300" marB="114300" anchor="ctr" horzOverflow="overflow"/>
                </a:tc>
                <a:tc>
                  <a:txBody>
                    <a:bodyPr/>
                    <a:lstStyle/>
                    <a:p>
                      <a:pPr algn="r" defTabSz="914400">
                        <a:lnSpc>
                          <a:spcPts val="3700"/>
                        </a:lnSpc>
                        <a:defRPr sz="1800"/>
                      </a:pPr>
                      <a:r>
                        <a:rPr sz="2600">
                          <a:solidFill>
                            <a:srgbClr val="929292"/>
                          </a:solidFill>
                          <a:latin typeface="Helvetica"/>
                          <a:ea typeface="Helvetica"/>
                          <a:cs typeface="Helvetica"/>
                          <a:sym typeface="Helvetica"/>
                        </a:rPr>
                        <a:t>40</a:t>
                      </a:r>
                    </a:p>
                  </a:txBody>
                  <a:tcPr marL="114300" marR="114300" marT="114300" marB="114300" anchor="ctr" horzOverflow="overflow"/>
                </a:tc>
                <a:extLst>
                  <a:ext uri="{0D108BD9-81ED-4DB2-BD59-A6C34878D82A}">
                    <a16:rowId xmlns:a16="http://schemas.microsoft.com/office/drawing/2014/main" val="10008"/>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solidFill>
                            <a:srgbClr val="A9A9A9"/>
                          </a:solidFill>
                          <a:latin typeface="Helvetica"/>
                          <a:ea typeface="Helvetica"/>
                          <a:cs typeface="Helvetica"/>
                          <a:sym typeface="Helvetica"/>
                        </a:rPr>
                        <a:t>3</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-10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09"/>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40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10"/>
                  </a:ext>
                </a:extLst>
              </a:tr>
              <a:tr h="550030">
                <a:tc>
                  <a:txBody>
                    <a:bodyPr/>
                    <a:lstStyle/>
                    <a:p>
                      <a:pPr defTabSz="914400">
                        <a:lnSpc>
                          <a:spcPts val="3800"/>
                        </a:lnSpc>
                        <a:defRPr sz="1800"/>
                      </a:pPr>
                      <a:r>
                        <a:rPr sz="2700">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3</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-20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-10</a:t>
                      </a:r>
                    </a:p>
                  </a:txBody>
                  <a:tcPr marL="114300" marR="114300" marT="114300" marB="114300" anchor="ctr" horzOverflow="overflow"/>
                </a:tc>
                <a:extLst>
                  <a:ext uri="{0D108BD9-81ED-4DB2-BD59-A6C34878D82A}">
                    <a16:rowId xmlns:a16="http://schemas.microsoft.com/office/drawing/2014/main" val="10011"/>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solidFill>
                            <a:srgbClr val="A9A9A9"/>
                          </a:solidFill>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-20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40</a:t>
                      </a:r>
                    </a:p>
                  </a:txBody>
                  <a:tcPr marL="114300" marR="114300" marT="114300" marB="114300" anchor="ctr" horzOverflow="overflow"/>
                </a:tc>
                <a:extLst>
                  <a:ext uri="{0D108BD9-81ED-4DB2-BD59-A6C34878D82A}">
                    <a16:rowId xmlns:a16="http://schemas.microsoft.com/office/drawing/2014/main" val="10012"/>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solidFill>
                            <a:srgbClr val="A9A9A9"/>
                          </a:solidFill>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-20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13"/>
                  </a:ext>
                </a:extLst>
              </a:tr>
              <a:tr h="580475">
                <a:tc>
                  <a:txBody>
                    <a:bodyPr/>
                    <a:lstStyle/>
                    <a:p>
                      <a:pPr defTabSz="914400">
                        <a:lnSpc>
                          <a:spcPts val="3800"/>
                        </a:lnSpc>
                        <a:defRPr sz="1800"/>
                      </a:pPr>
                      <a:r>
                        <a:rPr sz="2700">
                          <a:solidFill>
                            <a:srgbClr val="A9A9A9"/>
                          </a:solidFill>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3</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algn="r" defTabSz="914400">
                        <a:lnSpc>
                          <a:spcPts val="3700"/>
                        </a:lnSpc>
                        <a:defRPr sz="1800"/>
                      </a:pPr>
                      <a:r>
                        <a:rPr sz="2600">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700"/>
                        </a:lnSpc>
                        <a:defRPr sz="1800"/>
                      </a:pPr>
                      <a:r>
                        <a:rPr sz="2600">
                          <a:latin typeface="Helvetica"/>
                          <a:ea typeface="Helvetica"/>
                          <a:cs typeface="Helvetica"/>
                          <a:sym typeface="Helvetica"/>
                        </a:rPr>
                        <a:t>-10</a:t>
                      </a:r>
                    </a:p>
                  </a:txBody>
                  <a:tcPr marL="114300" marR="114300" marT="114300" marB="114300" anchor="ctr" horzOverflow="overflow"/>
                </a:tc>
                <a:tc>
                  <a:txBody>
                    <a:bodyPr/>
                    <a:lstStyle/>
                    <a:p>
                      <a:pPr algn="r" defTabSz="914400">
                        <a:lnSpc>
                          <a:spcPts val="3700"/>
                        </a:lnSpc>
                        <a:defRPr sz="1800"/>
                      </a:pPr>
                      <a:r>
                        <a:rPr sz="2600">
                          <a:latin typeface="Helvetica"/>
                          <a:ea typeface="Helvetica"/>
                          <a:cs typeface="Helvetica"/>
                          <a:sym typeface="Helvetica"/>
                        </a:rPr>
                        <a:t>40</a:t>
                      </a:r>
                    </a:p>
                  </a:txBody>
                  <a:tcPr marL="114300" marR="114300" marT="114300" marB="114300" anchor="ctr" horzOverflow="overflow"/>
                </a:tc>
                <a:extLst>
                  <a:ext uri="{0D108BD9-81ED-4DB2-BD59-A6C34878D82A}">
                    <a16:rowId xmlns:a16="http://schemas.microsoft.com/office/drawing/2014/main" val="10014"/>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3</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-10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15"/>
                  </a:ext>
                </a:extLst>
              </a:tr>
              <a:tr h="550030">
                <a:tc>
                  <a:txBody>
                    <a:bodyPr/>
                    <a:lstStyle/>
                    <a:p>
                      <a:pPr defTabSz="914400">
                        <a:lnSpc>
                          <a:spcPts val="3800"/>
                        </a:lnSpc>
                        <a:defRPr sz="1800"/>
                      </a:pPr>
                      <a:r>
                        <a:rPr sz="2700">
                          <a:solidFill>
                            <a:srgbClr val="A9A9A9"/>
                          </a:solidFill>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-30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40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16"/>
                  </a:ext>
                </a:extLst>
              </a:tr>
              <a:tr h="550030">
                <a:tc>
                  <a:txBody>
                    <a:bodyPr/>
                    <a:lstStyle/>
                    <a:p>
                      <a:pPr defTabSz="914400">
                        <a:lnSpc>
                          <a:spcPts val="3800"/>
                        </a:lnSpc>
                        <a:defRPr sz="1800"/>
                      </a:pPr>
                      <a:r>
                        <a:rPr sz="2700">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3</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-20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-10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40</a:t>
                      </a:r>
                    </a:p>
                  </a:txBody>
                  <a:tcPr marL="114300" marR="114300" marT="114300" marB="114300" anchor="ctr" horzOverflow="overflow"/>
                </a:tc>
                <a:extLst>
                  <a:ext uri="{0D108BD9-81ED-4DB2-BD59-A6C34878D82A}">
                    <a16:rowId xmlns:a16="http://schemas.microsoft.com/office/drawing/2014/main" val="10017"/>
                  </a:ext>
                </a:extLst>
              </a:tr>
              <a:tr h="550030">
                <a:tc>
                  <a:txBody>
                    <a:bodyPr/>
                    <a:lstStyle/>
                    <a:p>
                      <a:pPr defTabSz="914400">
                        <a:lnSpc>
                          <a:spcPts val="3800"/>
                        </a:lnSpc>
                        <a:defRPr sz="1800"/>
                      </a:pPr>
                      <a:r>
                        <a:rPr sz="2700">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solidFill>
                            <a:srgbClr val="A9A9A9"/>
                          </a:solidFill>
                          <a:latin typeface="Helvetica"/>
                          <a:ea typeface="Helvetica"/>
                          <a:cs typeface="Helvetica"/>
                          <a:sym typeface="Helvetica"/>
                        </a:rPr>
                        <a:t>3</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-20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-10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18"/>
                  </a:ext>
                </a:extLst>
              </a:tr>
              <a:tr h="550030">
                <a:tc>
                  <a:txBody>
                    <a:bodyPr/>
                    <a:lstStyle/>
                    <a:p>
                      <a:pPr defTabSz="914400">
                        <a:lnSpc>
                          <a:spcPts val="3800"/>
                        </a:lnSpc>
                        <a:defRPr sz="1800"/>
                      </a:pPr>
                      <a:r>
                        <a:rPr sz="2700">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-20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40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19"/>
                  </a:ext>
                </a:extLst>
              </a:tr>
              <a:tr h="550030">
                <a:tc>
                  <a:txBody>
                    <a:bodyPr/>
                    <a:lstStyle/>
                    <a:p>
                      <a:pPr defTabSz="914400">
                        <a:lnSpc>
                          <a:spcPts val="3800"/>
                        </a:lnSpc>
                        <a:defRPr sz="1800"/>
                      </a:pPr>
                      <a:r>
                        <a:rPr sz="2700">
                          <a:latin typeface="Helvetica"/>
                          <a:ea typeface="Helvetica"/>
                          <a:cs typeface="Helvetica"/>
                          <a:sym typeface="Helvetica"/>
                        </a:rPr>
                        <a:t>3</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-10</a:t>
                      </a:r>
                    </a:p>
                  </a:txBody>
                  <a:tcPr marL="114300" marR="114300" marT="114300" marB="114300" anchor="ctr" horzOverflow="overflow"/>
                </a:tc>
                <a:tc>
                  <a:txBody>
                    <a:bodyPr/>
                    <a:lstStyle/>
                    <a:p>
                      <a:pPr algn="r" defTabSz="914400">
                        <a:lnSpc>
                          <a:spcPts val="3400"/>
                        </a:lnSpc>
                        <a:defRPr sz="1800"/>
                      </a:pPr>
                      <a:r>
                        <a:rPr sz="2400">
                          <a:solidFill>
                            <a:srgbClr val="929292"/>
                          </a:solidFill>
                          <a:latin typeface="Helvetica"/>
                          <a:ea typeface="Helvetica"/>
                          <a:cs typeface="Helvetica"/>
                          <a:sym typeface="Helvetica"/>
                        </a:rPr>
                        <a:t>40</a:t>
                      </a:r>
                    </a:p>
                  </a:txBody>
                  <a:tcPr marL="114300" marR="114300" marT="114300" marB="114300" anchor="ctr" horzOverflow="overflow"/>
                </a:tc>
                <a:tc>
                  <a:txBody>
                    <a:bodyPr/>
                    <a:lstStyle/>
                    <a:p>
                      <a:pPr algn="r" defTabSz="914400">
                        <a:lnSpc>
                          <a:spcPts val="3400"/>
                        </a:lnSpc>
                        <a:defRPr sz="1800"/>
                      </a:pPr>
                      <a:r>
                        <a:rPr sz="2400" dirty="0">
                          <a:solidFill>
                            <a:srgbClr val="929292"/>
                          </a:solidFill>
                          <a:latin typeface="Helvetica"/>
                          <a:ea typeface="Helvetica"/>
                          <a:cs typeface="Helvetica"/>
                          <a:sym typeface="Helvetica"/>
                        </a:rPr>
                        <a:t>0</a:t>
                      </a:r>
                    </a:p>
                  </a:txBody>
                  <a:tcPr marL="114300" marR="114300" marT="114300" marB="114300" anchor="ctr" horzOverflow="overflow"/>
                </a:tc>
                <a:extLst>
                  <a:ext uri="{0D108BD9-81ED-4DB2-BD59-A6C34878D82A}">
                    <a16:rowId xmlns:a16="http://schemas.microsoft.com/office/drawing/2014/main" val="10020"/>
                  </a:ext>
                </a:extLst>
              </a:tr>
            </a:tbl>
          </a:graphicData>
        </a:graphic>
      </p:graphicFrame>
      <p:graphicFrame>
        <p:nvGraphicFramePr>
          <p:cNvPr id="270" name="Table"/>
          <p:cNvGraphicFramePr/>
          <p:nvPr/>
        </p:nvGraphicFramePr>
        <p:xfrm>
          <a:off x="10801846" y="2527300"/>
          <a:ext cx="6337296" cy="1092200"/>
        </p:xfrm>
        <a:graphic>
          <a:graphicData uri="http://schemas.openxmlformats.org/drawingml/2006/table">
            <a:tbl>
              <a:tblPr firstCol="1">
                <a:tableStyleId>{8F44A2F1-9E1F-4B54-A3A2-5F16C0AD49E2}</a:tableStyleId>
              </a:tblPr>
              <a:tblGrid>
                <a:gridCol w="1359425">
                  <a:extLst>
                    <a:ext uri="{9D8B030D-6E8A-4147-A177-3AD203B41FA5}">
                      <a16:colId xmlns:a16="http://schemas.microsoft.com/office/drawing/2014/main" val="20000"/>
                    </a:ext>
                  </a:extLst>
                </a:gridCol>
                <a:gridCol w="945873">
                  <a:extLst>
                    <a:ext uri="{9D8B030D-6E8A-4147-A177-3AD203B41FA5}">
                      <a16:colId xmlns:a16="http://schemas.microsoft.com/office/drawing/2014/main" val="20001"/>
                    </a:ext>
                  </a:extLst>
                </a:gridCol>
                <a:gridCol w="873198">
                  <a:extLst>
                    <a:ext uri="{9D8B030D-6E8A-4147-A177-3AD203B41FA5}">
                      <a16:colId xmlns:a16="http://schemas.microsoft.com/office/drawing/2014/main" val="20002"/>
                    </a:ext>
                  </a:extLst>
                </a:gridCol>
                <a:gridCol w="789700">
                  <a:extLst>
                    <a:ext uri="{9D8B030D-6E8A-4147-A177-3AD203B41FA5}">
                      <a16:colId xmlns:a16="http://schemas.microsoft.com/office/drawing/2014/main" val="20003"/>
                    </a:ext>
                  </a:extLst>
                </a:gridCol>
                <a:gridCol w="789700">
                  <a:extLst>
                    <a:ext uri="{9D8B030D-6E8A-4147-A177-3AD203B41FA5}">
                      <a16:colId xmlns:a16="http://schemas.microsoft.com/office/drawing/2014/main" val="20004"/>
                    </a:ext>
                  </a:extLst>
                </a:gridCol>
                <a:gridCol w="789700">
                  <a:extLst>
                    <a:ext uri="{9D8B030D-6E8A-4147-A177-3AD203B41FA5}">
                      <a16:colId xmlns:a16="http://schemas.microsoft.com/office/drawing/2014/main" val="20005"/>
                    </a:ext>
                  </a:extLst>
                </a:gridCol>
                <a:gridCol w="789700">
                  <a:extLst>
                    <a:ext uri="{9D8B030D-6E8A-4147-A177-3AD203B41FA5}">
                      <a16:colId xmlns:a16="http://schemas.microsoft.com/office/drawing/2014/main" val="20006"/>
                    </a:ext>
                  </a:extLst>
                </a:gridCol>
              </a:tblGrid>
              <a:tr h="546100">
                <a:tc>
                  <a:txBody>
                    <a:bodyPr/>
                    <a:lstStyle/>
                    <a:p>
                      <a:pPr defTabSz="914400">
                        <a:lnSpc>
                          <a:spcPts val="3200"/>
                        </a:lnSpc>
                        <a:defRPr sz="1800"/>
                      </a:pPr>
                      <a:r>
                        <a:rPr sz="2700">
                          <a:latin typeface="Helvetica"/>
                          <a:ea typeface="Helvetica"/>
                          <a:cs typeface="Helvetica"/>
                          <a:sym typeface="Helvetica"/>
                        </a:rPr>
                        <a:t>i</a:t>
                      </a:r>
                    </a:p>
                  </a:txBody>
                  <a:tcPr marL="25400" marR="25400" marT="25400" marB="25400" anchor="ctr" horzOverflow="overflow"/>
                </a:tc>
                <a:tc>
                  <a:txBody>
                    <a:bodyPr/>
                    <a:lstStyle/>
                    <a:p>
                      <a:pPr defTabSz="914400">
                        <a:lnSpc>
                          <a:spcPts val="3800"/>
                        </a:lnSpc>
                        <a:defRPr sz="1800"/>
                      </a:pPr>
                      <a:r>
                        <a:rPr sz="2700">
                          <a:latin typeface="Helvetica"/>
                          <a:ea typeface="Helvetica"/>
                          <a:cs typeface="Helvetica"/>
                          <a:sym typeface="Helvetica"/>
                        </a:rPr>
                        <a:t>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1</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2</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3</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5</a:t>
                      </a:r>
                    </a:p>
                  </a:txBody>
                  <a:tcPr marL="38100" marR="38100" marT="38100" marB="38100" anchor="ctr" horzOverflow="overflow"/>
                </a:tc>
                <a:extLst>
                  <a:ext uri="{0D108BD9-81ED-4DB2-BD59-A6C34878D82A}">
                    <a16:rowId xmlns:a16="http://schemas.microsoft.com/office/drawing/2014/main" val="10000"/>
                  </a:ext>
                </a:extLst>
              </a:tr>
              <a:tr h="546100">
                <a:tc>
                  <a:txBody>
                    <a:bodyPr/>
                    <a:lstStyle/>
                    <a:p>
                      <a:pPr defTabSz="914400">
                        <a:lnSpc>
                          <a:spcPts val="3200"/>
                        </a:lnSpc>
                        <a:defRPr sz="1800"/>
                      </a:pPr>
                      <a:r>
                        <a:rPr sz="2700">
                          <a:latin typeface="Helvetica"/>
                          <a:ea typeface="Helvetica"/>
                          <a:cs typeface="Helvetica"/>
                          <a:sym typeface="Helvetica"/>
                        </a:rPr>
                        <a:t>a[i]</a:t>
                      </a:r>
                    </a:p>
                  </a:txBody>
                  <a:tcPr marL="25400" marR="25400" marT="25400" marB="25400" anchor="ctr" horzOverflow="overflow"/>
                </a:tc>
                <a:tc>
                  <a:txBody>
                    <a:bodyPr/>
                    <a:lstStyle/>
                    <a:p>
                      <a:pPr defTabSz="914400">
                        <a:lnSpc>
                          <a:spcPts val="3800"/>
                        </a:lnSpc>
                        <a:defRPr sz="1800"/>
                      </a:pPr>
                      <a:r>
                        <a:rPr sz="2700">
                          <a:latin typeface="Helvetica"/>
                          <a:ea typeface="Helvetica"/>
                          <a:cs typeface="Helvetica"/>
                          <a:sym typeface="Helvetica"/>
                        </a:rPr>
                        <a:t>30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-30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-20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-10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40</a:t>
                      </a:r>
                    </a:p>
                  </a:txBody>
                  <a:tcPr marL="38100" marR="38100" marT="38100" marB="38100" anchor="ctr" horzOverflow="overflow"/>
                </a:tc>
                <a:tc>
                  <a:txBody>
                    <a:bodyPr/>
                    <a:lstStyle/>
                    <a:p>
                      <a:pPr defTabSz="914400">
                        <a:lnSpc>
                          <a:spcPts val="3800"/>
                        </a:lnSpc>
                        <a:defRPr sz="1800"/>
                      </a:pPr>
                      <a:r>
                        <a:rPr sz="2700">
                          <a:latin typeface="Helvetica"/>
                          <a:ea typeface="Helvetica"/>
                          <a:cs typeface="Helvetica"/>
                          <a:sym typeface="Helvetica"/>
                        </a:rPr>
                        <a:t>0</a:t>
                      </a:r>
                    </a:p>
                  </a:txBody>
                  <a:tcPr marL="38100" marR="38100" marT="38100" marB="38100" anchor="ctr" horzOverflow="overflow"/>
                </a:tc>
                <a:extLst>
                  <a:ext uri="{0D108BD9-81ED-4DB2-BD59-A6C34878D82A}">
                    <a16:rowId xmlns:a16="http://schemas.microsoft.com/office/drawing/2014/main" val="10001"/>
                  </a:ext>
                </a:extLst>
              </a:tr>
            </a:tbl>
          </a:graphicData>
        </a:graphic>
      </p:graphicFrame>
      <p:sp>
        <p:nvSpPr>
          <p:cNvPr id="271" name="Q. How much time will this program take for N = 1 million?"/>
          <p:cNvSpPr txBox="1"/>
          <p:nvPr/>
        </p:nvSpPr>
        <p:spPr>
          <a:xfrm>
            <a:off x="1270000" y="12077700"/>
            <a:ext cx="141478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How much time will this program take for </a:t>
            </a:r>
            <a:r>
              <a:rPr i="1">
                <a:solidFill>
                  <a:srgbClr val="000000"/>
                </a:solidFill>
              </a:rPr>
              <a:t>N</a:t>
            </a:r>
            <a:r>
              <a:rPr>
                <a:solidFill>
                  <a:srgbClr val="000000"/>
                </a:solidFill>
              </a:rPr>
              <a:t> = 1 million?</a:t>
            </a:r>
          </a:p>
        </p:txBody>
      </p:sp>
      <p:grpSp>
        <p:nvGrpSpPr>
          <p:cNvPr id="276" name="Group"/>
          <p:cNvGrpSpPr/>
          <p:nvPr/>
        </p:nvGrpSpPr>
        <p:grpSpPr>
          <a:xfrm>
            <a:off x="6301989" y="6453195"/>
            <a:ext cx="7266380" cy="2533904"/>
            <a:chOff x="-3018619" y="446396"/>
            <a:chExt cx="7266378" cy="2533903"/>
          </a:xfrm>
        </p:grpSpPr>
        <p:sp>
          <p:nvSpPr>
            <p:cNvPr id="272" name="Keep i &lt; j &lt; k  to avoid processing each triple 6 times"/>
            <p:cNvSpPr txBox="1"/>
            <p:nvPr/>
          </p:nvSpPr>
          <p:spPr>
            <a:xfrm>
              <a:off x="94858" y="446396"/>
              <a:ext cx="4152901" cy="1384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ctr" defTabSz="647700">
                <a:lnSpc>
                  <a:spcPts val="3900"/>
                </a:lnSpc>
                <a:spcBef>
                  <a:spcPts val="600"/>
                </a:spcBef>
                <a:tabLst>
                  <a:tab pos="1168400" algn="l"/>
                </a:tabLst>
                <a:defRPr sz="3000">
                  <a:solidFill>
                    <a:srgbClr val="005493"/>
                  </a:solidFill>
                  <a:latin typeface="Lucida Sans"/>
                  <a:ea typeface="Lucida Sans"/>
                  <a:cs typeface="Lucida Sans"/>
                  <a:sym typeface="Lucida Sans"/>
                </a:defRPr>
              </a:pPr>
              <a:r>
                <a:rPr dirty="0"/>
                <a:t>Keep</a:t>
              </a:r>
              <a:r>
                <a:rPr dirty="0">
                  <a:latin typeface="Helvetica"/>
                  <a:ea typeface="Helvetica"/>
                  <a:cs typeface="Helvetica"/>
                  <a:sym typeface="Helvetica"/>
                </a:rPr>
                <a:t> </a:t>
              </a:r>
              <a:r>
                <a:rPr dirty="0" err="1">
                  <a:latin typeface="Helvetica"/>
                  <a:ea typeface="Helvetica"/>
                  <a:cs typeface="Helvetica"/>
                  <a:sym typeface="Helvetica"/>
                </a:rPr>
                <a:t>i</a:t>
              </a:r>
              <a:r>
                <a:rPr dirty="0">
                  <a:latin typeface="Helvetica"/>
                  <a:ea typeface="Helvetica"/>
                  <a:cs typeface="Helvetica"/>
                  <a:sym typeface="Helvetica"/>
                </a:rPr>
                <a:t> &lt; j &lt; k</a:t>
              </a:r>
              <a:r>
                <a:rPr dirty="0"/>
                <a:t>  to avoid processing</a:t>
              </a:r>
              <a:br>
                <a:rPr dirty="0"/>
              </a:br>
              <a:r>
                <a:rPr dirty="0"/>
                <a:t>each triple 6 times</a:t>
              </a:r>
            </a:p>
          </p:txBody>
        </p:sp>
        <p:sp>
          <p:nvSpPr>
            <p:cNvPr id="273" name="Line"/>
            <p:cNvSpPr/>
            <p:nvPr/>
          </p:nvSpPr>
          <p:spPr>
            <a:xfrm flipV="1">
              <a:off x="-3018619" y="1258323"/>
              <a:ext cx="3011753" cy="96454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274" name="Line"/>
            <p:cNvSpPr/>
            <p:nvPr/>
          </p:nvSpPr>
          <p:spPr>
            <a:xfrm flipV="1">
              <a:off x="-1968224" y="1254554"/>
              <a:ext cx="1962549" cy="1303272"/>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275" name="Line"/>
            <p:cNvSpPr/>
            <p:nvPr/>
          </p:nvSpPr>
          <p:spPr>
            <a:xfrm flipV="1">
              <a:off x="-1352538" y="1254553"/>
              <a:ext cx="1346862" cy="1725746"/>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281" name="Group"/>
          <p:cNvGrpSpPr/>
          <p:nvPr/>
        </p:nvGrpSpPr>
        <p:grpSpPr>
          <a:xfrm>
            <a:off x="13144500" y="7984794"/>
            <a:ext cx="4352727" cy="2584326"/>
            <a:chOff x="107066" y="0"/>
            <a:chExt cx="4352726" cy="2584325"/>
          </a:xfrm>
        </p:grpSpPr>
        <p:pic>
          <p:nvPicPr>
            <p:cNvPr id="277" name="droppedImage.pdf" descr="droppedImage.pdf"/>
            <p:cNvPicPr>
              <a:picLocks noChangeAspect="1"/>
            </p:cNvPicPr>
            <p:nvPr/>
          </p:nvPicPr>
          <p:blipFill>
            <a:blip r:embed="rId3"/>
            <a:stretch>
              <a:fillRect/>
            </a:stretch>
          </p:blipFill>
          <p:spPr>
            <a:xfrm>
              <a:off x="107066" y="1069590"/>
              <a:ext cx="723901" cy="927816"/>
            </a:xfrm>
            <a:prstGeom prst="rect">
              <a:avLst/>
            </a:prstGeom>
            <a:ln w="12700" cap="flat">
              <a:noFill/>
              <a:miter lim="400000"/>
            </a:ln>
            <a:effectLst/>
          </p:spPr>
        </p:pic>
        <p:grpSp>
          <p:nvGrpSpPr>
            <p:cNvPr id="280" name="Group"/>
            <p:cNvGrpSpPr/>
            <p:nvPr/>
          </p:nvGrpSpPr>
          <p:grpSpPr>
            <a:xfrm>
              <a:off x="443598" y="0"/>
              <a:ext cx="4016195" cy="2584326"/>
              <a:chOff x="443598" y="0"/>
              <a:chExt cx="4016194" cy="2584325"/>
            </a:xfrm>
          </p:grpSpPr>
          <p:sp>
            <p:nvSpPr>
              <p:cNvPr id="278" name="triples  with i &lt; j &lt; k"/>
              <p:cNvSpPr txBox="1"/>
              <p:nvPr/>
            </p:nvSpPr>
            <p:spPr>
              <a:xfrm>
                <a:off x="443598" y="1349705"/>
                <a:ext cx="2019338" cy="1234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5700"/>
                  </a:lnSpc>
                  <a:spcBef>
                    <a:spcPts val="600"/>
                  </a:spcBef>
                  <a:tabLst>
                    <a:tab pos="1168400" algn="l"/>
                  </a:tabLst>
                  <a:defRPr sz="2700">
                    <a:solidFill>
                      <a:srgbClr val="005493"/>
                    </a:solidFill>
                    <a:latin typeface="Lucida Sans"/>
                    <a:ea typeface="Lucida Sans"/>
                    <a:cs typeface="Lucida Sans"/>
                    <a:sym typeface="Lucida Sans"/>
                  </a:defRPr>
                </a:pPr>
                <a:r>
                  <a:t>triples </a:t>
                </a:r>
                <a:br/>
                <a:r>
                  <a:t>with</a:t>
                </a:r>
                <a:r>
                  <a:rPr>
                    <a:latin typeface="Helvetica"/>
                    <a:ea typeface="Helvetica"/>
                    <a:cs typeface="Helvetica"/>
                    <a:sym typeface="Helvetica"/>
                  </a:rPr>
                  <a:t> i &lt; j &lt; k</a:t>
                </a:r>
              </a:p>
            </p:txBody>
          </p:sp>
          <p:sp>
            <p:nvSpPr>
              <p:cNvPr id="279" name="Line"/>
              <p:cNvSpPr/>
              <p:nvPr/>
            </p:nvSpPr>
            <p:spPr>
              <a:xfrm flipH="1">
                <a:off x="2177563" y="0"/>
                <a:ext cx="2282230" cy="161343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46646BC-3C86-5143-A5DE-0D07C5AE97C2}"/>
                  </a:ext>
                </a:extLst>
              </p14:cNvPr>
              <p14:cNvContentPartPr/>
              <p14:nvPr/>
            </p14:nvContentPartPr>
            <p14:xfrm>
              <a:off x="859077" y="6738578"/>
              <a:ext cx="82800" cy="279000"/>
            </p14:xfrm>
          </p:contentPart>
        </mc:Choice>
        <mc:Fallback xmlns="">
          <p:pic>
            <p:nvPicPr>
              <p:cNvPr id="2" name="Ink 1">
                <a:extLst>
                  <a:ext uri="{FF2B5EF4-FFF2-40B4-BE49-F238E27FC236}">
                    <a16:creationId xmlns:a16="http://schemas.microsoft.com/office/drawing/2014/main" id="{746646BC-3C86-5143-A5DE-0D07C5AE97C2}"/>
                  </a:ext>
                </a:extLst>
              </p:cNvPr>
              <p:cNvPicPr/>
              <p:nvPr/>
            </p:nvPicPr>
            <p:blipFill>
              <a:blip r:embed="rId5"/>
              <a:stretch>
                <a:fillRect/>
              </a:stretch>
            </p:blipFill>
            <p:spPr>
              <a:xfrm>
                <a:off x="843957" y="6723458"/>
                <a:ext cx="1134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462CB36-3757-BE4D-A06F-BDC3A9E08969}"/>
                  </a:ext>
                </a:extLst>
              </p14:cNvPr>
              <p14:cNvContentPartPr/>
              <p14:nvPr/>
            </p14:nvContentPartPr>
            <p14:xfrm>
              <a:off x="847917" y="7377938"/>
              <a:ext cx="57600" cy="309240"/>
            </p14:xfrm>
          </p:contentPart>
        </mc:Choice>
        <mc:Fallback xmlns="">
          <p:pic>
            <p:nvPicPr>
              <p:cNvPr id="3" name="Ink 2">
                <a:extLst>
                  <a:ext uri="{FF2B5EF4-FFF2-40B4-BE49-F238E27FC236}">
                    <a16:creationId xmlns:a16="http://schemas.microsoft.com/office/drawing/2014/main" id="{3462CB36-3757-BE4D-A06F-BDC3A9E08969}"/>
                  </a:ext>
                </a:extLst>
              </p:cNvPr>
              <p:cNvPicPr/>
              <p:nvPr/>
            </p:nvPicPr>
            <p:blipFill>
              <a:blip r:embed="rId7"/>
              <a:stretch>
                <a:fillRect/>
              </a:stretch>
            </p:blipFill>
            <p:spPr>
              <a:xfrm>
                <a:off x="832797" y="7362458"/>
                <a:ext cx="878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14586A05-1F19-864A-AD99-5B8C498F3E61}"/>
                  </a:ext>
                </a:extLst>
              </p14:cNvPr>
              <p14:cNvContentPartPr/>
              <p14:nvPr/>
            </p14:nvContentPartPr>
            <p14:xfrm>
              <a:off x="2782197" y="8181458"/>
              <a:ext cx="1153440" cy="55080"/>
            </p14:xfrm>
          </p:contentPart>
        </mc:Choice>
        <mc:Fallback xmlns="">
          <p:pic>
            <p:nvPicPr>
              <p:cNvPr id="4" name="Ink 3">
                <a:extLst>
                  <a:ext uri="{FF2B5EF4-FFF2-40B4-BE49-F238E27FC236}">
                    <a16:creationId xmlns:a16="http://schemas.microsoft.com/office/drawing/2014/main" id="{14586A05-1F19-864A-AD99-5B8C498F3E61}"/>
                  </a:ext>
                </a:extLst>
              </p:cNvPr>
              <p:cNvPicPr/>
              <p:nvPr/>
            </p:nvPicPr>
            <p:blipFill>
              <a:blip r:embed="rId9"/>
              <a:stretch>
                <a:fillRect/>
              </a:stretch>
            </p:blipFill>
            <p:spPr>
              <a:xfrm>
                <a:off x="2767077" y="8166338"/>
                <a:ext cx="1184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6052FB31-A3AE-424F-B68B-54395C5FDEC3}"/>
                  </a:ext>
                </a:extLst>
              </p14:cNvPr>
              <p14:cNvContentPartPr/>
              <p14:nvPr/>
            </p14:nvContentPartPr>
            <p14:xfrm>
              <a:off x="861957" y="7994618"/>
              <a:ext cx="32760" cy="419760"/>
            </p14:xfrm>
          </p:contentPart>
        </mc:Choice>
        <mc:Fallback xmlns="">
          <p:pic>
            <p:nvPicPr>
              <p:cNvPr id="5" name="Ink 4">
                <a:extLst>
                  <a:ext uri="{FF2B5EF4-FFF2-40B4-BE49-F238E27FC236}">
                    <a16:creationId xmlns:a16="http://schemas.microsoft.com/office/drawing/2014/main" id="{6052FB31-A3AE-424F-B68B-54395C5FDEC3}"/>
                  </a:ext>
                </a:extLst>
              </p:cNvPr>
              <p:cNvPicPr/>
              <p:nvPr/>
            </p:nvPicPr>
            <p:blipFill>
              <a:blip r:embed="rId11"/>
              <a:stretch>
                <a:fillRect/>
              </a:stretch>
            </p:blipFill>
            <p:spPr>
              <a:xfrm>
                <a:off x="846477" y="7979498"/>
                <a:ext cx="633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4F0EA70D-9A77-CB49-8CC9-9AC19D33F730}"/>
                  </a:ext>
                </a:extLst>
              </p14:cNvPr>
              <p14:cNvContentPartPr/>
              <p14:nvPr/>
            </p14:nvContentPartPr>
            <p14:xfrm>
              <a:off x="4166397" y="8249858"/>
              <a:ext cx="726840" cy="59040"/>
            </p14:xfrm>
          </p:contentPart>
        </mc:Choice>
        <mc:Fallback xmlns="">
          <p:pic>
            <p:nvPicPr>
              <p:cNvPr id="6" name="Ink 5">
                <a:extLst>
                  <a:ext uri="{FF2B5EF4-FFF2-40B4-BE49-F238E27FC236}">
                    <a16:creationId xmlns:a16="http://schemas.microsoft.com/office/drawing/2014/main" id="{4F0EA70D-9A77-CB49-8CC9-9AC19D33F730}"/>
                  </a:ext>
                </a:extLst>
              </p:cNvPr>
              <p:cNvPicPr/>
              <p:nvPr/>
            </p:nvPicPr>
            <p:blipFill>
              <a:blip r:embed="rId13"/>
              <a:stretch>
                <a:fillRect/>
              </a:stretch>
            </p:blipFill>
            <p:spPr>
              <a:xfrm>
                <a:off x="4151277" y="8234738"/>
                <a:ext cx="7574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CB367E3E-AE48-1A48-ACBF-534F53604D02}"/>
                  </a:ext>
                </a:extLst>
              </p14:cNvPr>
              <p14:cNvContentPartPr/>
              <p14:nvPr/>
            </p14:nvContentPartPr>
            <p14:xfrm>
              <a:off x="4364037" y="7550018"/>
              <a:ext cx="425880" cy="177840"/>
            </p14:xfrm>
          </p:contentPart>
        </mc:Choice>
        <mc:Fallback xmlns="">
          <p:pic>
            <p:nvPicPr>
              <p:cNvPr id="7" name="Ink 6">
                <a:extLst>
                  <a:ext uri="{FF2B5EF4-FFF2-40B4-BE49-F238E27FC236}">
                    <a16:creationId xmlns:a16="http://schemas.microsoft.com/office/drawing/2014/main" id="{CB367E3E-AE48-1A48-ACBF-534F53604D02}"/>
                  </a:ext>
                </a:extLst>
              </p:cNvPr>
              <p:cNvPicPr/>
              <p:nvPr/>
            </p:nvPicPr>
            <p:blipFill>
              <a:blip r:embed="rId15"/>
              <a:stretch>
                <a:fillRect/>
              </a:stretch>
            </p:blipFill>
            <p:spPr>
              <a:xfrm>
                <a:off x="4348917" y="7534538"/>
                <a:ext cx="456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3A6775B7-936F-9644-9D95-A3019AFC2CE0}"/>
                  </a:ext>
                </a:extLst>
              </p14:cNvPr>
              <p14:cNvContentPartPr/>
              <p14:nvPr/>
            </p14:nvContentPartPr>
            <p14:xfrm>
              <a:off x="5363397" y="7466138"/>
              <a:ext cx="193320" cy="229320"/>
            </p14:xfrm>
          </p:contentPart>
        </mc:Choice>
        <mc:Fallback xmlns="">
          <p:pic>
            <p:nvPicPr>
              <p:cNvPr id="8" name="Ink 7">
                <a:extLst>
                  <a:ext uri="{FF2B5EF4-FFF2-40B4-BE49-F238E27FC236}">
                    <a16:creationId xmlns:a16="http://schemas.microsoft.com/office/drawing/2014/main" id="{3A6775B7-936F-9644-9D95-A3019AFC2CE0}"/>
                  </a:ext>
                </a:extLst>
              </p:cNvPr>
              <p:cNvPicPr/>
              <p:nvPr/>
            </p:nvPicPr>
            <p:blipFill>
              <a:blip r:embed="rId17"/>
              <a:stretch>
                <a:fillRect/>
              </a:stretch>
            </p:blipFill>
            <p:spPr>
              <a:xfrm>
                <a:off x="5347917" y="7451018"/>
                <a:ext cx="2235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B13CB86D-2D6D-524D-B5B3-016EFE924DB0}"/>
                  </a:ext>
                </a:extLst>
              </p14:cNvPr>
              <p14:cNvContentPartPr/>
              <p14:nvPr/>
            </p14:nvContentPartPr>
            <p14:xfrm>
              <a:off x="3082797" y="8776898"/>
              <a:ext cx="1432080" cy="94680"/>
            </p14:xfrm>
          </p:contentPart>
        </mc:Choice>
        <mc:Fallback xmlns="">
          <p:pic>
            <p:nvPicPr>
              <p:cNvPr id="13" name="Ink 12">
                <a:extLst>
                  <a:ext uri="{FF2B5EF4-FFF2-40B4-BE49-F238E27FC236}">
                    <a16:creationId xmlns:a16="http://schemas.microsoft.com/office/drawing/2014/main" id="{B13CB86D-2D6D-524D-B5B3-016EFE924DB0}"/>
                  </a:ext>
                </a:extLst>
              </p:cNvPr>
              <p:cNvPicPr/>
              <p:nvPr/>
            </p:nvPicPr>
            <p:blipFill>
              <a:blip r:embed="rId19"/>
              <a:stretch>
                <a:fillRect/>
              </a:stretch>
            </p:blipFill>
            <p:spPr>
              <a:xfrm>
                <a:off x="3067677" y="8761778"/>
                <a:ext cx="1462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4B39912-97D9-854C-A666-11C5DD8D23F2}"/>
                  </a:ext>
                </a:extLst>
              </p14:cNvPr>
              <p14:cNvContentPartPr/>
              <p14:nvPr/>
            </p14:nvContentPartPr>
            <p14:xfrm>
              <a:off x="3687957" y="8300258"/>
              <a:ext cx="317160" cy="123840"/>
            </p14:xfrm>
          </p:contentPart>
        </mc:Choice>
        <mc:Fallback xmlns="">
          <p:pic>
            <p:nvPicPr>
              <p:cNvPr id="14" name="Ink 13">
                <a:extLst>
                  <a:ext uri="{FF2B5EF4-FFF2-40B4-BE49-F238E27FC236}">
                    <a16:creationId xmlns:a16="http://schemas.microsoft.com/office/drawing/2014/main" id="{34B39912-97D9-854C-A666-11C5DD8D23F2}"/>
                  </a:ext>
                </a:extLst>
              </p:cNvPr>
              <p:cNvPicPr/>
              <p:nvPr/>
            </p:nvPicPr>
            <p:blipFill>
              <a:blip r:embed="rId21"/>
              <a:stretch>
                <a:fillRect/>
              </a:stretch>
            </p:blipFill>
            <p:spPr>
              <a:xfrm>
                <a:off x="3672477" y="8285138"/>
                <a:ext cx="347760" cy="154440"/>
              </a:xfrm>
              <a:prstGeom prst="rect">
                <a:avLst/>
              </a:prstGeom>
            </p:spPr>
          </p:pic>
        </mc:Fallback>
      </mc:AlternateContent>
      <p:grpSp>
        <p:nvGrpSpPr>
          <p:cNvPr id="18" name="Group 17">
            <a:extLst>
              <a:ext uri="{FF2B5EF4-FFF2-40B4-BE49-F238E27FC236}">
                <a16:creationId xmlns:a16="http://schemas.microsoft.com/office/drawing/2014/main" id="{E76D8319-CE13-8646-91D1-E3584C2159A4}"/>
              </a:ext>
            </a:extLst>
          </p:cNvPr>
          <p:cNvGrpSpPr/>
          <p:nvPr/>
        </p:nvGrpSpPr>
        <p:grpSpPr>
          <a:xfrm>
            <a:off x="4762917" y="7399898"/>
            <a:ext cx="293760" cy="266040"/>
            <a:chOff x="4762917" y="7399898"/>
            <a:chExt cx="293760" cy="266040"/>
          </a:xfrm>
        </p:grpSpPr>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BD87E371-8358-D545-B639-A8E4AD90E83D}"/>
                    </a:ext>
                  </a:extLst>
                </p14:cNvPr>
                <p14:cNvContentPartPr/>
                <p14:nvPr/>
              </p14:nvContentPartPr>
              <p14:xfrm>
                <a:off x="4762917" y="7505378"/>
                <a:ext cx="163800" cy="78480"/>
              </p14:xfrm>
            </p:contentPart>
          </mc:Choice>
          <mc:Fallback xmlns="">
            <p:pic>
              <p:nvPicPr>
                <p:cNvPr id="15" name="Ink 14">
                  <a:extLst>
                    <a:ext uri="{FF2B5EF4-FFF2-40B4-BE49-F238E27FC236}">
                      <a16:creationId xmlns:a16="http://schemas.microsoft.com/office/drawing/2014/main" id="{BD87E371-8358-D545-B639-A8E4AD90E83D}"/>
                    </a:ext>
                  </a:extLst>
                </p:cNvPr>
                <p:cNvPicPr/>
                <p:nvPr/>
              </p:nvPicPr>
              <p:blipFill>
                <a:blip r:embed="rId23"/>
                <a:stretch>
                  <a:fillRect/>
                </a:stretch>
              </p:blipFill>
              <p:spPr>
                <a:xfrm>
                  <a:off x="4747797" y="7489898"/>
                  <a:ext cx="194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037439B1-D988-9640-8509-7CD178960C4D}"/>
                    </a:ext>
                  </a:extLst>
                </p14:cNvPr>
                <p14:cNvContentPartPr/>
                <p14:nvPr/>
              </p14:nvContentPartPr>
              <p14:xfrm>
                <a:off x="4816917" y="7495658"/>
                <a:ext cx="34560" cy="170280"/>
              </p14:xfrm>
            </p:contentPart>
          </mc:Choice>
          <mc:Fallback xmlns="">
            <p:pic>
              <p:nvPicPr>
                <p:cNvPr id="16" name="Ink 15">
                  <a:extLst>
                    <a:ext uri="{FF2B5EF4-FFF2-40B4-BE49-F238E27FC236}">
                      <a16:creationId xmlns:a16="http://schemas.microsoft.com/office/drawing/2014/main" id="{037439B1-D988-9640-8509-7CD178960C4D}"/>
                    </a:ext>
                  </a:extLst>
                </p:cNvPr>
                <p:cNvPicPr/>
                <p:nvPr/>
              </p:nvPicPr>
              <p:blipFill>
                <a:blip r:embed="rId25"/>
                <a:stretch>
                  <a:fillRect/>
                </a:stretch>
              </p:blipFill>
              <p:spPr>
                <a:xfrm>
                  <a:off x="4801797" y="7480538"/>
                  <a:ext cx="651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75F47CA6-C139-CC42-9C97-D82A23DBB340}"/>
                    </a:ext>
                  </a:extLst>
                </p14:cNvPr>
                <p14:cNvContentPartPr/>
                <p14:nvPr/>
              </p14:nvContentPartPr>
              <p14:xfrm>
                <a:off x="4979637" y="7399898"/>
                <a:ext cx="77040" cy="205560"/>
              </p14:xfrm>
            </p:contentPart>
          </mc:Choice>
          <mc:Fallback xmlns="">
            <p:pic>
              <p:nvPicPr>
                <p:cNvPr id="17" name="Ink 16">
                  <a:extLst>
                    <a:ext uri="{FF2B5EF4-FFF2-40B4-BE49-F238E27FC236}">
                      <a16:creationId xmlns:a16="http://schemas.microsoft.com/office/drawing/2014/main" id="{75F47CA6-C139-CC42-9C97-D82A23DBB340}"/>
                    </a:ext>
                  </a:extLst>
                </p:cNvPr>
                <p:cNvPicPr/>
                <p:nvPr/>
              </p:nvPicPr>
              <p:blipFill>
                <a:blip r:embed="rId27"/>
                <a:stretch>
                  <a:fillRect/>
                </a:stretch>
              </p:blipFill>
              <p:spPr>
                <a:xfrm>
                  <a:off x="4964517" y="7384418"/>
                  <a:ext cx="107640" cy="23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94BB3041-2AE5-8A44-8A8F-B1F1065AE176}"/>
                  </a:ext>
                </a:extLst>
              </p14:cNvPr>
              <p14:cNvContentPartPr/>
              <p14:nvPr/>
            </p14:nvContentPartPr>
            <p14:xfrm>
              <a:off x="4821597" y="8750978"/>
              <a:ext cx="718920" cy="38880"/>
            </p14:xfrm>
          </p:contentPart>
        </mc:Choice>
        <mc:Fallback xmlns="">
          <p:pic>
            <p:nvPicPr>
              <p:cNvPr id="19" name="Ink 18">
                <a:extLst>
                  <a:ext uri="{FF2B5EF4-FFF2-40B4-BE49-F238E27FC236}">
                    <a16:creationId xmlns:a16="http://schemas.microsoft.com/office/drawing/2014/main" id="{94BB3041-2AE5-8A44-8A8F-B1F1065AE176}"/>
                  </a:ext>
                </a:extLst>
              </p:cNvPr>
              <p:cNvPicPr/>
              <p:nvPr/>
            </p:nvPicPr>
            <p:blipFill>
              <a:blip r:embed="rId29"/>
              <a:stretch>
                <a:fillRect/>
              </a:stretch>
            </p:blipFill>
            <p:spPr>
              <a:xfrm>
                <a:off x="4806117" y="8735498"/>
                <a:ext cx="749520" cy="69480"/>
              </a:xfrm>
              <a:prstGeom prst="rect">
                <a:avLst/>
              </a:prstGeom>
            </p:spPr>
          </p:pic>
        </mc:Fallback>
      </mc:AlternateContent>
      <p:grpSp>
        <p:nvGrpSpPr>
          <p:cNvPr id="24" name="Group 23">
            <a:extLst>
              <a:ext uri="{FF2B5EF4-FFF2-40B4-BE49-F238E27FC236}">
                <a16:creationId xmlns:a16="http://schemas.microsoft.com/office/drawing/2014/main" id="{9625281A-CEA8-A047-A371-CD1A7CCE459B}"/>
              </a:ext>
            </a:extLst>
          </p:cNvPr>
          <p:cNvGrpSpPr/>
          <p:nvPr/>
        </p:nvGrpSpPr>
        <p:grpSpPr>
          <a:xfrm>
            <a:off x="4975677" y="8219618"/>
            <a:ext cx="555120" cy="209520"/>
            <a:chOff x="4975677" y="8219618"/>
            <a:chExt cx="555120" cy="20952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38146B0-0650-2942-A601-B52E3D3BB82B}"/>
                    </a:ext>
                  </a:extLst>
                </p14:cNvPr>
                <p14:cNvContentPartPr/>
                <p14:nvPr/>
              </p14:nvContentPartPr>
              <p14:xfrm>
                <a:off x="4975677" y="8239058"/>
                <a:ext cx="250200" cy="190080"/>
              </p14:xfrm>
            </p:contentPart>
          </mc:Choice>
          <mc:Fallback xmlns="">
            <p:pic>
              <p:nvPicPr>
                <p:cNvPr id="20" name="Ink 19">
                  <a:extLst>
                    <a:ext uri="{FF2B5EF4-FFF2-40B4-BE49-F238E27FC236}">
                      <a16:creationId xmlns:a16="http://schemas.microsoft.com/office/drawing/2014/main" id="{438146B0-0650-2942-A601-B52E3D3BB82B}"/>
                    </a:ext>
                  </a:extLst>
                </p:cNvPr>
                <p:cNvPicPr/>
                <p:nvPr/>
              </p:nvPicPr>
              <p:blipFill>
                <a:blip r:embed="rId31"/>
                <a:stretch>
                  <a:fillRect/>
                </a:stretch>
              </p:blipFill>
              <p:spPr>
                <a:xfrm>
                  <a:off x="4960197" y="8223938"/>
                  <a:ext cx="280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F742F28B-D71B-584B-A2B4-A2AFCA6434A2}"/>
                    </a:ext>
                  </a:extLst>
                </p14:cNvPr>
                <p14:cNvContentPartPr/>
                <p14:nvPr/>
              </p14:nvContentPartPr>
              <p14:xfrm>
                <a:off x="5293917" y="8276498"/>
                <a:ext cx="145080" cy="50040"/>
              </p14:xfrm>
            </p:contentPart>
          </mc:Choice>
          <mc:Fallback xmlns="">
            <p:pic>
              <p:nvPicPr>
                <p:cNvPr id="21" name="Ink 20">
                  <a:extLst>
                    <a:ext uri="{FF2B5EF4-FFF2-40B4-BE49-F238E27FC236}">
                      <a16:creationId xmlns:a16="http://schemas.microsoft.com/office/drawing/2014/main" id="{F742F28B-D71B-584B-A2B4-A2AFCA6434A2}"/>
                    </a:ext>
                  </a:extLst>
                </p:cNvPr>
                <p:cNvPicPr/>
                <p:nvPr/>
              </p:nvPicPr>
              <p:blipFill>
                <a:blip r:embed="rId33"/>
                <a:stretch>
                  <a:fillRect/>
                </a:stretch>
              </p:blipFill>
              <p:spPr>
                <a:xfrm>
                  <a:off x="5278437" y="8261378"/>
                  <a:ext cx="1756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86EE783A-0117-D243-91DE-F905A616BEFB}"/>
                    </a:ext>
                  </a:extLst>
                </p14:cNvPr>
                <p14:cNvContentPartPr/>
                <p14:nvPr/>
              </p14:nvContentPartPr>
              <p14:xfrm>
                <a:off x="5359797" y="8237978"/>
                <a:ext cx="10440" cy="174960"/>
              </p14:xfrm>
            </p:contentPart>
          </mc:Choice>
          <mc:Fallback xmlns="">
            <p:pic>
              <p:nvPicPr>
                <p:cNvPr id="22" name="Ink 21">
                  <a:extLst>
                    <a:ext uri="{FF2B5EF4-FFF2-40B4-BE49-F238E27FC236}">
                      <a16:creationId xmlns:a16="http://schemas.microsoft.com/office/drawing/2014/main" id="{86EE783A-0117-D243-91DE-F905A616BEFB}"/>
                    </a:ext>
                  </a:extLst>
                </p:cNvPr>
                <p:cNvPicPr/>
                <p:nvPr/>
              </p:nvPicPr>
              <p:blipFill>
                <a:blip r:embed="rId35"/>
                <a:stretch>
                  <a:fillRect/>
                </a:stretch>
              </p:blipFill>
              <p:spPr>
                <a:xfrm>
                  <a:off x="5344317" y="8222498"/>
                  <a:ext cx="410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B17AFB22-8911-1747-962F-60B3A70F76B0}"/>
                    </a:ext>
                  </a:extLst>
                </p14:cNvPr>
                <p14:cNvContentPartPr/>
                <p14:nvPr/>
              </p14:nvContentPartPr>
              <p14:xfrm>
                <a:off x="5522157" y="8219618"/>
                <a:ext cx="8640" cy="141120"/>
              </p14:xfrm>
            </p:contentPart>
          </mc:Choice>
          <mc:Fallback xmlns="">
            <p:pic>
              <p:nvPicPr>
                <p:cNvPr id="23" name="Ink 22">
                  <a:extLst>
                    <a:ext uri="{FF2B5EF4-FFF2-40B4-BE49-F238E27FC236}">
                      <a16:creationId xmlns:a16="http://schemas.microsoft.com/office/drawing/2014/main" id="{B17AFB22-8911-1747-962F-60B3A70F76B0}"/>
                    </a:ext>
                  </a:extLst>
                </p:cNvPr>
                <p:cNvPicPr/>
                <p:nvPr/>
              </p:nvPicPr>
              <p:blipFill>
                <a:blip r:embed="rId37"/>
                <a:stretch>
                  <a:fillRect/>
                </a:stretch>
              </p:blipFill>
              <p:spPr>
                <a:xfrm>
                  <a:off x="5506677" y="8204138"/>
                  <a:ext cx="39240" cy="171720"/>
                </a:xfrm>
                <a:prstGeom prst="rect">
                  <a:avLst/>
                </a:prstGeom>
              </p:spPr>
            </p:pic>
          </mc:Fallback>
        </mc:AlternateContent>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68">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26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6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6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6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6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26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268">
                                            <p:txEl>
                                              <p:pRg st="6" end="6"/>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27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268">
                                            <p:txEl>
                                              <p:pRg st="7" end="7"/>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268">
                                            <p:txEl>
                                              <p:pRg st="8" end="8"/>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268">
                                            <p:txEl>
                                              <p:pRg st="9" end="9"/>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268">
                                            <p:txEl>
                                              <p:pRg st="10" end="1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27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p:tmAbs val="0"/>
                                  </p:iterate>
                                  <p:childTnLst>
                                    <p:set>
                                      <p:cBhvr>
                                        <p:cTn id="63" fill="hold"/>
                                        <p:tgtEl>
                                          <p:spTgt spid="26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p:tmAbs val="0"/>
                                  </p:iterate>
                                  <p:childTnLst>
                                    <p:set>
                                      <p:cBhvr>
                                        <p:cTn id="67" fill="hold"/>
                                        <p:tgtEl>
                                          <p:spTgt spid="27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p:tmAbs val="0"/>
                                  </p:iterate>
                                  <p:childTnLst>
                                    <p:set>
                                      <p:cBhvr>
                                        <p:cTn id="71" fill="hold"/>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advAuto="0"/>
      <p:bldP spid="268" grpId="0" build="p" bldLvl="5" animBg="1" advAuto="0"/>
      <p:bldP spid="269" grpId="0" animBg="1" advAuto="0"/>
      <p:bldP spid="270" grpId="0" animBg="1" advAuto="0"/>
      <p:bldP spid="271" grpId="0" animBg="1" advAuto="0"/>
      <p:bldP spid="276" grpId="0" animBg="1" advAuto="0"/>
      <p:bldP spid="28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An algorithmic challenge: 3-sum problem"/>
          <p:cNvSpPr txBox="1">
            <a:spLocks noGrp="1"/>
          </p:cNvSpPr>
          <p:nvPr>
            <p:ph type="title"/>
          </p:nvPr>
        </p:nvSpPr>
        <p:spPr>
          <a:prstGeom prst="rect">
            <a:avLst/>
          </a:prstGeom>
        </p:spPr>
        <p:txBody>
          <a:bodyPr/>
          <a:lstStyle/>
          <a:p>
            <a:r>
              <a:rPr dirty="0"/>
              <a:t>An algorithmic challenge: 3-sum problem</a:t>
            </a:r>
            <a:r>
              <a:rPr lang="en-US" dirty="0"/>
              <a:t> (with timing)</a:t>
            </a:r>
            <a:endParaRPr dirty="0"/>
          </a:p>
        </p:txBody>
      </p:sp>
      <p:sp>
        <p:nvSpPr>
          <p:cNvPr id="245" name="Three-sum. Given N integers, enumerate the triples that sum to 0."/>
          <p:cNvSpPr txBox="1">
            <a:spLocks noGrp="1"/>
          </p:cNvSpPr>
          <p:nvPr>
            <p:ph type="body" sz="quarter" idx="1"/>
          </p:nvPr>
        </p:nvSpPr>
        <p:spPr>
          <a:xfrm>
            <a:off x="1352550" y="1391529"/>
            <a:ext cx="18351500" cy="1543049"/>
          </a:xfrm>
          <a:prstGeom prst="rect">
            <a:avLst/>
          </a:prstGeom>
        </p:spPr>
        <p:txBody>
          <a:bodyPr/>
          <a:lstStyle/>
          <a:p>
            <a:r>
              <a:rPr dirty="0">
                <a:solidFill>
                  <a:srgbClr val="005493"/>
                </a:solidFill>
              </a:rPr>
              <a:t>Three-sum</a:t>
            </a:r>
            <a:r>
              <a:rPr dirty="0"/>
              <a:t>. Given </a:t>
            </a:r>
            <a:r>
              <a:rPr i="1" dirty="0"/>
              <a:t>N</a:t>
            </a:r>
            <a:r>
              <a:rPr dirty="0"/>
              <a:t> </a:t>
            </a:r>
            <a:r>
              <a:rPr lang="en-US" dirty="0"/>
              <a:t>random </a:t>
            </a:r>
            <a:r>
              <a:rPr dirty="0"/>
              <a:t>integers, enumerate the triples that sum to 0.</a:t>
            </a:r>
          </a:p>
        </p:txBody>
      </p:sp>
      <p:sp>
        <p:nvSpPr>
          <p:cNvPr id="2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247" name="Q. Can we solve this problem for N = 1 million?"/>
          <p:cNvSpPr txBox="1"/>
          <p:nvPr/>
        </p:nvSpPr>
        <p:spPr>
          <a:xfrm>
            <a:off x="1320800" y="12324471"/>
            <a:ext cx="113538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rPr dirty="0"/>
              <a:t>Q. </a:t>
            </a:r>
            <a:r>
              <a:rPr lang="en-US" dirty="0">
                <a:solidFill>
                  <a:srgbClr val="000000"/>
                </a:solidFill>
              </a:rPr>
              <a:t>Complete the table for N=10, 100, 1000, …</a:t>
            </a:r>
            <a:endParaRPr dirty="0">
              <a:solidFill>
                <a:srgbClr val="000000"/>
              </a:solidFill>
            </a:endParaRPr>
          </a:p>
        </p:txBody>
      </p:sp>
      <p:sp>
        <p:nvSpPr>
          <p:cNvPr id="252" name="public class ThreeSum…"/>
          <p:cNvSpPr/>
          <p:nvPr/>
        </p:nvSpPr>
        <p:spPr>
          <a:xfrm>
            <a:off x="1352550" y="3067928"/>
            <a:ext cx="10261600" cy="8874545"/>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public class </a:t>
            </a:r>
            <a:r>
              <a:rPr dirty="0" err="1">
                <a:uFill>
                  <a:solidFill>
                    <a:srgbClr val="007DD7"/>
                  </a:solidFill>
                </a:uFill>
              </a:rPr>
              <a:t>ThreeSum</a:t>
            </a:r>
            <a:endParaRPr dirty="0">
              <a:uFill>
                <a:solidFill>
                  <a:srgbClr val="007DD7"/>
                </a:solidFill>
              </a:uFill>
            </a:endParaRP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public static int count(int[] a)</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a:t>
            </a:r>
            <a:r>
              <a:rPr dirty="0">
                <a:solidFill>
                  <a:srgbClr val="929292"/>
                </a:solidFill>
                <a:uFill>
                  <a:solidFill>
                    <a:srgbClr val="929292"/>
                  </a:solidFill>
                </a:uFill>
              </a:rPr>
              <a:t>{  /* See </a:t>
            </a:r>
            <a:r>
              <a:rPr lang="en-US" dirty="0">
                <a:solidFill>
                  <a:srgbClr val="929292"/>
                </a:solidFill>
                <a:uFill>
                  <a:solidFill>
                    <a:srgbClr val="929292"/>
                  </a:solidFill>
                </a:uFill>
              </a:rPr>
              <a:t>previous</a:t>
            </a:r>
            <a:r>
              <a:rPr dirty="0">
                <a:solidFill>
                  <a:srgbClr val="929292"/>
                </a:solidFill>
                <a:uFill>
                  <a:solidFill>
                    <a:srgbClr val="929292"/>
                  </a:solidFill>
                </a:uFill>
              </a:rPr>
              <a:t> slide. */ }</a:t>
            </a:r>
          </a:p>
          <a:p>
            <a:pPr marL="86359" marR="86359" defTabSz="647700">
              <a:lnSpc>
                <a:spcPct val="120000"/>
              </a:lnSpc>
              <a:buClr>
                <a:srgbClr val="000112"/>
              </a:buClr>
              <a:buFont typeface="Courier New"/>
              <a:tabLst>
                <a:tab pos="1511300" algn="l"/>
              </a:tabLst>
              <a:defRPr sz="3000">
                <a:uFill>
                  <a:solidFill>
                    <a:srgbClr val="000112"/>
                  </a:solidFill>
                </a:uFill>
              </a:defRPr>
            </a:pPr>
            <a:br>
              <a:rPr dirty="0">
                <a:solidFill>
                  <a:srgbClr val="929292"/>
                </a:solidFill>
                <a:uFill>
                  <a:solidFill>
                    <a:srgbClr val="929292"/>
                  </a:solidFill>
                </a:uFill>
              </a:rPr>
            </a:br>
            <a:r>
              <a:rPr dirty="0">
                <a:uFill>
                  <a:solidFill>
                    <a:srgbClr val="007DD7"/>
                  </a:solidFill>
                </a:uFill>
              </a:rPr>
              <a:t>   public static void main(String[] </a:t>
            </a:r>
            <a:r>
              <a:rPr dirty="0" err="1">
                <a:uFill>
                  <a:solidFill>
                    <a:srgbClr val="007DD7"/>
                  </a:solidFill>
                </a:uFill>
              </a:rPr>
              <a:t>args</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a:t>
            </a:r>
            <a:r>
              <a:rPr lang="en-US" dirty="0">
                <a:uFill>
                  <a:solidFill>
                    <a:srgbClr val="007DD7"/>
                  </a:solidFill>
                </a:uFill>
              </a:rPr>
              <a:t>int N = Integer.parseInt(</a:t>
            </a:r>
            <a:r>
              <a:rPr lang="en-US" dirty="0" err="1">
                <a:uFill>
                  <a:solidFill>
                    <a:srgbClr val="007DD7"/>
                  </a:solidFill>
                </a:uFill>
              </a:rPr>
              <a:t>args</a:t>
            </a:r>
            <a:r>
              <a:rPr lang="en-US" dirty="0">
                <a:uFill>
                  <a:solidFill>
                    <a:srgbClr val="007DD7"/>
                  </a:solidFill>
                </a:uFill>
              </a:rPr>
              <a:t>[0]);</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a:t>
            </a:r>
            <a:r>
              <a:rPr dirty="0">
                <a:uFill>
                  <a:solidFill>
                    <a:srgbClr val="007DD7"/>
                  </a:solidFill>
                </a:uFill>
              </a:rPr>
              <a:t>int[] a = </a:t>
            </a:r>
            <a:r>
              <a:rPr lang="en-US" dirty="0">
                <a:uFill>
                  <a:solidFill>
                    <a:srgbClr val="007DD7"/>
                  </a:solidFill>
                </a:uFill>
              </a:rPr>
              <a:t>new int[N];</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Random r = new Random();</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for (int </a:t>
            </a:r>
            <a:r>
              <a:rPr lang="en-US" dirty="0" err="1">
                <a:uFill>
                  <a:solidFill>
                    <a:srgbClr val="007DD7"/>
                  </a:solidFill>
                </a:uFill>
              </a:rPr>
              <a:t>i</a:t>
            </a:r>
            <a:r>
              <a:rPr lang="en-US" dirty="0">
                <a:uFill>
                  <a:solidFill>
                    <a:srgbClr val="007DD7"/>
                  </a:solidFill>
                </a:uFill>
              </a:rPr>
              <a:t>=0; </a:t>
            </a:r>
            <a:r>
              <a:rPr lang="en-US" dirty="0" err="1">
                <a:uFill>
                  <a:solidFill>
                    <a:srgbClr val="007DD7"/>
                  </a:solidFill>
                </a:uFill>
              </a:rPr>
              <a:t>i</a:t>
            </a:r>
            <a:r>
              <a:rPr lang="en-US" dirty="0">
                <a:uFill>
                  <a:solidFill>
                    <a:srgbClr val="007DD7"/>
                  </a:solidFill>
                </a:uFill>
              </a:rPr>
              <a:t>&lt; N; </a:t>
            </a:r>
            <a:r>
              <a:rPr lang="en-US" dirty="0" err="1">
                <a:uFill>
                  <a:solidFill>
                    <a:srgbClr val="007DD7"/>
                  </a:solidFill>
                </a:uFill>
              </a:rPr>
              <a:t>i</a:t>
            </a:r>
            <a:r>
              <a:rPr lang="en-US"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a[</a:t>
            </a:r>
            <a:r>
              <a:rPr lang="en-US" dirty="0" err="1">
                <a:uFill>
                  <a:solidFill>
                    <a:srgbClr val="007DD7"/>
                  </a:solidFill>
                </a:uFill>
              </a:rPr>
              <a:t>i</a:t>
            </a:r>
            <a:r>
              <a:rPr lang="en-US" dirty="0">
                <a:uFill>
                  <a:solidFill>
                    <a:srgbClr val="007DD7"/>
                  </a:solidFill>
                </a:uFill>
              </a:rPr>
              <a:t>] = </a:t>
            </a:r>
            <a:r>
              <a:rPr lang="en-US" dirty="0" err="1">
                <a:uFill>
                  <a:solidFill>
                    <a:srgbClr val="007DD7"/>
                  </a:solidFill>
                </a:uFill>
              </a:rPr>
              <a:t>r.nextInt</a:t>
            </a:r>
            <a:r>
              <a:rPr lang="en-US" dirty="0">
                <a:uFill>
                  <a:solidFill>
                    <a:srgbClr val="007DD7"/>
                  </a:solidFill>
                </a:uFill>
              </a:rPr>
              <a:t>()</a:t>
            </a:r>
            <a:endParaRPr dirty="0">
              <a:uFill>
                <a:solidFill>
                  <a:srgbClr val="007DD7"/>
                </a:solidFill>
              </a:uFill>
            </a:endParaRP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a:t>
            </a:r>
            <a:r>
              <a:rPr dirty="0" err="1">
                <a:uFill>
                  <a:solidFill>
                    <a:srgbClr val="007DD7"/>
                  </a:solidFill>
                </a:uFill>
              </a:rPr>
              <a:t>StdOut.println</a:t>
            </a:r>
            <a:r>
              <a:rPr dirty="0">
                <a:uFill>
                  <a:solidFill>
                    <a:srgbClr val="007DD7"/>
                  </a:solidFill>
                </a:uFill>
              </a:rPr>
              <a:t>(count(a));</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a:t>
            </a:r>
          </a:p>
        </p:txBody>
      </p:sp>
      <p:sp>
        <p:nvSpPr>
          <p:cNvPr id="253" name="% more 6ints.txt…"/>
          <p:cNvSpPr/>
          <p:nvPr/>
        </p:nvSpPr>
        <p:spPr>
          <a:xfrm>
            <a:off x="12370593" y="5596709"/>
            <a:ext cx="6688932" cy="1699441"/>
          </a:xfrm>
          <a:prstGeom prst="rect">
            <a:avLst/>
          </a:prstGeom>
          <a:solidFill>
            <a:srgbClr val="FFFFFF"/>
          </a:solidFill>
          <a:ln w="12700"/>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0" tIns="228600" rIns="228600" bIns="228600"/>
          <a:lstStyle/>
          <a:p>
            <a:pPr marL="7224" marR="7224" defTabSz="1295400">
              <a:lnSpc>
                <a:spcPct val="130000"/>
              </a:lnSpc>
              <a:defRPr sz="2700">
                <a:uFill>
                  <a:solidFill>
                    <a:srgbClr val="0433FF"/>
                  </a:solidFill>
                </a:uFill>
              </a:defRPr>
            </a:pPr>
            <a:r>
              <a:rPr dirty="0"/>
              <a:t>% java </a:t>
            </a:r>
            <a:r>
              <a:rPr dirty="0" err="1"/>
              <a:t>ThreeSum</a:t>
            </a:r>
            <a:r>
              <a:rPr lang="en-US" dirty="0"/>
              <a:t>  10000</a:t>
            </a:r>
            <a:endParaRPr dirty="0"/>
          </a:p>
          <a:p>
            <a:pPr marL="7224" marR="7224" defTabSz="1295400">
              <a:lnSpc>
                <a:spcPct val="130000"/>
              </a:lnSpc>
              <a:defRPr sz="2700">
                <a:uFill>
                  <a:solidFill>
                    <a:srgbClr val="0433FF"/>
                  </a:solidFill>
                </a:uFill>
              </a:defRPr>
            </a:pPr>
            <a:endParaRPr dirty="0"/>
          </a:p>
        </p:txBody>
      </p:sp>
      <p:graphicFrame>
        <p:nvGraphicFramePr>
          <p:cNvPr id="254" name="Table"/>
          <p:cNvGraphicFramePr/>
          <p:nvPr>
            <p:extLst>
              <p:ext uri="{D42A27DB-BD31-4B8C-83A1-F6EECF244321}">
                <p14:modId xmlns:p14="http://schemas.microsoft.com/office/powerpoint/2010/main" val="2366382163"/>
              </p:ext>
            </p:extLst>
          </p:nvPr>
        </p:nvGraphicFramePr>
        <p:xfrm>
          <a:off x="19978434" y="2563283"/>
          <a:ext cx="3084766" cy="3294612"/>
        </p:xfrm>
        <a:graphic>
          <a:graphicData uri="http://schemas.openxmlformats.org/drawingml/2006/table">
            <a:tbl>
              <a:tblPr>
                <a:tableStyleId>{8F44A2F1-9E1F-4B54-A3A2-5F16C0AD49E2}</a:tableStyleId>
              </a:tblPr>
              <a:tblGrid>
                <a:gridCol w="1516857">
                  <a:extLst>
                    <a:ext uri="{9D8B030D-6E8A-4147-A177-3AD203B41FA5}">
                      <a16:colId xmlns:a16="http://schemas.microsoft.com/office/drawing/2014/main" val="20000"/>
                    </a:ext>
                  </a:extLst>
                </a:gridCol>
                <a:gridCol w="1567909">
                  <a:extLst>
                    <a:ext uri="{9D8B030D-6E8A-4147-A177-3AD203B41FA5}">
                      <a16:colId xmlns:a16="http://schemas.microsoft.com/office/drawing/2014/main" val="20001"/>
                    </a:ext>
                  </a:extLst>
                </a:gridCol>
              </a:tblGrid>
              <a:tr h="1004628">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N</a:t>
                      </a:r>
                      <a:endParaRPr sz="2400" dirty="0">
                        <a:solidFill>
                          <a:srgbClr val="005493"/>
                        </a:solidFill>
                        <a:latin typeface="Helvetica"/>
                        <a:ea typeface="Helvetica"/>
                        <a:cs typeface="Helvetica"/>
                      </a:endParaRPr>
                    </a:p>
                  </a:txBody>
                  <a:tcPr marL="38100" marR="38100" marT="38100" marB="38100" anchor="ctr" horzOverflow="overflow">
                    <a:noFill/>
                  </a:tcPr>
                </a:tc>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time</a:t>
                      </a:r>
                      <a:endParaRPr sz="2400" dirty="0">
                        <a:solidFill>
                          <a:srgbClr val="005493"/>
                        </a:solidFill>
                        <a:latin typeface="Helvetica"/>
                        <a:ea typeface="Helvetica"/>
                        <a:cs typeface="Helvetica"/>
                      </a:endParaRPr>
                    </a:p>
                  </a:txBody>
                  <a:tcPr marL="38100" marR="38100" marT="38100" marB="38100" anchor="ctr" horzOverflow="overflow">
                    <a:noFill/>
                  </a:tcPr>
                </a:tc>
                <a:extLst>
                  <a:ext uri="{0D108BD9-81ED-4DB2-BD59-A6C34878D82A}">
                    <a16:rowId xmlns:a16="http://schemas.microsoft.com/office/drawing/2014/main" val="10000"/>
                  </a:ext>
                </a:extLst>
              </a:tr>
              <a:tr h="1285356">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10</a:t>
                      </a:r>
                      <a:endParaRPr sz="2400" dirty="0">
                        <a:solidFill>
                          <a:srgbClr val="005493"/>
                        </a:solidFill>
                        <a:latin typeface="Helvetica"/>
                        <a:ea typeface="Helvetica"/>
                        <a:cs typeface="Helvetica"/>
                      </a:endParaRPr>
                    </a:p>
                  </a:txBody>
                  <a:tcPr marL="38100" marR="38100" marT="38100" marB="38100" anchor="ctr" horzOverflow="overflow">
                    <a:noFill/>
                  </a:tcPr>
                </a:tc>
                <a:tc>
                  <a:txBody>
                    <a:bodyPr/>
                    <a:lstStyle/>
                    <a:p>
                      <a:pPr algn="ctr" defTabSz="914400">
                        <a:lnSpc>
                          <a:spcPts val="3400"/>
                        </a:lnSpc>
                        <a:tabLst>
                          <a:tab pos="1511300" algn="l"/>
                        </a:tabLst>
                        <a:defRPr sz="1800"/>
                      </a:pPr>
                      <a:endParaRPr sz="2400" dirty="0">
                        <a:solidFill>
                          <a:srgbClr val="005493"/>
                        </a:solidFill>
                        <a:latin typeface="Helvetica"/>
                        <a:ea typeface="Helvetica"/>
                        <a:cs typeface="Helvetica"/>
                      </a:endParaRPr>
                    </a:p>
                  </a:txBody>
                  <a:tcPr marL="38100" marR="38100" marT="38100" marB="38100" anchor="ctr" horzOverflow="overflow">
                    <a:noFill/>
                  </a:tcPr>
                </a:tc>
                <a:extLst>
                  <a:ext uri="{0D108BD9-81ED-4DB2-BD59-A6C34878D82A}">
                    <a16:rowId xmlns:a16="http://schemas.microsoft.com/office/drawing/2014/main" val="10001"/>
                  </a:ext>
                </a:extLst>
              </a:tr>
              <a:tr h="1004628">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100</a:t>
                      </a:r>
                      <a:endParaRPr sz="2400" dirty="0">
                        <a:solidFill>
                          <a:srgbClr val="005493"/>
                        </a:solidFill>
                        <a:latin typeface="Helvetica"/>
                        <a:ea typeface="Helvetica"/>
                        <a:cs typeface="Helvetica"/>
                      </a:endParaRPr>
                    </a:p>
                  </a:txBody>
                  <a:tcPr marL="38100" marR="38100" marT="38100" marB="38100" anchor="ctr" horzOverflow="overflow">
                    <a:noFill/>
                  </a:tcPr>
                </a:tc>
                <a:tc>
                  <a:txBody>
                    <a:bodyPr/>
                    <a:lstStyle/>
                    <a:p>
                      <a:pPr algn="ctr" defTabSz="914400">
                        <a:lnSpc>
                          <a:spcPts val="3400"/>
                        </a:lnSpc>
                        <a:tabLst>
                          <a:tab pos="1511300" algn="l"/>
                        </a:tabLst>
                        <a:defRPr sz="1800"/>
                      </a:pPr>
                      <a:endParaRPr sz="2400" dirty="0">
                        <a:solidFill>
                          <a:srgbClr val="005493"/>
                        </a:solidFill>
                        <a:latin typeface="Helvetica"/>
                        <a:ea typeface="Helvetica"/>
                        <a:cs typeface="Helvetica"/>
                      </a:endParaRPr>
                    </a:p>
                  </a:txBody>
                  <a:tcPr marL="38100" marR="38100" marT="38100" marB="38100" anchor="ctr" horzOverflow="overflow">
                    <a:noFill/>
                  </a:tcPr>
                </a:tc>
                <a:extLst>
                  <a:ext uri="{0D108BD9-81ED-4DB2-BD59-A6C34878D82A}">
                    <a16:rowId xmlns:a16="http://schemas.microsoft.com/office/drawing/2014/main" val="10002"/>
                  </a:ext>
                </a:extLst>
              </a:tr>
            </a:tbl>
          </a:graphicData>
        </a:graphic>
      </p:graphicFrame>
      <p:graphicFrame>
        <p:nvGraphicFramePr>
          <p:cNvPr id="22" name="Table">
            <a:extLst>
              <a:ext uri="{FF2B5EF4-FFF2-40B4-BE49-F238E27FC236}">
                <a16:creationId xmlns:a16="http://schemas.microsoft.com/office/drawing/2014/main" id="{A300D2D8-29A8-4496-91FC-E1E7D2D4BCE9}"/>
              </a:ext>
            </a:extLst>
          </p:cNvPr>
          <p:cNvGraphicFramePr/>
          <p:nvPr>
            <p:extLst>
              <p:ext uri="{D42A27DB-BD31-4B8C-83A1-F6EECF244321}">
                <p14:modId xmlns:p14="http://schemas.microsoft.com/office/powerpoint/2010/main" val="3569431039"/>
              </p:ext>
            </p:extLst>
          </p:nvPr>
        </p:nvGraphicFramePr>
        <p:xfrm>
          <a:off x="19978434" y="5857895"/>
          <a:ext cx="3084766" cy="3294612"/>
        </p:xfrm>
        <a:graphic>
          <a:graphicData uri="http://schemas.openxmlformats.org/drawingml/2006/table">
            <a:tbl>
              <a:tblPr>
                <a:tableStyleId>{8F44A2F1-9E1F-4B54-A3A2-5F16C0AD49E2}</a:tableStyleId>
              </a:tblPr>
              <a:tblGrid>
                <a:gridCol w="1516857">
                  <a:extLst>
                    <a:ext uri="{9D8B030D-6E8A-4147-A177-3AD203B41FA5}">
                      <a16:colId xmlns:a16="http://schemas.microsoft.com/office/drawing/2014/main" val="20000"/>
                    </a:ext>
                  </a:extLst>
                </a:gridCol>
                <a:gridCol w="1567909">
                  <a:extLst>
                    <a:ext uri="{9D8B030D-6E8A-4147-A177-3AD203B41FA5}">
                      <a16:colId xmlns:a16="http://schemas.microsoft.com/office/drawing/2014/main" val="20001"/>
                    </a:ext>
                  </a:extLst>
                </a:gridCol>
              </a:tblGrid>
              <a:tr h="1004628">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1000</a:t>
                      </a:r>
                      <a:endParaRPr sz="2400" dirty="0">
                        <a:solidFill>
                          <a:srgbClr val="005493"/>
                        </a:solidFill>
                        <a:latin typeface="Helvetica"/>
                        <a:ea typeface="Helvetica"/>
                        <a:cs typeface="Helvetica"/>
                      </a:endParaRPr>
                    </a:p>
                  </a:txBody>
                  <a:tcPr marL="38100" marR="38100" marT="38100" marB="38100" anchor="ctr" horzOverflow="overflow">
                    <a:noFill/>
                  </a:tcPr>
                </a:tc>
                <a:tc>
                  <a:txBody>
                    <a:bodyPr/>
                    <a:lstStyle/>
                    <a:p>
                      <a:pPr algn="ctr" defTabSz="914400">
                        <a:lnSpc>
                          <a:spcPts val="3400"/>
                        </a:lnSpc>
                        <a:tabLst>
                          <a:tab pos="1511300" algn="l"/>
                        </a:tabLst>
                        <a:defRPr sz="1800"/>
                      </a:pPr>
                      <a:endParaRPr sz="2400" dirty="0">
                        <a:solidFill>
                          <a:srgbClr val="005493"/>
                        </a:solidFill>
                        <a:latin typeface="Helvetica"/>
                        <a:ea typeface="Helvetica"/>
                        <a:cs typeface="Helvetica"/>
                      </a:endParaRPr>
                    </a:p>
                  </a:txBody>
                  <a:tcPr marL="38100" marR="38100" marT="38100" marB="38100" anchor="ctr" horzOverflow="overflow">
                    <a:noFill/>
                  </a:tcPr>
                </a:tc>
                <a:extLst>
                  <a:ext uri="{0D108BD9-81ED-4DB2-BD59-A6C34878D82A}">
                    <a16:rowId xmlns:a16="http://schemas.microsoft.com/office/drawing/2014/main" val="10000"/>
                  </a:ext>
                </a:extLst>
              </a:tr>
              <a:tr h="1285356">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10000</a:t>
                      </a:r>
                      <a:endParaRPr sz="2400" dirty="0">
                        <a:solidFill>
                          <a:srgbClr val="005493"/>
                        </a:solidFill>
                        <a:latin typeface="Helvetica"/>
                        <a:ea typeface="Helvetica"/>
                        <a:cs typeface="Helvetica"/>
                      </a:endParaRPr>
                    </a:p>
                  </a:txBody>
                  <a:tcPr marL="38100" marR="38100" marT="38100" marB="38100" anchor="ctr" horzOverflow="overflow">
                    <a:noFill/>
                  </a:tcPr>
                </a:tc>
                <a:tc>
                  <a:txBody>
                    <a:bodyPr/>
                    <a:lstStyle/>
                    <a:p>
                      <a:pPr algn="ctr" defTabSz="914400">
                        <a:lnSpc>
                          <a:spcPts val="3400"/>
                        </a:lnSpc>
                        <a:tabLst>
                          <a:tab pos="1511300" algn="l"/>
                        </a:tabLst>
                        <a:defRPr sz="1800"/>
                      </a:pPr>
                      <a:endParaRPr sz="2400" dirty="0">
                        <a:solidFill>
                          <a:srgbClr val="005493"/>
                        </a:solidFill>
                        <a:latin typeface="Helvetica"/>
                        <a:ea typeface="Helvetica"/>
                        <a:cs typeface="Helvetica"/>
                      </a:endParaRPr>
                    </a:p>
                  </a:txBody>
                  <a:tcPr marL="38100" marR="38100" marT="38100" marB="38100" anchor="ctr" horzOverflow="overflow">
                    <a:noFill/>
                  </a:tcPr>
                </a:tc>
                <a:extLst>
                  <a:ext uri="{0D108BD9-81ED-4DB2-BD59-A6C34878D82A}">
                    <a16:rowId xmlns:a16="http://schemas.microsoft.com/office/drawing/2014/main" val="10001"/>
                  </a:ext>
                </a:extLst>
              </a:tr>
              <a:tr h="1004628">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1000000</a:t>
                      </a:r>
                      <a:endParaRPr sz="2400" dirty="0">
                        <a:solidFill>
                          <a:srgbClr val="005493"/>
                        </a:solidFill>
                        <a:latin typeface="Helvetica"/>
                        <a:ea typeface="Helvetica"/>
                        <a:cs typeface="Helvetica"/>
                      </a:endParaRPr>
                    </a:p>
                  </a:txBody>
                  <a:tcPr marL="38100" marR="38100" marT="38100" marB="38100" anchor="ctr" horzOverflow="overflow">
                    <a:noFill/>
                  </a:tcPr>
                </a:tc>
                <a:tc>
                  <a:txBody>
                    <a:bodyPr/>
                    <a:lstStyle/>
                    <a:p>
                      <a:pPr algn="ctr" defTabSz="914400">
                        <a:lnSpc>
                          <a:spcPts val="3400"/>
                        </a:lnSpc>
                        <a:tabLst>
                          <a:tab pos="1511300" algn="l"/>
                        </a:tabLst>
                        <a:defRPr sz="1800"/>
                      </a:pPr>
                      <a:endParaRPr sz="2400" dirty="0">
                        <a:solidFill>
                          <a:srgbClr val="005493"/>
                        </a:solidFill>
                        <a:latin typeface="Helvetica"/>
                        <a:ea typeface="Helvetica"/>
                        <a:cs typeface="Helvetica"/>
                      </a:endParaRPr>
                    </a:p>
                  </a:txBody>
                  <a:tcPr marL="38100" marR="38100" marT="38100" marB="38100" anchor="ctr" horzOverflow="overflow">
                    <a:noFill/>
                  </a:tcPr>
                </a:tc>
                <a:extLst>
                  <a:ext uri="{0D108BD9-81ED-4DB2-BD59-A6C34878D82A}">
                    <a16:rowId xmlns:a16="http://schemas.microsoft.com/office/drawing/2014/main" val="10002"/>
                  </a:ext>
                </a:extLst>
              </a:tr>
            </a:tbl>
          </a:graphicData>
        </a:graphic>
      </p:graphicFrame>
      <p:graphicFrame>
        <p:nvGraphicFramePr>
          <p:cNvPr id="23" name="Table">
            <a:extLst>
              <a:ext uri="{FF2B5EF4-FFF2-40B4-BE49-F238E27FC236}">
                <a16:creationId xmlns:a16="http://schemas.microsoft.com/office/drawing/2014/main" id="{479C8051-1DA1-4AD3-8FDD-4F1D9E128C0E}"/>
              </a:ext>
            </a:extLst>
          </p:cNvPr>
          <p:cNvGraphicFramePr/>
          <p:nvPr>
            <p:extLst>
              <p:ext uri="{D42A27DB-BD31-4B8C-83A1-F6EECF244321}">
                <p14:modId xmlns:p14="http://schemas.microsoft.com/office/powerpoint/2010/main" val="1543369822"/>
              </p:ext>
            </p:extLst>
          </p:nvPr>
        </p:nvGraphicFramePr>
        <p:xfrm>
          <a:off x="19978434" y="9152507"/>
          <a:ext cx="3084766" cy="3294612"/>
        </p:xfrm>
        <a:graphic>
          <a:graphicData uri="http://schemas.openxmlformats.org/drawingml/2006/table">
            <a:tbl>
              <a:tblPr>
                <a:tableStyleId>{8F44A2F1-9E1F-4B54-A3A2-5F16C0AD49E2}</a:tableStyleId>
              </a:tblPr>
              <a:tblGrid>
                <a:gridCol w="1516857">
                  <a:extLst>
                    <a:ext uri="{9D8B030D-6E8A-4147-A177-3AD203B41FA5}">
                      <a16:colId xmlns:a16="http://schemas.microsoft.com/office/drawing/2014/main" val="20000"/>
                    </a:ext>
                  </a:extLst>
                </a:gridCol>
                <a:gridCol w="1567909">
                  <a:extLst>
                    <a:ext uri="{9D8B030D-6E8A-4147-A177-3AD203B41FA5}">
                      <a16:colId xmlns:a16="http://schemas.microsoft.com/office/drawing/2014/main" val="20001"/>
                    </a:ext>
                  </a:extLst>
                </a:gridCol>
              </a:tblGrid>
              <a:tr h="1004628">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10</a:t>
                      </a:r>
                      <a:r>
                        <a:rPr lang="en-US" sz="2400" baseline="30000" dirty="0">
                          <a:solidFill>
                            <a:srgbClr val="005493"/>
                          </a:solidFill>
                          <a:latin typeface="Helvetica"/>
                          <a:ea typeface="Helvetica"/>
                          <a:cs typeface="Helvetica"/>
                        </a:rPr>
                        <a:t>9</a:t>
                      </a:r>
                      <a:r>
                        <a:rPr lang="en-US" sz="2400" dirty="0">
                          <a:solidFill>
                            <a:srgbClr val="005493"/>
                          </a:solidFill>
                          <a:latin typeface="Helvetica"/>
                          <a:ea typeface="Helvetica"/>
                          <a:cs typeface="Helvetica"/>
                        </a:rPr>
                        <a:t> </a:t>
                      </a:r>
                      <a:endParaRPr sz="2400" dirty="0">
                        <a:solidFill>
                          <a:srgbClr val="005493"/>
                        </a:solidFill>
                        <a:latin typeface="Helvetica"/>
                        <a:ea typeface="Helvetica"/>
                        <a:cs typeface="Helvetica"/>
                      </a:endParaRPr>
                    </a:p>
                  </a:txBody>
                  <a:tcPr marL="38100" marR="38100" marT="38100" marB="38100" anchor="ctr" horzOverflow="overflow">
                    <a:noFill/>
                  </a:tcPr>
                </a:tc>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a:t>
                      </a:r>
                      <a:endParaRPr sz="2400" dirty="0">
                        <a:solidFill>
                          <a:srgbClr val="005493"/>
                        </a:solidFill>
                        <a:latin typeface="Helvetica"/>
                        <a:ea typeface="Helvetica"/>
                        <a:cs typeface="Helvetica"/>
                      </a:endParaRPr>
                    </a:p>
                  </a:txBody>
                  <a:tcPr marL="38100" marR="38100" marT="38100" marB="38100" anchor="ctr" horzOverflow="overflow">
                    <a:noFill/>
                  </a:tcPr>
                </a:tc>
                <a:extLst>
                  <a:ext uri="{0D108BD9-81ED-4DB2-BD59-A6C34878D82A}">
                    <a16:rowId xmlns:a16="http://schemas.microsoft.com/office/drawing/2014/main" val="10000"/>
                  </a:ext>
                </a:extLst>
              </a:tr>
              <a:tr h="1285356">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10</a:t>
                      </a:r>
                      <a:r>
                        <a:rPr lang="en-US" sz="2400" baseline="30000" dirty="0">
                          <a:solidFill>
                            <a:srgbClr val="005493"/>
                          </a:solidFill>
                          <a:latin typeface="Helvetica"/>
                          <a:ea typeface="Helvetica"/>
                          <a:cs typeface="Helvetica"/>
                        </a:rPr>
                        <a:t>12</a:t>
                      </a:r>
                      <a:endParaRPr sz="2400" dirty="0">
                        <a:solidFill>
                          <a:srgbClr val="005493"/>
                        </a:solidFill>
                        <a:latin typeface="Helvetica"/>
                        <a:ea typeface="Helvetica"/>
                        <a:cs typeface="Helvetica"/>
                      </a:endParaRPr>
                    </a:p>
                  </a:txBody>
                  <a:tcPr marL="38100" marR="38100" marT="38100" marB="38100" anchor="ctr" horzOverflow="overflow">
                    <a:noFill/>
                  </a:tcPr>
                </a:tc>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a:t>
                      </a:r>
                      <a:endParaRPr sz="2400" dirty="0">
                        <a:solidFill>
                          <a:srgbClr val="005493"/>
                        </a:solidFill>
                        <a:latin typeface="Helvetica"/>
                        <a:ea typeface="Helvetica"/>
                        <a:cs typeface="Helvetica"/>
                      </a:endParaRPr>
                    </a:p>
                  </a:txBody>
                  <a:tcPr marL="38100" marR="38100" marT="38100" marB="38100" anchor="ctr" horzOverflow="overflow">
                    <a:noFill/>
                  </a:tcPr>
                </a:tc>
                <a:extLst>
                  <a:ext uri="{0D108BD9-81ED-4DB2-BD59-A6C34878D82A}">
                    <a16:rowId xmlns:a16="http://schemas.microsoft.com/office/drawing/2014/main" val="10001"/>
                  </a:ext>
                </a:extLst>
              </a:tr>
              <a:tr h="1004628">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10</a:t>
                      </a:r>
                      <a:r>
                        <a:rPr lang="en-US" sz="2400" baseline="30000" dirty="0">
                          <a:solidFill>
                            <a:srgbClr val="005493"/>
                          </a:solidFill>
                          <a:latin typeface="Helvetica"/>
                          <a:ea typeface="Helvetica"/>
                          <a:cs typeface="Helvetica"/>
                        </a:rPr>
                        <a:t>15</a:t>
                      </a:r>
                      <a:endParaRPr sz="2400" dirty="0">
                        <a:solidFill>
                          <a:srgbClr val="005493"/>
                        </a:solidFill>
                        <a:latin typeface="Helvetica"/>
                        <a:ea typeface="Helvetica"/>
                        <a:cs typeface="Helvetica"/>
                      </a:endParaRPr>
                    </a:p>
                  </a:txBody>
                  <a:tcPr marL="38100" marR="38100" marT="38100" marB="38100" anchor="ctr" horzOverflow="overflow">
                    <a:noFill/>
                  </a:tcPr>
                </a:tc>
                <a:tc>
                  <a:txBody>
                    <a:bodyPr/>
                    <a:lstStyle/>
                    <a:p>
                      <a:pPr algn="ctr" defTabSz="914400">
                        <a:lnSpc>
                          <a:spcPts val="3400"/>
                        </a:lnSpc>
                        <a:tabLst>
                          <a:tab pos="1511300" algn="l"/>
                        </a:tabLst>
                        <a:defRPr sz="1800"/>
                      </a:pPr>
                      <a:r>
                        <a:rPr lang="en-US" sz="2400" dirty="0">
                          <a:solidFill>
                            <a:srgbClr val="005493"/>
                          </a:solidFill>
                          <a:latin typeface="Helvetica"/>
                          <a:ea typeface="Helvetica"/>
                          <a:cs typeface="Helvetica"/>
                        </a:rPr>
                        <a:t>??</a:t>
                      </a:r>
                      <a:endParaRPr sz="2400" dirty="0">
                        <a:solidFill>
                          <a:srgbClr val="005493"/>
                        </a:solidFill>
                        <a:latin typeface="Helvetica"/>
                        <a:ea typeface="Helvetica"/>
                        <a:cs typeface="Helvetica"/>
                      </a:endParaRPr>
                    </a:p>
                  </a:txBody>
                  <a:tcPr marL="38100" marR="38100" marT="38100" marB="38100" anchor="ctr" horzOverflow="overflow">
                    <a:noFill/>
                  </a:tcPr>
                </a:tc>
                <a:extLst>
                  <a:ext uri="{0D108BD9-81ED-4DB2-BD59-A6C34878D82A}">
                    <a16:rowId xmlns:a16="http://schemas.microsoft.com/office/drawing/2014/main" val="10002"/>
                  </a:ext>
                </a:extLst>
              </a:tr>
            </a:tbl>
          </a:graphicData>
        </a:graphic>
      </p:graphicFrame>
      <p:sp>
        <p:nvSpPr>
          <p:cNvPr id="24" name="TextBox 23">
            <a:extLst>
              <a:ext uri="{FF2B5EF4-FFF2-40B4-BE49-F238E27FC236}">
                <a16:creationId xmlns:a16="http://schemas.microsoft.com/office/drawing/2014/main" id="{0920B7E0-0883-4908-8467-D8AC7A1A472C}"/>
              </a:ext>
            </a:extLst>
          </p:cNvPr>
          <p:cNvSpPr txBox="1"/>
          <p:nvPr/>
        </p:nvSpPr>
        <p:spPr>
          <a:xfrm>
            <a:off x="21214362" y="534332"/>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11.1a</a:t>
            </a:r>
          </a:p>
        </p:txBody>
      </p:sp>
      <p:sp>
        <p:nvSpPr>
          <p:cNvPr id="2" name="TextBox 1">
            <a:extLst>
              <a:ext uri="{FF2B5EF4-FFF2-40B4-BE49-F238E27FC236}">
                <a16:creationId xmlns:a16="http://schemas.microsoft.com/office/drawing/2014/main" id="{814AD4A1-507D-453B-B590-363B190F6A7B}"/>
              </a:ext>
            </a:extLst>
          </p:cNvPr>
          <p:cNvSpPr txBox="1"/>
          <p:nvPr/>
        </p:nvSpPr>
        <p:spPr>
          <a:xfrm>
            <a:off x="17796933" y="318889"/>
            <a:ext cx="273118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600" dirty="0">
                <a:latin typeface="Lucida Grande"/>
                <a:ea typeface="Lucida Grande"/>
                <a:cs typeface="Lucida Grande"/>
                <a:sym typeface="Lucida Grande"/>
              </a:rPr>
              <a:t>Explain algorithmic efficiency as it relates to speed and space consumption.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65109602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advAuto="0"/>
      <p:bldP spid="252" grpId="0" animBg="1" advAuto="0"/>
      <p:bldP spid="253"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An algorithmic challenge: 3-sum problem"/>
          <p:cNvSpPr txBox="1">
            <a:spLocks noGrp="1"/>
          </p:cNvSpPr>
          <p:nvPr>
            <p:ph type="title"/>
          </p:nvPr>
        </p:nvSpPr>
        <p:spPr>
          <a:prstGeom prst="rect">
            <a:avLst/>
          </a:prstGeom>
        </p:spPr>
        <p:txBody>
          <a:bodyPr/>
          <a:lstStyle/>
          <a:p>
            <a:r>
              <a:rPr lang="en-US" dirty="0"/>
              <a:t>Memory usage by a program</a:t>
            </a:r>
            <a:endParaRPr dirty="0"/>
          </a:p>
        </p:txBody>
      </p:sp>
      <p:sp>
        <p:nvSpPr>
          <p:cNvPr id="245" name="Three-sum. Given N integers, enumerate the triples that sum to 0."/>
          <p:cNvSpPr txBox="1">
            <a:spLocks noGrp="1"/>
          </p:cNvSpPr>
          <p:nvPr>
            <p:ph type="body" sz="quarter" idx="1"/>
          </p:nvPr>
        </p:nvSpPr>
        <p:spPr>
          <a:xfrm>
            <a:off x="1270000" y="1539873"/>
            <a:ext cx="20534664" cy="1543049"/>
          </a:xfrm>
          <a:prstGeom prst="rect">
            <a:avLst/>
          </a:prstGeom>
        </p:spPr>
        <p:txBody>
          <a:bodyPr/>
          <a:lstStyle/>
          <a:p>
            <a:r>
              <a:rPr lang="en-US" dirty="0">
                <a:solidFill>
                  <a:srgbClr val="005493"/>
                </a:solidFill>
              </a:rPr>
              <a:t>Memory</a:t>
            </a:r>
            <a:r>
              <a:rPr dirty="0"/>
              <a:t>. </a:t>
            </a:r>
            <a:r>
              <a:rPr lang="en-US" dirty="0"/>
              <a:t>It is possible to count how much memory might be used by a program</a:t>
            </a:r>
            <a:r>
              <a:rPr dirty="0"/>
              <a:t>.</a:t>
            </a:r>
          </a:p>
        </p:txBody>
      </p:sp>
      <p:sp>
        <p:nvSpPr>
          <p:cNvPr id="2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247" name="Q. Can we solve this problem for N = 1 million?"/>
          <p:cNvSpPr txBox="1"/>
          <p:nvPr/>
        </p:nvSpPr>
        <p:spPr>
          <a:xfrm>
            <a:off x="1423635" y="10060929"/>
            <a:ext cx="20534665"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rPr lang="en-US" dirty="0"/>
              <a:t>Q</a:t>
            </a:r>
            <a:r>
              <a:rPr dirty="0"/>
              <a:t>. </a:t>
            </a:r>
            <a:r>
              <a:rPr lang="en-US" dirty="0">
                <a:solidFill>
                  <a:srgbClr val="000000"/>
                </a:solidFill>
              </a:rPr>
              <a:t>Assuming </a:t>
            </a:r>
            <a:r>
              <a:rPr lang="en-US" dirty="0" err="1">
                <a:solidFill>
                  <a:srgbClr val="000000"/>
                </a:solidFill>
              </a:rPr>
              <a:t>ints</a:t>
            </a:r>
            <a:r>
              <a:rPr lang="en-US" dirty="0">
                <a:solidFill>
                  <a:srgbClr val="000000"/>
                </a:solidFill>
              </a:rPr>
              <a:t> are 4 bytes, what is the total memory requirement for reverse function?</a:t>
            </a:r>
            <a:endParaRPr dirty="0">
              <a:solidFill>
                <a:srgbClr val="000000"/>
              </a:solidFill>
            </a:endParaRPr>
          </a:p>
        </p:txBody>
      </p:sp>
      <p:sp>
        <p:nvSpPr>
          <p:cNvPr id="12" name="Q. Can we solve this problem for N = 1 million?">
            <a:extLst>
              <a:ext uri="{FF2B5EF4-FFF2-40B4-BE49-F238E27FC236}">
                <a16:creationId xmlns:a16="http://schemas.microsoft.com/office/drawing/2014/main" id="{D12F514B-4B63-457C-AAE0-DDC86FBAC656}"/>
              </a:ext>
            </a:extLst>
          </p:cNvPr>
          <p:cNvSpPr txBox="1"/>
          <p:nvPr/>
        </p:nvSpPr>
        <p:spPr>
          <a:xfrm>
            <a:off x="1423636" y="11379200"/>
            <a:ext cx="1623695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rPr lang="en-US" dirty="0"/>
              <a:t>A</a:t>
            </a:r>
            <a:r>
              <a:rPr dirty="0"/>
              <a:t>. </a:t>
            </a:r>
            <a:r>
              <a:rPr lang="en-US" dirty="0">
                <a:solidFill>
                  <a:srgbClr val="000000"/>
                </a:solidFill>
              </a:rPr>
              <a:t>4n + 4 + 4 + 4 = 4n + 12</a:t>
            </a:r>
            <a:endParaRPr dirty="0">
              <a:solidFill>
                <a:srgbClr val="000000"/>
              </a:solidFill>
            </a:endParaRPr>
          </a:p>
        </p:txBody>
      </p:sp>
      <p:sp>
        <p:nvSpPr>
          <p:cNvPr id="13" name="public class ThreeSum…">
            <a:extLst>
              <a:ext uri="{FF2B5EF4-FFF2-40B4-BE49-F238E27FC236}">
                <a16:creationId xmlns:a16="http://schemas.microsoft.com/office/drawing/2014/main" id="{64EF90F7-9413-4F2F-B999-DA110897C9E9}"/>
              </a:ext>
            </a:extLst>
          </p:cNvPr>
          <p:cNvSpPr/>
          <p:nvPr/>
        </p:nvSpPr>
        <p:spPr>
          <a:xfrm>
            <a:off x="1429366" y="3624548"/>
            <a:ext cx="11181734" cy="5550558"/>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a:spAutoFit/>
          </a:bodyPr>
          <a:lstStyle/>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public static int</a:t>
            </a:r>
            <a:r>
              <a:rPr lang="en-US" dirty="0">
                <a:uFill>
                  <a:solidFill>
                    <a:srgbClr val="007DD7"/>
                  </a:solidFill>
                </a:uFill>
              </a:rPr>
              <a:t>[ ]</a:t>
            </a:r>
            <a:r>
              <a:rPr dirty="0">
                <a:uFill>
                  <a:solidFill>
                    <a:srgbClr val="007DD7"/>
                  </a:solidFill>
                </a:uFill>
              </a:rPr>
              <a:t> </a:t>
            </a:r>
            <a:r>
              <a:rPr lang="en-US" dirty="0">
                <a:uFill>
                  <a:solidFill>
                    <a:srgbClr val="007DD7"/>
                  </a:solidFill>
                </a:uFill>
              </a:rPr>
              <a:t>reverse(int[ ] a) {</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int n = </a:t>
            </a:r>
            <a:r>
              <a:rPr lang="en-US" dirty="0" err="1">
                <a:uFill>
                  <a:solidFill>
                    <a:srgbClr val="007DD7"/>
                  </a:solidFill>
                </a:uFill>
              </a:rPr>
              <a:t>a.length</a:t>
            </a:r>
            <a:r>
              <a:rPr lang="en-US"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for (int </a:t>
            </a:r>
            <a:r>
              <a:rPr lang="en-US" dirty="0" err="1">
                <a:uFill>
                  <a:solidFill>
                    <a:srgbClr val="007DD7"/>
                  </a:solidFill>
                </a:uFill>
              </a:rPr>
              <a:t>i</a:t>
            </a:r>
            <a:r>
              <a:rPr lang="en-US" dirty="0">
                <a:uFill>
                  <a:solidFill>
                    <a:srgbClr val="007DD7"/>
                  </a:solidFill>
                </a:uFill>
              </a:rPr>
              <a:t>=0; </a:t>
            </a:r>
            <a:r>
              <a:rPr lang="en-US" dirty="0" err="1">
                <a:uFill>
                  <a:solidFill>
                    <a:srgbClr val="007DD7"/>
                  </a:solidFill>
                </a:uFill>
              </a:rPr>
              <a:t>i</a:t>
            </a:r>
            <a:r>
              <a:rPr lang="en-US" dirty="0">
                <a:uFill>
                  <a:solidFill>
                    <a:srgbClr val="007DD7"/>
                  </a:solidFill>
                </a:uFill>
              </a:rPr>
              <a:t>&lt; </a:t>
            </a:r>
            <a:r>
              <a:rPr lang="en-US" dirty="0" err="1">
                <a:uFill>
                  <a:solidFill>
                    <a:srgbClr val="007DD7"/>
                  </a:solidFill>
                </a:uFill>
              </a:rPr>
              <a:t>a.length</a:t>
            </a:r>
            <a:r>
              <a:rPr lang="en-US" dirty="0">
                <a:uFill>
                  <a:solidFill>
                    <a:srgbClr val="007DD7"/>
                  </a:solidFill>
                </a:uFill>
              </a:rPr>
              <a:t>/2; </a:t>
            </a:r>
            <a:r>
              <a:rPr lang="en-US" dirty="0" err="1">
                <a:uFill>
                  <a:solidFill>
                    <a:srgbClr val="007DD7"/>
                  </a:solidFill>
                </a:uFill>
              </a:rPr>
              <a:t>i</a:t>
            </a:r>
            <a:r>
              <a:rPr lang="en-US" dirty="0">
                <a:uFill>
                  <a:solidFill>
                    <a:srgbClr val="007DD7"/>
                  </a:solidFill>
                </a:uFill>
              </a:rPr>
              <a:t>++) {</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int </a:t>
            </a:r>
            <a:r>
              <a:rPr lang="en-US" dirty="0" err="1">
                <a:uFill>
                  <a:solidFill>
                    <a:srgbClr val="007DD7"/>
                  </a:solidFill>
                </a:uFill>
              </a:rPr>
              <a:t>tmp</a:t>
            </a:r>
            <a:r>
              <a:rPr lang="en-US" dirty="0">
                <a:uFill>
                  <a:solidFill>
                    <a:srgbClr val="007DD7"/>
                  </a:solidFill>
                </a:uFill>
              </a:rPr>
              <a:t> = a[</a:t>
            </a:r>
            <a:r>
              <a:rPr lang="en-US" dirty="0" err="1">
                <a:uFill>
                  <a:solidFill>
                    <a:srgbClr val="007DD7"/>
                  </a:solidFill>
                </a:uFill>
              </a:rPr>
              <a:t>i</a:t>
            </a:r>
            <a:r>
              <a:rPr lang="en-US"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a[</a:t>
            </a:r>
            <a:r>
              <a:rPr lang="en-US" dirty="0" err="1">
                <a:uFill>
                  <a:solidFill>
                    <a:srgbClr val="007DD7"/>
                  </a:solidFill>
                </a:uFill>
              </a:rPr>
              <a:t>i</a:t>
            </a:r>
            <a:r>
              <a:rPr lang="en-US" dirty="0">
                <a:uFill>
                  <a:solidFill>
                    <a:srgbClr val="007DD7"/>
                  </a:solidFill>
                </a:uFill>
              </a:rPr>
              <a:t>] = a[n-i-1];</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a[n-i-1] = </a:t>
            </a:r>
            <a:r>
              <a:rPr lang="en-US" dirty="0" err="1">
                <a:uFill>
                  <a:solidFill>
                    <a:srgbClr val="007DD7"/>
                  </a:solidFill>
                </a:uFill>
              </a:rPr>
              <a:t>tmp</a:t>
            </a:r>
            <a:r>
              <a:rPr lang="en-US"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return a;</a:t>
            </a:r>
          </a:p>
          <a:p>
            <a:pPr marL="86359" marR="86359" defTabSz="647700">
              <a:lnSpc>
                <a:spcPct val="12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a:t>
            </a:r>
            <a:endParaRPr dirty="0">
              <a:uFill>
                <a:solidFill>
                  <a:srgbClr val="007DD7"/>
                </a:solidFill>
              </a:uFill>
            </a:endParaRPr>
          </a:p>
        </p:txBody>
      </p:sp>
      <p:sp>
        <p:nvSpPr>
          <p:cNvPr id="14" name="TextBox 13">
            <a:extLst>
              <a:ext uri="{FF2B5EF4-FFF2-40B4-BE49-F238E27FC236}">
                <a16:creationId xmlns:a16="http://schemas.microsoft.com/office/drawing/2014/main" id="{68C14067-B38A-46B0-8F32-AC2C0BDACBEA}"/>
              </a:ext>
            </a:extLst>
          </p:cNvPr>
          <p:cNvSpPr txBox="1"/>
          <p:nvPr/>
        </p:nvSpPr>
        <p:spPr>
          <a:xfrm>
            <a:off x="21214362" y="534332"/>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11.1a</a:t>
            </a:r>
          </a:p>
        </p:txBody>
      </p:sp>
      <p:sp>
        <p:nvSpPr>
          <p:cNvPr id="9" name="TextBox 8">
            <a:extLst>
              <a:ext uri="{FF2B5EF4-FFF2-40B4-BE49-F238E27FC236}">
                <a16:creationId xmlns:a16="http://schemas.microsoft.com/office/drawing/2014/main" id="{EFDE88CF-A3D7-4AF4-BDAC-7F4ADF546FCA}"/>
              </a:ext>
            </a:extLst>
          </p:cNvPr>
          <p:cNvSpPr txBox="1"/>
          <p:nvPr/>
        </p:nvSpPr>
        <p:spPr>
          <a:xfrm>
            <a:off x="17796933" y="318889"/>
            <a:ext cx="273118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600" dirty="0">
                <a:latin typeface="Lucida Grande"/>
                <a:ea typeface="Lucida Grande"/>
                <a:cs typeface="Lucida Grande"/>
                <a:sym typeface="Lucida Grande"/>
              </a:rPr>
              <a:t>Explain algorithmic efficiency as it relates to speed and space consumption.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989901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advAuto="0"/>
      <p:bldP spid="12" grpId="0" animBg="1" advAuto="0"/>
      <p:bldP spid="13"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7. Performance"/>
          <p:cNvSpPr txBox="1">
            <a:spLocks noGrp="1"/>
          </p:cNvSpPr>
          <p:nvPr>
            <p:ph type="title"/>
          </p:nvPr>
        </p:nvSpPr>
        <p:spPr>
          <a:prstGeom prst="rect">
            <a:avLst/>
          </a:prstGeom>
        </p:spPr>
        <p:txBody>
          <a:bodyPr/>
          <a:lstStyle/>
          <a:p>
            <a:r>
              <a:t>7. Performance</a:t>
            </a:r>
          </a:p>
        </p:txBody>
      </p:sp>
      <p:sp>
        <p:nvSpPr>
          <p:cNvPr id="292" name="The challenge…"/>
          <p:cNvSpPr txBox="1">
            <a:spLocks noGrp="1"/>
          </p:cNvSpPr>
          <p:nvPr>
            <p:ph type="body" sz="half" idx="1"/>
          </p:nvPr>
        </p:nvSpPr>
        <p:spPr>
          <a:prstGeom prst="rect">
            <a:avLst/>
          </a:prstGeom>
        </p:spPr>
        <p:txBody>
          <a:bodyPr/>
          <a:lstStyle/>
          <a:p>
            <a:pPr>
              <a:defRPr>
                <a:solidFill>
                  <a:srgbClr val="929292"/>
                </a:solidFill>
              </a:defRPr>
            </a:pPr>
            <a:r>
              <a:t>The challenge</a:t>
            </a:r>
          </a:p>
          <a:p>
            <a:pPr>
              <a:defRPr>
                <a:solidFill>
                  <a:srgbClr val="000000"/>
                </a:solidFill>
              </a:defRPr>
            </a:pPr>
            <a:r>
              <a:t>Empirical analysis</a:t>
            </a:r>
          </a:p>
          <a:p>
            <a:pPr>
              <a:defRPr>
                <a:solidFill>
                  <a:srgbClr val="929292"/>
                </a:solidFill>
              </a:defRPr>
            </a:pPr>
            <a:r>
              <a:t>Mathematical models</a:t>
            </a:r>
          </a:p>
          <a:p>
            <a:pPr>
              <a:defRPr>
                <a:solidFill>
                  <a:srgbClr val="929292"/>
                </a:solidFill>
              </a:defRPr>
            </a:pPr>
            <a:r>
              <a:t>Doubling method</a:t>
            </a:r>
          </a:p>
          <a:p>
            <a:pPr>
              <a:defRPr>
                <a:solidFill>
                  <a:srgbClr val="929292"/>
                </a:solidFill>
              </a:defRPr>
            </a:pPr>
            <a:r>
              <a:t>Familiar examples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A first step in analyzing running time"/>
          <p:cNvSpPr txBox="1">
            <a:spLocks noGrp="1"/>
          </p:cNvSpPr>
          <p:nvPr>
            <p:ph type="title"/>
          </p:nvPr>
        </p:nvSpPr>
        <p:spPr>
          <a:prstGeom prst="rect">
            <a:avLst/>
          </a:prstGeom>
        </p:spPr>
        <p:txBody>
          <a:bodyPr/>
          <a:lstStyle/>
          <a:p>
            <a:r>
              <a:t>A first step in analyzing running time</a:t>
            </a:r>
          </a:p>
        </p:txBody>
      </p:sp>
      <p:sp>
        <p:nvSpPr>
          <p:cNvPr id="297" name="Find representative inputs…"/>
          <p:cNvSpPr txBox="1">
            <a:spLocks noGrp="1"/>
          </p:cNvSpPr>
          <p:nvPr>
            <p:ph type="body" sz="quarter" idx="1"/>
          </p:nvPr>
        </p:nvSpPr>
        <p:spPr>
          <a:xfrm>
            <a:off x="1270000" y="1778000"/>
            <a:ext cx="15113000" cy="2590800"/>
          </a:xfrm>
          <a:prstGeom prst="rect">
            <a:avLst/>
          </a:prstGeom>
        </p:spPr>
        <p:txBody>
          <a:bodyPr/>
          <a:lstStyle/>
          <a:p>
            <a:pPr>
              <a:defRPr>
                <a:solidFill>
                  <a:srgbClr val="005493"/>
                </a:solidFill>
              </a:defRPr>
            </a:pPr>
            <a:r>
              <a:t>Find representative inputs</a:t>
            </a:r>
          </a:p>
          <a:p>
            <a:pPr lvl="1"/>
            <a:r>
              <a:t>Option 1: Collect actual input data.</a:t>
            </a:r>
          </a:p>
          <a:p>
            <a:pPr lvl="1"/>
            <a:r>
              <a:t>Option 2: Write a program to generate representative inputs.</a:t>
            </a:r>
          </a:p>
        </p:txBody>
      </p:sp>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299" name="public class Generator…"/>
          <p:cNvSpPr/>
          <p:nvPr/>
        </p:nvSpPr>
        <p:spPr>
          <a:xfrm>
            <a:off x="1613957" y="5995590"/>
            <a:ext cx="11049001" cy="5929711"/>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nchor="ctr"/>
          <a:lstStyle/>
          <a:p>
            <a:pPr defTabSz="647700">
              <a:lnSpc>
                <a:spcPct val="140000"/>
              </a:lnSpc>
              <a:tabLst>
                <a:tab pos="1511300" algn="l"/>
              </a:tabLst>
              <a:defRPr sz="2700"/>
            </a:pPr>
            <a:r>
              <a:rPr dirty="0"/>
              <a:t>public class Generator</a:t>
            </a:r>
          </a:p>
          <a:p>
            <a:pPr defTabSz="647700">
              <a:lnSpc>
                <a:spcPct val="140000"/>
              </a:lnSpc>
              <a:tabLst>
                <a:tab pos="1511300" algn="l"/>
              </a:tabLst>
              <a:defRPr sz="2700"/>
            </a:pPr>
            <a:r>
              <a:rPr dirty="0"/>
              <a:t>{  </a:t>
            </a:r>
            <a:r>
              <a:rPr dirty="0">
                <a:solidFill>
                  <a:srgbClr val="A9A9A9"/>
                </a:solidFill>
              </a:rPr>
              <a:t>// Generate N integers in [-M, M)</a:t>
            </a:r>
          </a:p>
          <a:p>
            <a:pPr defTabSz="647700">
              <a:lnSpc>
                <a:spcPct val="140000"/>
              </a:lnSpc>
              <a:tabLst>
                <a:tab pos="1511300" algn="l"/>
              </a:tabLst>
              <a:defRPr sz="2700"/>
            </a:pPr>
            <a:r>
              <a:rPr dirty="0"/>
              <a:t>   public static void main(String[] </a:t>
            </a:r>
            <a:r>
              <a:rPr dirty="0" err="1"/>
              <a:t>args</a:t>
            </a:r>
            <a:r>
              <a:rPr dirty="0"/>
              <a:t>)</a:t>
            </a:r>
          </a:p>
          <a:p>
            <a:pPr defTabSz="647700">
              <a:lnSpc>
                <a:spcPct val="140000"/>
              </a:lnSpc>
              <a:tabLst>
                <a:tab pos="1511300" algn="l"/>
              </a:tabLst>
              <a:defRPr sz="2700"/>
            </a:pPr>
            <a:r>
              <a:rPr dirty="0"/>
              <a:t>   {</a:t>
            </a:r>
          </a:p>
          <a:p>
            <a:pPr defTabSz="647700">
              <a:lnSpc>
                <a:spcPct val="140000"/>
              </a:lnSpc>
              <a:tabLst>
                <a:tab pos="1511300" algn="l"/>
              </a:tabLst>
              <a:defRPr sz="2700"/>
            </a:pPr>
            <a:r>
              <a:rPr dirty="0"/>
              <a:t>      int M = Integer.parseInt(</a:t>
            </a:r>
            <a:r>
              <a:rPr dirty="0" err="1"/>
              <a:t>args</a:t>
            </a:r>
            <a:r>
              <a:rPr dirty="0"/>
              <a:t>[0]);</a:t>
            </a:r>
          </a:p>
          <a:p>
            <a:pPr defTabSz="647700">
              <a:lnSpc>
                <a:spcPct val="140000"/>
              </a:lnSpc>
              <a:tabLst>
                <a:tab pos="1511300" algn="l"/>
              </a:tabLst>
              <a:defRPr sz="2700"/>
            </a:pPr>
            <a:r>
              <a:rPr dirty="0"/>
              <a:t>      int N = Integer.parseInt(</a:t>
            </a:r>
            <a:r>
              <a:rPr dirty="0" err="1"/>
              <a:t>args</a:t>
            </a:r>
            <a:r>
              <a:rPr dirty="0"/>
              <a:t>[1]);</a:t>
            </a:r>
          </a:p>
          <a:p>
            <a:pPr defTabSz="647700">
              <a:lnSpc>
                <a:spcPct val="140000"/>
              </a:lnSpc>
              <a:tabLst>
                <a:tab pos="1511300" algn="l"/>
              </a:tabLst>
              <a:defRPr sz="2700"/>
            </a:pPr>
            <a:r>
              <a:rPr dirty="0"/>
              <a:t>      for (int </a:t>
            </a:r>
            <a:r>
              <a:rPr dirty="0" err="1"/>
              <a:t>i</a:t>
            </a:r>
            <a:r>
              <a:rPr dirty="0"/>
              <a:t> = 0; </a:t>
            </a:r>
            <a:r>
              <a:rPr dirty="0" err="1"/>
              <a:t>i</a:t>
            </a:r>
            <a:r>
              <a:rPr dirty="0"/>
              <a:t> &lt; N; </a:t>
            </a:r>
            <a:r>
              <a:rPr dirty="0" err="1"/>
              <a:t>i</a:t>
            </a:r>
            <a:r>
              <a:rPr dirty="0"/>
              <a:t>++)</a:t>
            </a:r>
          </a:p>
          <a:p>
            <a:pPr defTabSz="647700">
              <a:lnSpc>
                <a:spcPct val="140000"/>
              </a:lnSpc>
              <a:tabLst>
                <a:tab pos="1511300" algn="l"/>
              </a:tabLst>
              <a:defRPr sz="2700"/>
            </a:pPr>
            <a:r>
              <a:rPr dirty="0"/>
              <a:t>         </a:t>
            </a:r>
            <a:r>
              <a:rPr dirty="0" err="1"/>
              <a:t>StdOut.println</a:t>
            </a:r>
            <a:r>
              <a:rPr dirty="0"/>
              <a:t>(</a:t>
            </a:r>
            <a:r>
              <a:rPr dirty="0" err="1"/>
              <a:t>StdRandom.uniform</a:t>
            </a:r>
            <a:r>
              <a:rPr dirty="0"/>
              <a:t>(-M, M));</a:t>
            </a:r>
          </a:p>
          <a:p>
            <a:pPr defTabSz="647700">
              <a:lnSpc>
                <a:spcPct val="140000"/>
              </a:lnSpc>
              <a:tabLst>
                <a:tab pos="1511300" algn="l"/>
              </a:tabLst>
              <a:defRPr sz="2700"/>
            </a:pPr>
            <a:r>
              <a:rPr dirty="0"/>
              <a:t>   }</a:t>
            </a:r>
          </a:p>
          <a:p>
            <a:pPr defTabSz="647700">
              <a:lnSpc>
                <a:spcPct val="140000"/>
              </a:lnSpc>
              <a:tabLst>
                <a:tab pos="1511300" algn="l"/>
              </a:tabLst>
              <a:defRPr sz="2700"/>
            </a:pPr>
            <a:r>
              <a:rPr dirty="0"/>
              <a:t>}</a:t>
            </a:r>
          </a:p>
        </p:txBody>
      </p:sp>
      <p:sp>
        <p:nvSpPr>
          <p:cNvPr id="300" name="Input generator for ThreeSum"/>
          <p:cNvSpPr txBox="1"/>
          <p:nvPr/>
        </p:nvSpPr>
        <p:spPr>
          <a:xfrm>
            <a:off x="1575786" y="5315740"/>
            <a:ext cx="64643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Input generator for ThreeSum</a:t>
            </a:r>
          </a:p>
        </p:txBody>
      </p:sp>
      <p:sp>
        <p:nvSpPr>
          <p:cNvPr id="301" name="% java Generator 1000000 10…"/>
          <p:cNvSpPr/>
          <p:nvPr/>
        </p:nvSpPr>
        <p:spPr>
          <a:xfrm>
            <a:off x="14325600" y="5118100"/>
            <a:ext cx="5816600" cy="51435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nchor="ctr"/>
          <a:lstStyle/>
          <a:p>
            <a:pPr defTabSz="647700">
              <a:lnSpc>
                <a:spcPts val="3600"/>
              </a:lnSpc>
              <a:tabLst>
                <a:tab pos="1511300" algn="l"/>
              </a:tabLst>
              <a:defRPr sz="2400"/>
            </a:pPr>
            <a:r>
              <a:t>% java Generator 1000000 10</a:t>
            </a:r>
          </a:p>
          <a:p>
            <a:pPr defTabSz="647700">
              <a:lnSpc>
                <a:spcPts val="3600"/>
              </a:lnSpc>
              <a:tabLst>
                <a:tab pos="1511300" algn="l"/>
              </a:tabLst>
              <a:defRPr sz="2400"/>
            </a:pPr>
            <a:r>
              <a:t>28773</a:t>
            </a:r>
          </a:p>
          <a:p>
            <a:pPr defTabSz="647700">
              <a:lnSpc>
                <a:spcPts val="3600"/>
              </a:lnSpc>
              <a:tabLst>
                <a:tab pos="1511300" algn="l"/>
              </a:tabLst>
              <a:defRPr sz="2400"/>
            </a:pPr>
            <a:r>
              <a:t>-807569</a:t>
            </a:r>
          </a:p>
          <a:p>
            <a:pPr defTabSz="647700">
              <a:lnSpc>
                <a:spcPts val="3600"/>
              </a:lnSpc>
              <a:tabLst>
                <a:tab pos="1511300" algn="l"/>
              </a:tabLst>
              <a:defRPr sz="2400"/>
            </a:pPr>
            <a:r>
              <a:t>-425582</a:t>
            </a:r>
          </a:p>
          <a:p>
            <a:pPr defTabSz="647700">
              <a:lnSpc>
                <a:spcPts val="3600"/>
              </a:lnSpc>
              <a:tabLst>
                <a:tab pos="1511300" algn="l"/>
              </a:tabLst>
              <a:defRPr sz="2400"/>
            </a:pPr>
            <a:r>
              <a:t>594752</a:t>
            </a:r>
          </a:p>
          <a:p>
            <a:pPr defTabSz="647700">
              <a:lnSpc>
                <a:spcPts val="3600"/>
              </a:lnSpc>
              <a:tabLst>
                <a:tab pos="1511300" algn="l"/>
              </a:tabLst>
              <a:defRPr sz="2400"/>
            </a:pPr>
            <a:r>
              <a:t>600579</a:t>
            </a:r>
          </a:p>
          <a:p>
            <a:pPr defTabSz="647700">
              <a:lnSpc>
                <a:spcPts val="3600"/>
              </a:lnSpc>
              <a:tabLst>
                <a:tab pos="1511300" algn="l"/>
              </a:tabLst>
              <a:defRPr sz="2400"/>
            </a:pPr>
            <a:r>
              <a:t>-483784</a:t>
            </a:r>
          </a:p>
          <a:p>
            <a:pPr defTabSz="647700">
              <a:lnSpc>
                <a:spcPts val="3600"/>
              </a:lnSpc>
              <a:tabLst>
                <a:tab pos="1511300" algn="l"/>
              </a:tabLst>
              <a:defRPr sz="2400"/>
            </a:pPr>
            <a:r>
              <a:t>-861312</a:t>
            </a:r>
          </a:p>
          <a:p>
            <a:pPr defTabSz="647700">
              <a:lnSpc>
                <a:spcPts val="3600"/>
              </a:lnSpc>
              <a:tabLst>
                <a:tab pos="1511300" algn="l"/>
              </a:tabLst>
              <a:defRPr sz="2400"/>
            </a:pPr>
            <a:r>
              <a:t>-690436</a:t>
            </a:r>
          </a:p>
          <a:p>
            <a:pPr defTabSz="647700">
              <a:lnSpc>
                <a:spcPts val="3600"/>
              </a:lnSpc>
              <a:tabLst>
                <a:tab pos="1511300" algn="l"/>
              </a:tabLst>
              <a:defRPr sz="2400"/>
            </a:pPr>
            <a:r>
              <a:t>-732636</a:t>
            </a:r>
          </a:p>
          <a:p>
            <a:pPr defTabSz="647700">
              <a:lnSpc>
                <a:spcPts val="3600"/>
              </a:lnSpc>
              <a:tabLst>
                <a:tab pos="1511300" algn="l"/>
              </a:tabLst>
              <a:defRPr sz="2400"/>
            </a:pPr>
            <a:r>
              <a:t>360294</a:t>
            </a:r>
          </a:p>
        </p:txBody>
      </p:sp>
      <p:sp>
        <p:nvSpPr>
          <p:cNvPr id="302" name="% java Generator 10 10…"/>
          <p:cNvSpPr/>
          <p:nvPr/>
        </p:nvSpPr>
        <p:spPr>
          <a:xfrm>
            <a:off x="17653000" y="6159500"/>
            <a:ext cx="4673600" cy="51435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nchor="ctr"/>
          <a:lstStyle/>
          <a:p>
            <a:pPr defTabSz="647700">
              <a:lnSpc>
                <a:spcPts val="3600"/>
              </a:lnSpc>
              <a:tabLst>
                <a:tab pos="1511300" algn="l"/>
              </a:tabLst>
              <a:defRPr sz="2400"/>
            </a:pPr>
            <a:r>
              <a:t>% java Generator 10 10</a:t>
            </a:r>
          </a:p>
          <a:p>
            <a:pPr defTabSz="647700">
              <a:lnSpc>
                <a:spcPts val="3600"/>
              </a:lnSpc>
              <a:tabLst>
                <a:tab pos="1511300" algn="l"/>
              </a:tabLst>
              <a:defRPr sz="2400"/>
            </a:pPr>
            <a:r>
              <a:t>-2</a:t>
            </a:r>
          </a:p>
          <a:p>
            <a:pPr defTabSz="647700">
              <a:lnSpc>
                <a:spcPts val="3600"/>
              </a:lnSpc>
              <a:tabLst>
                <a:tab pos="1511300" algn="l"/>
              </a:tabLst>
              <a:defRPr sz="2400"/>
            </a:pPr>
            <a:r>
              <a:t>1</a:t>
            </a:r>
          </a:p>
          <a:p>
            <a:pPr defTabSz="647700">
              <a:lnSpc>
                <a:spcPts val="3600"/>
              </a:lnSpc>
              <a:tabLst>
                <a:tab pos="1511300" algn="l"/>
              </a:tabLst>
              <a:defRPr sz="2400"/>
            </a:pPr>
            <a:r>
              <a:t>-4</a:t>
            </a:r>
          </a:p>
          <a:p>
            <a:pPr defTabSz="647700">
              <a:lnSpc>
                <a:spcPts val="3600"/>
              </a:lnSpc>
              <a:tabLst>
                <a:tab pos="1511300" algn="l"/>
              </a:tabLst>
              <a:defRPr sz="2400"/>
            </a:pPr>
            <a:r>
              <a:t>1</a:t>
            </a:r>
          </a:p>
          <a:p>
            <a:pPr defTabSz="647700">
              <a:lnSpc>
                <a:spcPts val="3600"/>
              </a:lnSpc>
              <a:tabLst>
                <a:tab pos="1511300" algn="l"/>
              </a:tabLst>
              <a:defRPr sz="2400"/>
            </a:pPr>
            <a:r>
              <a:t>-2</a:t>
            </a:r>
          </a:p>
          <a:p>
            <a:pPr defTabSz="647700">
              <a:lnSpc>
                <a:spcPts val="3600"/>
              </a:lnSpc>
              <a:tabLst>
                <a:tab pos="1511300" algn="l"/>
              </a:tabLst>
              <a:defRPr sz="2400"/>
            </a:pPr>
            <a:r>
              <a:t>-10</a:t>
            </a:r>
          </a:p>
          <a:p>
            <a:pPr defTabSz="647700">
              <a:lnSpc>
                <a:spcPts val="3600"/>
              </a:lnSpc>
              <a:tabLst>
                <a:tab pos="1511300" algn="l"/>
              </a:tabLst>
              <a:defRPr sz="2400"/>
            </a:pPr>
            <a:r>
              <a:t>-4</a:t>
            </a:r>
          </a:p>
          <a:p>
            <a:pPr defTabSz="647700">
              <a:lnSpc>
                <a:spcPts val="3600"/>
              </a:lnSpc>
              <a:tabLst>
                <a:tab pos="1511300" algn="l"/>
              </a:tabLst>
              <a:defRPr sz="2400"/>
            </a:pPr>
            <a:r>
              <a:t>1</a:t>
            </a:r>
          </a:p>
          <a:p>
            <a:pPr defTabSz="647700">
              <a:lnSpc>
                <a:spcPts val="3600"/>
              </a:lnSpc>
              <a:tabLst>
                <a:tab pos="1511300" algn="l"/>
              </a:tabLst>
              <a:defRPr sz="2400"/>
            </a:pPr>
            <a:r>
              <a:t>0</a:t>
            </a:r>
          </a:p>
          <a:p>
            <a:pPr defTabSz="647700">
              <a:lnSpc>
                <a:spcPts val="3600"/>
              </a:lnSpc>
              <a:tabLst>
                <a:tab pos="1511300" algn="l"/>
              </a:tabLst>
              <a:defRPr sz="2400"/>
            </a:pPr>
            <a:r>
              <a:t>-7</a:t>
            </a:r>
          </a:p>
        </p:txBody>
      </p:sp>
      <p:grpSp>
        <p:nvGrpSpPr>
          <p:cNvPr id="305" name="Group"/>
          <p:cNvGrpSpPr/>
          <p:nvPr/>
        </p:nvGrpSpPr>
        <p:grpSpPr>
          <a:xfrm>
            <a:off x="13650696" y="10324576"/>
            <a:ext cx="3398566" cy="1600724"/>
            <a:chOff x="2454" y="0"/>
            <a:chExt cx="3398564" cy="1600723"/>
          </a:xfrm>
        </p:grpSpPr>
        <p:sp>
          <p:nvSpPr>
            <p:cNvPr id="303" name="not much chance…"/>
            <p:cNvSpPr txBox="1"/>
            <p:nvPr/>
          </p:nvSpPr>
          <p:spPr>
            <a:xfrm>
              <a:off x="2454" y="584723"/>
              <a:ext cx="3398565" cy="1016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pPr>
              <a:r>
                <a:t>not much chance</a:t>
              </a:r>
            </a:p>
            <a:p>
              <a:pPr algn="ct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pPr>
              <a:r>
                <a:t>of a 3-sum</a:t>
              </a:r>
            </a:p>
          </p:txBody>
        </p:sp>
        <p:sp>
          <p:nvSpPr>
            <p:cNvPr id="304" name="Line"/>
            <p:cNvSpPr/>
            <p:nvPr/>
          </p:nvSpPr>
          <p:spPr>
            <a:xfrm flipH="1">
              <a:off x="1543066" y="0"/>
              <a:ext cx="1" cy="55872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308" name="Group"/>
          <p:cNvGrpSpPr/>
          <p:nvPr/>
        </p:nvGrpSpPr>
        <p:grpSpPr>
          <a:xfrm>
            <a:off x="17124883" y="11391900"/>
            <a:ext cx="2586709" cy="1600724"/>
            <a:chOff x="1665" y="0"/>
            <a:chExt cx="2586707" cy="1600723"/>
          </a:xfrm>
        </p:grpSpPr>
        <p:sp>
          <p:nvSpPr>
            <p:cNvPr id="306" name="good chance…"/>
            <p:cNvSpPr txBox="1"/>
            <p:nvPr/>
          </p:nvSpPr>
          <p:spPr>
            <a:xfrm>
              <a:off x="1665" y="584723"/>
              <a:ext cx="2586708" cy="1016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pPr>
              <a:r>
                <a:t>good chance</a:t>
              </a:r>
            </a:p>
            <a:p>
              <a:pPr algn="ct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pPr>
              <a:r>
                <a:t>of a 3-sum</a:t>
              </a:r>
            </a:p>
          </p:txBody>
        </p:sp>
        <p:sp>
          <p:nvSpPr>
            <p:cNvPr id="307" name="Line"/>
            <p:cNvSpPr/>
            <p:nvPr/>
          </p:nvSpPr>
          <p:spPr>
            <a:xfrm flipH="1">
              <a:off x="1136349" y="0"/>
              <a:ext cx="1" cy="55872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0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299">
                                            <p:bg/>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299">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299">
                                            <p:txEl>
                                              <p:pRg st="1" end="1"/>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299">
                                            <p:txEl>
                                              <p:pRg st="2" end="2"/>
                                            </p:txEl>
                                          </p:spTgt>
                                        </p:tgtEl>
                                        <p:attrNameLst>
                                          <p:attrName>style.visibility</p:attrName>
                                        </p:attrNameLst>
                                      </p:cBhvr>
                                      <p:to>
                                        <p:strVal val="visible"/>
                                      </p:to>
                                    </p:set>
                                  </p:childTnLst>
                                </p:cTn>
                              </p:par>
                              <p:par>
                                <p:cTn id="30" presetID="1" presetClass="entr" presetSubtype="0" fill="hold" grpId="0" nodeType="withEffect">
                                  <p:stCondLst>
                                    <p:cond delay="0"/>
                                  </p:stCondLst>
                                  <p:iterate>
                                    <p:tmAbs val="0"/>
                                  </p:iterate>
                                  <p:childTnLst>
                                    <p:set>
                                      <p:cBhvr>
                                        <p:cTn id="31" fill="hold"/>
                                        <p:tgtEl>
                                          <p:spTgt spid="299">
                                            <p:txEl>
                                              <p:pRg st="3" end="3"/>
                                            </p:txEl>
                                          </p:spTgt>
                                        </p:tgtEl>
                                        <p:attrNameLst>
                                          <p:attrName>style.visibility</p:attrName>
                                        </p:attrNameLst>
                                      </p:cBhvr>
                                      <p:to>
                                        <p:strVal val="visible"/>
                                      </p:to>
                                    </p:set>
                                  </p:childTnLst>
                                </p:cTn>
                              </p:par>
                              <p:par>
                                <p:cTn id="32" presetID="1" presetClass="entr" presetSubtype="0" fill="hold" grpId="0" nodeType="withEffect">
                                  <p:stCondLst>
                                    <p:cond delay="0"/>
                                  </p:stCondLst>
                                  <p:iterate>
                                    <p:tmAbs val="0"/>
                                  </p:iterate>
                                  <p:childTnLst>
                                    <p:set>
                                      <p:cBhvr>
                                        <p:cTn id="33" fill="hold"/>
                                        <p:tgtEl>
                                          <p:spTgt spid="299">
                                            <p:txEl>
                                              <p:pRg st="4" end="4"/>
                                            </p:txEl>
                                          </p:spTgt>
                                        </p:tgtEl>
                                        <p:attrNameLst>
                                          <p:attrName>style.visibility</p:attrName>
                                        </p:attrNameLst>
                                      </p:cBhvr>
                                      <p:to>
                                        <p:strVal val="visible"/>
                                      </p:to>
                                    </p:set>
                                  </p:childTnLst>
                                </p:cTn>
                              </p:par>
                              <p:par>
                                <p:cTn id="34" presetID="1" presetClass="entr" presetSubtype="0" fill="hold" grpId="0" nodeType="withEffect">
                                  <p:stCondLst>
                                    <p:cond delay="0"/>
                                  </p:stCondLst>
                                  <p:iterate>
                                    <p:tmAbs val="0"/>
                                  </p:iterate>
                                  <p:childTnLst>
                                    <p:set>
                                      <p:cBhvr>
                                        <p:cTn id="35" fill="hold"/>
                                        <p:tgtEl>
                                          <p:spTgt spid="299">
                                            <p:txEl>
                                              <p:pRg st="5" end="5"/>
                                            </p:txEl>
                                          </p:spTgt>
                                        </p:tgtEl>
                                        <p:attrNameLst>
                                          <p:attrName>style.visibility</p:attrName>
                                        </p:attrNameLst>
                                      </p:cBhvr>
                                      <p:to>
                                        <p:strVal val="visible"/>
                                      </p:to>
                                    </p:set>
                                  </p:childTnLst>
                                </p:cTn>
                              </p:par>
                              <p:par>
                                <p:cTn id="36" presetID="1" presetClass="entr" presetSubtype="0" fill="hold" grpId="0" nodeType="withEffect">
                                  <p:stCondLst>
                                    <p:cond delay="0"/>
                                  </p:stCondLst>
                                  <p:iterate>
                                    <p:tmAbs val="0"/>
                                  </p:iterate>
                                  <p:childTnLst>
                                    <p:set>
                                      <p:cBhvr>
                                        <p:cTn id="37" fill="hold"/>
                                        <p:tgtEl>
                                          <p:spTgt spid="299">
                                            <p:txEl>
                                              <p:pRg st="6" end="6"/>
                                            </p:txEl>
                                          </p:spTgt>
                                        </p:tgtEl>
                                        <p:attrNameLst>
                                          <p:attrName>style.visibility</p:attrName>
                                        </p:attrNameLst>
                                      </p:cBhvr>
                                      <p:to>
                                        <p:strVal val="visible"/>
                                      </p:to>
                                    </p:set>
                                  </p:childTnLst>
                                </p:cTn>
                              </p:par>
                              <p:par>
                                <p:cTn id="38" presetID="1" presetClass="entr" presetSubtype="0" fill="hold" grpId="0" nodeType="withEffect">
                                  <p:stCondLst>
                                    <p:cond delay="0"/>
                                  </p:stCondLst>
                                  <p:iterate>
                                    <p:tmAbs val="0"/>
                                  </p:iterate>
                                  <p:childTnLst>
                                    <p:set>
                                      <p:cBhvr>
                                        <p:cTn id="39" fill="hold"/>
                                        <p:tgtEl>
                                          <p:spTgt spid="299">
                                            <p:txEl>
                                              <p:pRg st="7" end="7"/>
                                            </p:txEl>
                                          </p:spTgt>
                                        </p:tgtEl>
                                        <p:attrNameLst>
                                          <p:attrName>style.visibility</p:attrName>
                                        </p:attrNameLst>
                                      </p:cBhvr>
                                      <p:to>
                                        <p:strVal val="visible"/>
                                      </p:to>
                                    </p:set>
                                  </p:childTnLst>
                                </p:cTn>
                              </p:par>
                              <p:par>
                                <p:cTn id="40" presetID="1" presetClass="entr" presetSubtype="0" fill="hold" grpId="0" nodeType="withEffect">
                                  <p:stCondLst>
                                    <p:cond delay="0"/>
                                  </p:stCondLst>
                                  <p:iterate>
                                    <p:tmAbs val="0"/>
                                  </p:iterate>
                                  <p:childTnLst>
                                    <p:set>
                                      <p:cBhvr>
                                        <p:cTn id="41" fill="hold"/>
                                        <p:tgtEl>
                                          <p:spTgt spid="299">
                                            <p:txEl>
                                              <p:pRg st="8" end="8"/>
                                            </p:txEl>
                                          </p:spTgt>
                                        </p:tgtEl>
                                        <p:attrNameLst>
                                          <p:attrName>style.visibility</p:attrName>
                                        </p:attrNameLst>
                                      </p:cBhvr>
                                      <p:to>
                                        <p:strVal val="visible"/>
                                      </p:to>
                                    </p:set>
                                  </p:childTnLst>
                                </p:cTn>
                              </p:par>
                              <p:par>
                                <p:cTn id="42" presetID="1" presetClass="entr" presetSubtype="0" fill="hold" grpId="0" nodeType="withEffect">
                                  <p:stCondLst>
                                    <p:cond delay="0"/>
                                  </p:stCondLst>
                                  <p:iterate>
                                    <p:tmAbs val="0"/>
                                  </p:iterate>
                                  <p:childTnLst>
                                    <p:set>
                                      <p:cBhvr>
                                        <p:cTn id="43" fill="hold"/>
                                        <p:tgtEl>
                                          <p:spTgt spid="299">
                                            <p:txEl>
                                              <p:pRg st="9" end="9"/>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30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30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30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build="p" bldLvl="5" animBg="1" advAuto="0"/>
      <p:bldP spid="299" grpId="0" uiExpand="1" build="p" bldLvl="5" animBg="1" advAuto="0"/>
      <p:bldP spid="300" grpId="0" animBg="1" advAuto="0"/>
      <p:bldP spid="301" grpId="0" animBg="1" advAuto="0"/>
      <p:bldP spid="302" grpId="0" animBg="1" advAuto="0"/>
      <p:bldP spid="305" grpId="0" animBg="1" advAuto="0"/>
      <p:bldP spid="308"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Empirical analysis"/>
          <p:cNvSpPr txBox="1">
            <a:spLocks noGrp="1"/>
          </p:cNvSpPr>
          <p:nvPr>
            <p:ph type="title"/>
          </p:nvPr>
        </p:nvSpPr>
        <p:spPr>
          <a:prstGeom prst="rect">
            <a:avLst/>
          </a:prstGeom>
        </p:spPr>
        <p:txBody>
          <a:bodyPr/>
          <a:lstStyle/>
          <a:p>
            <a:r>
              <a:t>Empirical analysis</a:t>
            </a:r>
          </a:p>
        </p:txBody>
      </p:sp>
      <p:sp>
        <p:nvSpPr>
          <p:cNvPr id="311" name="Run experiments…"/>
          <p:cNvSpPr txBox="1">
            <a:spLocks noGrp="1"/>
          </p:cNvSpPr>
          <p:nvPr>
            <p:ph type="body" sz="quarter" idx="1"/>
          </p:nvPr>
        </p:nvSpPr>
        <p:spPr>
          <a:xfrm>
            <a:off x="1270000" y="1778000"/>
            <a:ext cx="9372600" cy="4686300"/>
          </a:xfrm>
          <a:prstGeom prst="rect">
            <a:avLst/>
          </a:prstGeom>
        </p:spPr>
        <p:txBody>
          <a:bodyPr/>
          <a:lstStyle/>
          <a:p>
            <a:pPr>
              <a:defRPr>
                <a:solidFill>
                  <a:srgbClr val="005493"/>
                </a:solidFill>
              </a:defRPr>
            </a:pPr>
            <a:r>
              <a:t>Run experiments</a:t>
            </a:r>
          </a:p>
          <a:p>
            <a:pPr lvl="1"/>
            <a:r>
              <a:t>Start with a moderate input size </a:t>
            </a:r>
            <a:r>
              <a:rPr i="1"/>
              <a:t>N</a:t>
            </a:r>
            <a:r>
              <a:t>.</a:t>
            </a:r>
          </a:p>
          <a:p>
            <a:pPr lvl="1"/>
            <a:r>
              <a:t>Measure and record running time.</a:t>
            </a:r>
          </a:p>
          <a:p>
            <a:pPr lvl="1"/>
            <a:r>
              <a:t>Double input size </a:t>
            </a:r>
            <a:r>
              <a:rPr i="1"/>
              <a:t>N</a:t>
            </a:r>
            <a:r>
              <a:t>.</a:t>
            </a:r>
          </a:p>
          <a:p>
            <a:pPr lvl="1"/>
            <a:r>
              <a:t>Repeat.</a:t>
            </a:r>
          </a:p>
          <a:p>
            <a:pPr lvl="1"/>
            <a:r>
              <a:t>Tabulate and plot results.</a:t>
            </a:r>
          </a:p>
        </p:txBody>
      </p:sp>
      <p:sp>
        <p:nvSpPr>
          <p:cNvPr id="3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313" name="Line"/>
          <p:cNvSpPr/>
          <p:nvPr/>
        </p:nvSpPr>
        <p:spPr>
          <a:xfrm>
            <a:off x="906426" y="3689744"/>
            <a:ext cx="834929" cy="1439705"/>
          </a:xfrm>
          <a:custGeom>
            <a:avLst/>
            <a:gdLst/>
            <a:ahLst/>
            <a:cxnLst>
              <a:cxn ang="0">
                <a:pos x="wd2" y="hd2"/>
              </a:cxn>
              <a:cxn ang="5400000">
                <a:pos x="wd2" y="hd2"/>
              </a:cxn>
              <a:cxn ang="10800000">
                <a:pos x="wd2" y="hd2"/>
              </a:cxn>
              <a:cxn ang="16200000">
                <a:pos x="wd2" y="hd2"/>
              </a:cxn>
            </a:cxnLst>
            <a:rect l="0" t="0" r="r" b="b"/>
            <a:pathLst>
              <a:path w="15341" h="21469" extrusionOk="0">
                <a:moveTo>
                  <a:pt x="15341" y="21469"/>
                </a:moveTo>
                <a:cubicBezTo>
                  <a:pt x="-3885" y="21600"/>
                  <a:pt x="-6259" y="176"/>
                  <a:pt x="15205" y="0"/>
                </a:cubicBezTo>
              </a:path>
            </a:pathLst>
          </a:custGeom>
          <a:ln w="50800">
            <a:solidFill>
              <a:srgbClr val="8D3124"/>
            </a:solidFill>
            <a:miter lim="400000"/>
            <a:tailEnd type="stealth"/>
          </a:ln>
        </p:spPr>
        <p:txBody>
          <a:bodyPr lIns="0" tIns="0" rIns="0" bIns="0"/>
          <a:lstStyle/>
          <a:p>
            <a:pPr defTabSz="647700"/>
            <a:endParaRPr/>
          </a:p>
        </p:txBody>
      </p:sp>
      <p:sp>
        <p:nvSpPr>
          <p:cNvPr id="314" name="% java Generator 1000000 1000 | java ThreeSum…"/>
          <p:cNvSpPr/>
          <p:nvPr/>
        </p:nvSpPr>
        <p:spPr>
          <a:xfrm>
            <a:off x="1320800" y="8001000"/>
            <a:ext cx="10172700" cy="46863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nchor="ctr"/>
          <a:lstStyle/>
          <a:p>
            <a:pPr defTabSz="647700">
              <a:lnSpc>
                <a:spcPts val="4000"/>
              </a:lnSpc>
              <a:tabLst>
                <a:tab pos="1511300" algn="l"/>
              </a:tabLst>
              <a:defRPr sz="2700"/>
            </a:pPr>
            <a:r>
              <a:t>% java Generator 1000000 1000 | java ThreeSum</a:t>
            </a:r>
          </a:p>
          <a:p>
            <a:pPr defTabSz="647700">
              <a:lnSpc>
                <a:spcPts val="4900"/>
              </a:lnSpc>
              <a:tabLst>
                <a:tab pos="1511300" algn="l"/>
              </a:tabLst>
              <a:defRPr sz="2700"/>
            </a:pPr>
            <a:r>
              <a:t>59 (0 seconds)</a:t>
            </a:r>
          </a:p>
          <a:p>
            <a:pPr defTabSz="647700">
              <a:lnSpc>
                <a:spcPts val="4000"/>
              </a:lnSpc>
              <a:tabLst>
                <a:tab pos="1511300" algn="l"/>
              </a:tabLst>
              <a:defRPr sz="2700"/>
            </a:pPr>
            <a:r>
              <a:t>% java Generator 1000000 2000 | java ThreeSum</a:t>
            </a:r>
          </a:p>
          <a:p>
            <a:pPr defTabSz="647700">
              <a:lnSpc>
                <a:spcPts val="4800"/>
              </a:lnSpc>
              <a:tabLst>
                <a:tab pos="1511300" algn="l"/>
              </a:tabLst>
              <a:defRPr sz="2700"/>
            </a:pPr>
            <a:r>
              <a:t>522 (4 seconds)</a:t>
            </a:r>
          </a:p>
          <a:p>
            <a:pPr defTabSz="647700">
              <a:lnSpc>
                <a:spcPts val="4000"/>
              </a:lnSpc>
              <a:tabLst>
                <a:tab pos="1511300" algn="l"/>
              </a:tabLst>
              <a:defRPr sz="2700"/>
            </a:pPr>
            <a:r>
              <a:t>% java Generator 1000000 4000 | java ThreeSum</a:t>
            </a:r>
          </a:p>
          <a:p>
            <a:pPr defTabSz="647700">
              <a:lnSpc>
                <a:spcPts val="4800"/>
              </a:lnSpc>
              <a:tabLst>
                <a:tab pos="1511300" algn="l"/>
              </a:tabLst>
              <a:defRPr sz="2700"/>
            </a:pPr>
            <a:r>
              <a:t>3992 (31 seconds)</a:t>
            </a:r>
          </a:p>
          <a:p>
            <a:pPr defTabSz="647700">
              <a:lnSpc>
                <a:spcPts val="4000"/>
              </a:lnSpc>
              <a:tabLst>
                <a:tab pos="1511300" algn="l"/>
              </a:tabLst>
              <a:defRPr sz="2700"/>
            </a:pPr>
            <a:r>
              <a:t>% java Generator 1000000 8000 | java ThreeSum</a:t>
            </a:r>
          </a:p>
          <a:p>
            <a:pPr defTabSz="647700">
              <a:lnSpc>
                <a:spcPts val="4000"/>
              </a:lnSpc>
              <a:tabLst>
                <a:tab pos="1511300" algn="l"/>
              </a:tabLst>
              <a:defRPr sz="2700"/>
            </a:pPr>
            <a:r>
              <a:t>31903 (248 seconds)</a:t>
            </a:r>
          </a:p>
        </p:txBody>
      </p:sp>
      <p:sp>
        <p:nvSpPr>
          <p:cNvPr id="315" name="Run experiments"/>
          <p:cNvSpPr txBox="1"/>
          <p:nvPr/>
        </p:nvSpPr>
        <p:spPr>
          <a:xfrm>
            <a:off x="1295400" y="7315200"/>
            <a:ext cx="795859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Run experiments</a:t>
            </a:r>
          </a:p>
        </p:txBody>
      </p:sp>
      <p:sp>
        <p:nvSpPr>
          <p:cNvPr id="316" name="Tabulate and plot results"/>
          <p:cNvSpPr txBox="1"/>
          <p:nvPr/>
        </p:nvSpPr>
        <p:spPr>
          <a:xfrm>
            <a:off x="13423900" y="6311900"/>
            <a:ext cx="795859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Tabulate and plot results</a:t>
            </a:r>
          </a:p>
        </p:txBody>
      </p:sp>
      <p:grpSp>
        <p:nvGrpSpPr>
          <p:cNvPr id="334" name="Group"/>
          <p:cNvGrpSpPr/>
          <p:nvPr/>
        </p:nvGrpSpPr>
        <p:grpSpPr>
          <a:xfrm>
            <a:off x="13568118" y="7099300"/>
            <a:ext cx="9025177" cy="5727700"/>
            <a:chOff x="-2" y="0"/>
            <a:chExt cx="9025176" cy="5727700"/>
          </a:xfrm>
        </p:grpSpPr>
        <p:grpSp>
          <p:nvGrpSpPr>
            <p:cNvPr id="332" name="Group"/>
            <p:cNvGrpSpPr/>
            <p:nvPr/>
          </p:nvGrpSpPr>
          <p:grpSpPr>
            <a:xfrm>
              <a:off x="-2" y="0"/>
              <a:ext cx="9025176" cy="5727700"/>
              <a:chOff x="-1" y="0"/>
              <a:chExt cx="9025174" cy="5727700"/>
            </a:xfrm>
          </p:grpSpPr>
          <p:sp>
            <p:nvSpPr>
              <p:cNvPr id="317" name="Rectangle"/>
              <p:cNvSpPr/>
              <p:nvPr/>
            </p:nvSpPr>
            <p:spPr>
              <a:xfrm>
                <a:off x="1189279" y="139700"/>
                <a:ext cx="7353301" cy="4559300"/>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defTabSz="1295400">
                  <a:lnSpc>
                    <a:spcPct val="130000"/>
                  </a:lnSpc>
                  <a:defRPr sz="3000">
                    <a:uFill>
                      <a:solidFill>
                        <a:srgbClr val="0433FF"/>
                      </a:solidFill>
                    </a:uFill>
                  </a:defRPr>
                </a:pPr>
                <a:endParaRPr/>
              </a:p>
            </p:txBody>
          </p:sp>
          <p:sp>
            <p:nvSpPr>
              <p:cNvPr id="318" name="problem size (N)"/>
              <p:cNvSpPr txBox="1"/>
              <p:nvPr/>
            </p:nvSpPr>
            <p:spPr>
              <a:xfrm>
                <a:off x="3740159" y="5321300"/>
                <a:ext cx="2430762" cy="406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2500"/>
                  </a:lnSpc>
                  <a:tabLst>
                    <a:tab pos="1511300" algn="l"/>
                  </a:tabLst>
                  <a:defRPr sz="2100" b="1">
                    <a:latin typeface="Lucida Grande"/>
                    <a:ea typeface="Lucida Grande"/>
                    <a:cs typeface="Lucida Grande"/>
                    <a:sym typeface="Lucida Grande"/>
                  </a:defRPr>
                </a:pPr>
                <a:r>
                  <a:t>problem size (</a:t>
                </a:r>
                <a:r>
                  <a:rPr spc="315"/>
                  <a:t>N</a:t>
                </a:r>
                <a:r>
                  <a:t>)</a:t>
                </a:r>
              </a:p>
            </p:txBody>
          </p:sp>
          <p:sp>
            <p:nvSpPr>
              <p:cNvPr id="319" name="time (seconds)"/>
              <p:cNvSpPr txBox="1"/>
              <p:nvPr/>
            </p:nvSpPr>
            <p:spPr>
              <a:xfrm rot="16200000">
                <a:off x="-862605" y="2387596"/>
                <a:ext cx="2131610" cy="406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2500"/>
                  </a:lnSpc>
                  <a:tabLst>
                    <a:tab pos="1511300" algn="l"/>
                  </a:tabLst>
                  <a:defRPr sz="2100" b="1">
                    <a:latin typeface="Lucida Grande"/>
                    <a:ea typeface="Lucida Grande"/>
                    <a:cs typeface="Lucida Grande"/>
                    <a:sym typeface="Lucida Grande"/>
                  </a:defRPr>
                </a:lvl1pPr>
              </a:lstStyle>
              <a:p>
                <a:r>
                  <a:t>time (seconds)</a:t>
                </a:r>
              </a:p>
            </p:txBody>
          </p:sp>
          <p:graphicFrame>
            <p:nvGraphicFramePr>
              <p:cNvPr id="320" name="Table"/>
              <p:cNvGraphicFramePr/>
              <p:nvPr/>
            </p:nvGraphicFramePr>
            <p:xfrm>
              <a:off x="1215474" y="4521200"/>
              <a:ext cx="7340598" cy="663639"/>
            </p:xfrm>
            <a:graphic>
              <a:graphicData uri="http://schemas.openxmlformats.org/drawingml/2006/table">
                <a:tbl>
                  <a:tblPr>
                    <a:tableStyleId>{8F44A2F1-9E1F-4B54-A3A2-5F16C0AD49E2}</a:tableStyleId>
                  </a:tblPr>
                  <a:tblGrid>
                    <a:gridCol w="917575">
                      <a:extLst>
                        <a:ext uri="{9D8B030D-6E8A-4147-A177-3AD203B41FA5}">
                          <a16:colId xmlns:a16="http://schemas.microsoft.com/office/drawing/2014/main" val="20000"/>
                        </a:ext>
                      </a:extLst>
                    </a:gridCol>
                    <a:gridCol w="917575">
                      <a:extLst>
                        <a:ext uri="{9D8B030D-6E8A-4147-A177-3AD203B41FA5}">
                          <a16:colId xmlns:a16="http://schemas.microsoft.com/office/drawing/2014/main" val="20001"/>
                        </a:ext>
                      </a:extLst>
                    </a:gridCol>
                    <a:gridCol w="917575">
                      <a:extLst>
                        <a:ext uri="{9D8B030D-6E8A-4147-A177-3AD203B41FA5}">
                          <a16:colId xmlns:a16="http://schemas.microsoft.com/office/drawing/2014/main" val="20002"/>
                        </a:ext>
                      </a:extLst>
                    </a:gridCol>
                    <a:gridCol w="917575">
                      <a:extLst>
                        <a:ext uri="{9D8B030D-6E8A-4147-A177-3AD203B41FA5}">
                          <a16:colId xmlns:a16="http://schemas.microsoft.com/office/drawing/2014/main" val="20003"/>
                        </a:ext>
                      </a:extLst>
                    </a:gridCol>
                    <a:gridCol w="917575">
                      <a:extLst>
                        <a:ext uri="{9D8B030D-6E8A-4147-A177-3AD203B41FA5}">
                          <a16:colId xmlns:a16="http://schemas.microsoft.com/office/drawing/2014/main" val="20004"/>
                        </a:ext>
                      </a:extLst>
                    </a:gridCol>
                    <a:gridCol w="917575">
                      <a:extLst>
                        <a:ext uri="{9D8B030D-6E8A-4147-A177-3AD203B41FA5}">
                          <a16:colId xmlns:a16="http://schemas.microsoft.com/office/drawing/2014/main" val="20005"/>
                        </a:ext>
                      </a:extLst>
                    </a:gridCol>
                    <a:gridCol w="917575">
                      <a:extLst>
                        <a:ext uri="{9D8B030D-6E8A-4147-A177-3AD203B41FA5}">
                          <a16:colId xmlns:a16="http://schemas.microsoft.com/office/drawing/2014/main" val="20006"/>
                        </a:ext>
                      </a:extLst>
                    </a:gridCol>
                    <a:gridCol w="917575">
                      <a:extLst>
                        <a:ext uri="{9D8B030D-6E8A-4147-A177-3AD203B41FA5}">
                          <a16:colId xmlns:a16="http://schemas.microsoft.com/office/drawing/2014/main" val="20007"/>
                        </a:ext>
                      </a:extLst>
                    </a:gridCol>
                  </a:tblGrid>
                  <a:tr h="1905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extLst>
                      <a:ext uri="{0D108BD9-81ED-4DB2-BD59-A6C34878D82A}">
                        <a16:rowId xmlns:a16="http://schemas.microsoft.com/office/drawing/2014/main" val="10000"/>
                      </a:ext>
                    </a:extLst>
                  </a:tr>
                </a:tbl>
              </a:graphicData>
            </a:graphic>
          </p:graphicFrame>
          <p:graphicFrame>
            <p:nvGraphicFramePr>
              <p:cNvPr id="321" name="Table"/>
              <p:cNvGraphicFramePr/>
              <p:nvPr/>
            </p:nvGraphicFramePr>
            <p:xfrm>
              <a:off x="1202773" y="203200"/>
              <a:ext cx="177800" cy="4521200"/>
            </p:xfrm>
            <a:graphic>
              <a:graphicData uri="http://schemas.openxmlformats.org/drawingml/2006/table">
                <a:tbl>
                  <a:tblPr>
                    <a:tableStyleId>{8F44A2F1-9E1F-4B54-A3A2-5F16C0AD49E2}</a:tableStyleId>
                  </a:tblPr>
                  <a:tblGrid>
                    <a:gridCol w="177800">
                      <a:extLst>
                        <a:ext uri="{9D8B030D-6E8A-4147-A177-3AD203B41FA5}">
                          <a16:colId xmlns:a16="http://schemas.microsoft.com/office/drawing/2014/main" val="20000"/>
                        </a:ext>
                      </a:extLst>
                    </a:gridCol>
                  </a:tblGrid>
                  <a:tr h="90424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0"/>
                      </a:ext>
                    </a:extLst>
                  </a:tr>
                  <a:tr h="90424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1"/>
                      </a:ext>
                    </a:extLst>
                  </a:tr>
                  <a:tr h="90424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2"/>
                      </a:ext>
                    </a:extLst>
                  </a:tr>
                  <a:tr h="90424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3"/>
                      </a:ext>
                    </a:extLst>
                  </a:tr>
                  <a:tr h="90424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4"/>
                      </a:ext>
                    </a:extLst>
                  </a:tr>
                </a:tbl>
              </a:graphicData>
            </a:graphic>
          </p:graphicFrame>
          <p:graphicFrame>
            <p:nvGraphicFramePr>
              <p:cNvPr id="322" name="Table"/>
              <p:cNvGraphicFramePr/>
              <p:nvPr/>
            </p:nvGraphicFramePr>
            <p:xfrm>
              <a:off x="757479" y="4800600"/>
              <a:ext cx="8267694" cy="480505"/>
            </p:xfrm>
            <a:graphic>
              <a:graphicData uri="http://schemas.openxmlformats.org/drawingml/2006/table">
                <a:tbl>
                  <a:tblPr>
                    <a:tableStyleId>{8F44A2F1-9E1F-4B54-A3A2-5F16C0AD49E2}</a:tableStyleId>
                  </a:tblPr>
                  <a:tblGrid>
                    <a:gridCol w="918633">
                      <a:extLst>
                        <a:ext uri="{9D8B030D-6E8A-4147-A177-3AD203B41FA5}">
                          <a16:colId xmlns:a16="http://schemas.microsoft.com/office/drawing/2014/main" val="20000"/>
                        </a:ext>
                      </a:extLst>
                    </a:gridCol>
                    <a:gridCol w="918633">
                      <a:extLst>
                        <a:ext uri="{9D8B030D-6E8A-4147-A177-3AD203B41FA5}">
                          <a16:colId xmlns:a16="http://schemas.microsoft.com/office/drawing/2014/main" val="20001"/>
                        </a:ext>
                      </a:extLst>
                    </a:gridCol>
                    <a:gridCol w="918633">
                      <a:extLst>
                        <a:ext uri="{9D8B030D-6E8A-4147-A177-3AD203B41FA5}">
                          <a16:colId xmlns:a16="http://schemas.microsoft.com/office/drawing/2014/main" val="20002"/>
                        </a:ext>
                      </a:extLst>
                    </a:gridCol>
                    <a:gridCol w="918633">
                      <a:extLst>
                        <a:ext uri="{9D8B030D-6E8A-4147-A177-3AD203B41FA5}">
                          <a16:colId xmlns:a16="http://schemas.microsoft.com/office/drawing/2014/main" val="20003"/>
                        </a:ext>
                      </a:extLst>
                    </a:gridCol>
                    <a:gridCol w="918633">
                      <a:extLst>
                        <a:ext uri="{9D8B030D-6E8A-4147-A177-3AD203B41FA5}">
                          <a16:colId xmlns:a16="http://schemas.microsoft.com/office/drawing/2014/main" val="20004"/>
                        </a:ext>
                      </a:extLst>
                    </a:gridCol>
                    <a:gridCol w="918633">
                      <a:extLst>
                        <a:ext uri="{9D8B030D-6E8A-4147-A177-3AD203B41FA5}">
                          <a16:colId xmlns:a16="http://schemas.microsoft.com/office/drawing/2014/main" val="20005"/>
                        </a:ext>
                      </a:extLst>
                    </a:gridCol>
                    <a:gridCol w="918633">
                      <a:extLst>
                        <a:ext uri="{9D8B030D-6E8A-4147-A177-3AD203B41FA5}">
                          <a16:colId xmlns:a16="http://schemas.microsoft.com/office/drawing/2014/main" val="20006"/>
                        </a:ext>
                      </a:extLst>
                    </a:gridCol>
                    <a:gridCol w="918633">
                      <a:extLst>
                        <a:ext uri="{9D8B030D-6E8A-4147-A177-3AD203B41FA5}">
                          <a16:colId xmlns:a16="http://schemas.microsoft.com/office/drawing/2014/main" val="20007"/>
                        </a:ext>
                      </a:extLst>
                    </a:gridCol>
                    <a:gridCol w="918633">
                      <a:extLst>
                        <a:ext uri="{9D8B030D-6E8A-4147-A177-3AD203B41FA5}">
                          <a16:colId xmlns:a16="http://schemas.microsoft.com/office/drawing/2014/main" val="20008"/>
                        </a:ext>
                      </a:extLst>
                    </a:gridCol>
                  </a:tblGrid>
                  <a:tr h="419100">
                    <a:tc>
                      <a:txBody>
                        <a:bodyPr/>
                        <a:lstStyle/>
                        <a:p>
                          <a:pPr algn="ctr" defTabSz="914400">
                            <a:lnSpc>
                              <a:spcPts val="3400"/>
                            </a:lnSpc>
                            <a:tabLst>
                              <a:tab pos="1511300" algn="l"/>
                            </a:tabLst>
                            <a:defRPr sz="1800"/>
                          </a:pPr>
                          <a:r>
                            <a:rPr sz="2400">
                              <a:solidFill>
                                <a:srgbClr val="929292"/>
                              </a:solidFill>
                              <a:sym typeface="Lucida Sans"/>
                            </a:rPr>
                            <a:t>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1000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2000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4000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8000</a:t>
                          </a:r>
                        </a:p>
                      </a:txBody>
                      <a:tcPr marL="38100" marR="38100" marT="38100" marB="381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bl>
              </a:graphicData>
            </a:graphic>
          </p:graphicFrame>
          <p:sp>
            <p:nvSpPr>
              <p:cNvPr id="323" name="100"/>
              <p:cNvSpPr txBox="1"/>
              <p:nvPr/>
            </p:nvSpPr>
            <p:spPr>
              <a:xfrm>
                <a:off x="496375" y="2705100"/>
                <a:ext cx="692498"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100</a:t>
                </a:r>
              </a:p>
            </p:txBody>
          </p:sp>
          <p:sp>
            <p:nvSpPr>
              <p:cNvPr id="324" name="0"/>
              <p:cNvSpPr txBox="1"/>
              <p:nvPr/>
            </p:nvSpPr>
            <p:spPr>
              <a:xfrm>
                <a:off x="767946" y="4533900"/>
                <a:ext cx="307034"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0</a:t>
                </a:r>
              </a:p>
            </p:txBody>
          </p:sp>
          <p:sp>
            <p:nvSpPr>
              <p:cNvPr id="325" name="200"/>
              <p:cNvSpPr txBox="1"/>
              <p:nvPr/>
            </p:nvSpPr>
            <p:spPr>
              <a:xfrm>
                <a:off x="491396" y="914400"/>
                <a:ext cx="692498"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200</a:t>
                </a:r>
              </a:p>
            </p:txBody>
          </p:sp>
          <p:sp>
            <p:nvSpPr>
              <p:cNvPr id="326" name="Circle"/>
              <p:cNvSpPr/>
              <p:nvPr/>
            </p:nvSpPr>
            <p:spPr>
              <a:xfrm>
                <a:off x="2027478" y="4622800"/>
                <a:ext cx="190501"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327" name="Circle"/>
              <p:cNvSpPr/>
              <p:nvPr/>
            </p:nvSpPr>
            <p:spPr>
              <a:xfrm>
                <a:off x="2941878" y="4584700"/>
                <a:ext cx="190501"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328" name="Circle"/>
              <p:cNvSpPr/>
              <p:nvPr/>
            </p:nvSpPr>
            <p:spPr>
              <a:xfrm>
                <a:off x="4796078" y="4013200"/>
                <a:ext cx="190501"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329" name="Circle"/>
              <p:cNvSpPr/>
              <p:nvPr/>
            </p:nvSpPr>
            <p:spPr>
              <a:xfrm>
                <a:off x="8453679" y="139700"/>
                <a:ext cx="190501"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330" name="Line"/>
              <p:cNvSpPr/>
              <p:nvPr/>
            </p:nvSpPr>
            <p:spPr>
              <a:xfrm>
                <a:off x="2109125" y="211824"/>
                <a:ext cx="6426201" cy="45085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55" y="8863"/>
                      <a:pt x="11577" y="16934"/>
                      <a:pt x="9373" y="18699"/>
                    </a:cubicBezTo>
                    <a:cubicBezTo>
                      <a:pt x="7169" y="20464"/>
                      <a:pt x="4543" y="21284"/>
                      <a:pt x="3141" y="21437"/>
                    </a:cubicBezTo>
                    <a:cubicBezTo>
                      <a:pt x="1738" y="21590"/>
                      <a:pt x="0" y="21600"/>
                      <a:pt x="0" y="21600"/>
                    </a:cubicBezTo>
                  </a:path>
                </a:pathLst>
              </a:custGeom>
              <a:noFill/>
              <a:ln w="50800" cap="flat">
                <a:solidFill>
                  <a:srgbClr val="000000"/>
                </a:solidFill>
                <a:prstDash val="solid"/>
                <a:round/>
              </a:ln>
              <a:effectLst/>
            </p:spPr>
            <p:txBody>
              <a:bodyPr wrap="square" lIns="0" tIns="0" rIns="0" bIns="0" numCol="1" anchor="t">
                <a:noAutofit/>
              </a:bodyPr>
              <a:lstStyle/>
              <a:p>
                <a:pPr defTabSz="647700"/>
                <a:endParaRPr/>
              </a:p>
            </p:txBody>
          </p:sp>
          <p:sp>
            <p:nvSpPr>
              <p:cNvPr id="331" name="250"/>
              <p:cNvSpPr txBox="1"/>
              <p:nvPr/>
            </p:nvSpPr>
            <p:spPr>
              <a:xfrm>
                <a:off x="491396" y="0"/>
                <a:ext cx="692498"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250</a:t>
                </a:r>
              </a:p>
            </p:txBody>
          </p:sp>
        </p:grpSp>
        <p:graphicFrame>
          <p:nvGraphicFramePr>
            <p:cNvPr id="333" name="Table"/>
            <p:cNvGraphicFramePr/>
            <p:nvPr/>
          </p:nvGraphicFramePr>
          <p:xfrm>
            <a:off x="1713123" y="381000"/>
            <a:ext cx="3683000" cy="2603500"/>
          </p:xfrm>
          <a:graphic>
            <a:graphicData uri="http://schemas.openxmlformats.org/drawingml/2006/table">
              <a:tbl>
                <a:tblPr firstRow="1">
                  <a:tableStyleId>{8F44A2F1-9E1F-4B54-A3A2-5F16C0AD49E2}</a:tableStyleId>
                </a:tblPr>
                <a:tblGrid>
                  <a:gridCol w="1421695">
                    <a:extLst>
                      <a:ext uri="{9D8B030D-6E8A-4147-A177-3AD203B41FA5}">
                        <a16:colId xmlns:a16="http://schemas.microsoft.com/office/drawing/2014/main" val="20000"/>
                      </a:ext>
                    </a:extLst>
                  </a:gridCol>
                  <a:gridCol w="2261305">
                    <a:extLst>
                      <a:ext uri="{9D8B030D-6E8A-4147-A177-3AD203B41FA5}">
                        <a16:colId xmlns:a16="http://schemas.microsoft.com/office/drawing/2014/main" val="20001"/>
                      </a:ext>
                    </a:extLst>
                  </a:gridCol>
                </a:tblGrid>
                <a:tr h="520700">
                  <a:tc>
                    <a:txBody>
                      <a:bodyPr/>
                      <a:lstStyle/>
                      <a:p>
                        <a:pPr algn="ctr" defTabSz="914400">
                          <a:lnSpc>
                            <a:spcPts val="2700"/>
                          </a:lnSpc>
                          <a:tabLst>
                            <a:tab pos="1511300" algn="l"/>
                          </a:tabLst>
                          <a:defRPr sz="1800" i="0"/>
                        </a:pPr>
                        <a:r>
                          <a:rPr sz="2300" i="1">
                            <a:sym typeface="Lucida Sans"/>
                          </a:rPr>
                          <a:t>N</a:t>
                        </a:r>
                      </a:p>
                    </a:txBody>
                    <a:tcPr marL="25400" marR="25400" marT="25400" marB="25400" anchor="ctr" horzOverflow="overflow"/>
                  </a:tc>
                  <a:tc>
                    <a:txBody>
                      <a:bodyPr/>
                      <a:lstStyle/>
                      <a:p>
                        <a:pPr algn="ctr" defTabSz="914400">
                          <a:lnSpc>
                            <a:spcPts val="2700"/>
                          </a:lnSpc>
                          <a:tabLst>
                            <a:tab pos="1511300" algn="l"/>
                          </a:tabLst>
                          <a:defRPr sz="2300">
                            <a:sym typeface="Lucida Sans"/>
                          </a:defRPr>
                        </a:pPr>
                        <a:r>
                          <a:t>time </a:t>
                        </a:r>
                        <a:r>
                          <a:rPr i="0"/>
                          <a:t>(</a:t>
                        </a:r>
                        <a:r>
                          <a:t>seconds</a:t>
                        </a:r>
                        <a:r>
                          <a:rPr i="0"/>
                          <a:t>)</a:t>
                        </a:r>
                      </a:p>
                    </a:txBody>
                    <a:tcPr marL="25400" marR="25400" marT="25400" marB="25400" anchor="ctr" horzOverflow="overflow"/>
                  </a:tc>
                  <a:extLst>
                    <a:ext uri="{0D108BD9-81ED-4DB2-BD59-A6C34878D82A}">
                      <a16:rowId xmlns:a16="http://schemas.microsoft.com/office/drawing/2014/main" val="10000"/>
                    </a:ext>
                  </a:extLst>
                </a:tr>
                <a:tr h="520700">
                  <a:tc>
                    <a:txBody>
                      <a:bodyPr/>
                      <a:lstStyle/>
                      <a:p>
                        <a:pPr algn="ctr" defTabSz="914400">
                          <a:lnSpc>
                            <a:spcPts val="3400"/>
                          </a:lnSpc>
                          <a:tabLst>
                            <a:tab pos="1511300" algn="l"/>
                          </a:tabLst>
                          <a:defRPr sz="1800"/>
                        </a:pPr>
                        <a:r>
                          <a:rPr sz="2400">
                            <a:sym typeface="Lucida Sans"/>
                          </a:rPr>
                          <a:t>1000</a:t>
                        </a:r>
                      </a:p>
                    </a:txBody>
                    <a:tcPr marL="38100" marR="38100" marT="38100" marB="38100" anchor="ctr" horzOverflow="overflow"/>
                  </a:tc>
                  <a:tc>
                    <a:txBody>
                      <a:bodyPr/>
                      <a:lstStyle/>
                      <a:p>
                        <a:pPr algn="ctr" defTabSz="914400">
                          <a:lnSpc>
                            <a:spcPts val="3400"/>
                          </a:lnSpc>
                          <a:tabLst>
                            <a:tab pos="1511300" algn="l"/>
                          </a:tabLst>
                          <a:defRPr sz="1800"/>
                        </a:pPr>
                        <a:r>
                          <a:rPr sz="2400">
                            <a:sym typeface="Lucida Sans"/>
                          </a:rPr>
                          <a:t>0</a:t>
                        </a:r>
                      </a:p>
                    </a:txBody>
                    <a:tcPr marL="38100" marR="38100" marT="38100" marB="38100" anchor="ctr" horzOverflow="overflow"/>
                  </a:tc>
                  <a:extLst>
                    <a:ext uri="{0D108BD9-81ED-4DB2-BD59-A6C34878D82A}">
                      <a16:rowId xmlns:a16="http://schemas.microsoft.com/office/drawing/2014/main" val="10001"/>
                    </a:ext>
                  </a:extLst>
                </a:tr>
                <a:tr h="520700">
                  <a:tc>
                    <a:txBody>
                      <a:bodyPr/>
                      <a:lstStyle/>
                      <a:p>
                        <a:pPr algn="ctr" defTabSz="914400">
                          <a:lnSpc>
                            <a:spcPts val="3400"/>
                          </a:lnSpc>
                          <a:tabLst>
                            <a:tab pos="1511300" algn="l"/>
                          </a:tabLst>
                          <a:defRPr sz="1800"/>
                        </a:pPr>
                        <a:r>
                          <a:rPr sz="2400">
                            <a:sym typeface="Lucida Sans"/>
                          </a:rPr>
                          <a:t>2000</a:t>
                        </a:r>
                      </a:p>
                    </a:txBody>
                    <a:tcPr marL="38100" marR="38100" marT="38100" marB="38100" anchor="ctr" horzOverflow="overflow"/>
                  </a:tc>
                  <a:tc>
                    <a:txBody>
                      <a:bodyPr/>
                      <a:lstStyle/>
                      <a:p>
                        <a:pPr algn="ctr" defTabSz="914400">
                          <a:lnSpc>
                            <a:spcPts val="3400"/>
                          </a:lnSpc>
                          <a:tabLst>
                            <a:tab pos="1511300" algn="l"/>
                          </a:tabLst>
                          <a:defRPr sz="1800"/>
                        </a:pPr>
                        <a:r>
                          <a:rPr sz="2400">
                            <a:sym typeface="Lucida Sans"/>
                          </a:rPr>
                          <a:t>4</a:t>
                        </a:r>
                      </a:p>
                    </a:txBody>
                    <a:tcPr marL="38100" marR="38100" marT="38100" marB="38100" anchor="ctr" horzOverflow="overflow"/>
                  </a:tc>
                  <a:extLst>
                    <a:ext uri="{0D108BD9-81ED-4DB2-BD59-A6C34878D82A}">
                      <a16:rowId xmlns:a16="http://schemas.microsoft.com/office/drawing/2014/main" val="10002"/>
                    </a:ext>
                  </a:extLst>
                </a:tr>
                <a:tr h="520700">
                  <a:tc>
                    <a:txBody>
                      <a:bodyPr/>
                      <a:lstStyle/>
                      <a:p>
                        <a:pPr algn="ctr" defTabSz="914400">
                          <a:lnSpc>
                            <a:spcPts val="3400"/>
                          </a:lnSpc>
                          <a:tabLst>
                            <a:tab pos="1511300" algn="l"/>
                          </a:tabLst>
                          <a:defRPr sz="1800"/>
                        </a:pPr>
                        <a:r>
                          <a:rPr sz="2400">
                            <a:sym typeface="Lucida Sans"/>
                          </a:rPr>
                          <a:t>4000</a:t>
                        </a:r>
                      </a:p>
                    </a:txBody>
                    <a:tcPr marL="38100" marR="38100" marT="38100" marB="38100" anchor="ctr" horzOverflow="overflow"/>
                  </a:tc>
                  <a:tc>
                    <a:txBody>
                      <a:bodyPr/>
                      <a:lstStyle/>
                      <a:p>
                        <a:pPr algn="ctr" defTabSz="914400">
                          <a:lnSpc>
                            <a:spcPts val="3400"/>
                          </a:lnSpc>
                          <a:tabLst>
                            <a:tab pos="1511300" algn="l"/>
                          </a:tabLst>
                          <a:defRPr sz="1800"/>
                        </a:pPr>
                        <a:r>
                          <a:rPr sz="2400">
                            <a:sym typeface="Lucida Sans"/>
                          </a:rPr>
                          <a:t>31</a:t>
                        </a:r>
                      </a:p>
                    </a:txBody>
                    <a:tcPr marL="38100" marR="38100" marT="38100" marB="38100" anchor="ctr" horzOverflow="overflow"/>
                  </a:tc>
                  <a:extLst>
                    <a:ext uri="{0D108BD9-81ED-4DB2-BD59-A6C34878D82A}">
                      <a16:rowId xmlns:a16="http://schemas.microsoft.com/office/drawing/2014/main" val="10003"/>
                    </a:ext>
                  </a:extLst>
                </a:tr>
                <a:tr h="520700">
                  <a:tc>
                    <a:txBody>
                      <a:bodyPr/>
                      <a:lstStyle/>
                      <a:p>
                        <a:pPr algn="ctr" defTabSz="914400">
                          <a:lnSpc>
                            <a:spcPts val="3400"/>
                          </a:lnSpc>
                          <a:tabLst>
                            <a:tab pos="1511300" algn="l"/>
                          </a:tabLst>
                          <a:defRPr sz="1800"/>
                        </a:pPr>
                        <a:r>
                          <a:rPr sz="2400">
                            <a:sym typeface="Lucida Sans"/>
                          </a:rPr>
                          <a:t>8000</a:t>
                        </a:r>
                      </a:p>
                    </a:txBody>
                    <a:tcPr marL="38100" marR="38100" marT="38100" marB="38100" anchor="ctr" horzOverflow="overflow"/>
                  </a:tc>
                  <a:tc>
                    <a:txBody>
                      <a:bodyPr/>
                      <a:lstStyle/>
                      <a:p>
                        <a:pPr algn="ctr" defTabSz="914400">
                          <a:lnSpc>
                            <a:spcPts val="3400"/>
                          </a:lnSpc>
                          <a:tabLst>
                            <a:tab pos="1511300" algn="l"/>
                          </a:tabLst>
                          <a:defRPr sz="1800"/>
                        </a:pPr>
                        <a:r>
                          <a:rPr sz="2400">
                            <a:sym typeface="Lucida Sans"/>
                          </a:rPr>
                          <a:t>248</a:t>
                        </a:r>
                      </a:p>
                    </a:txBody>
                    <a:tcPr marL="38100" marR="38100" marT="38100" marB="38100" anchor="ctr" horzOverflow="overflow"/>
                  </a:tc>
                  <a:extLst>
                    <a:ext uri="{0D108BD9-81ED-4DB2-BD59-A6C34878D82A}">
                      <a16:rowId xmlns:a16="http://schemas.microsoft.com/office/drawing/2014/main" val="10004"/>
                    </a:ext>
                  </a:extLst>
                </a:tr>
              </a:tbl>
            </a:graphicData>
          </a:graphic>
        </p:graphicFrame>
      </p:grpSp>
      <p:sp>
        <p:nvSpPr>
          <p:cNvPr id="335" name="Measure running time"/>
          <p:cNvSpPr txBox="1"/>
          <p:nvPr/>
        </p:nvSpPr>
        <p:spPr>
          <a:xfrm>
            <a:off x="12360575" y="2095500"/>
            <a:ext cx="7958593"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Measure running time</a:t>
            </a:r>
          </a:p>
        </p:txBody>
      </p:sp>
      <p:grpSp>
        <p:nvGrpSpPr>
          <p:cNvPr id="340" name="Group"/>
          <p:cNvGrpSpPr/>
          <p:nvPr/>
        </p:nvGrpSpPr>
        <p:grpSpPr>
          <a:xfrm>
            <a:off x="12382501" y="1688799"/>
            <a:ext cx="10718801" cy="3449542"/>
            <a:chOff x="0" y="0"/>
            <a:chExt cx="10718800" cy="3449541"/>
          </a:xfrm>
        </p:grpSpPr>
        <p:grpSp>
          <p:nvGrpSpPr>
            <p:cNvPr id="338" name="Group"/>
            <p:cNvGrpSpPr/>
            <p:nvPr/>
          </p:nvGrpSpPr>
          <p:grpSpPr>
            <a:xfrm>
              <a:off x="0" y="0"/>
              <a:ext cx="10718800" cy="3449542"/>
              <a:chOff x="0" y="0"/>
              <a:chExt cx="10718800" cy="3449541"/>
            </a:xfrm>
          </p:grpSpPr>
          <p:sp>
            <p:nvSpPr>
              <p:cNvPr id="336" name="double start = System.currentTimeMillis() / 1000.0;…"/>
              <p:cNvSpPr/>
              <p:nvPr/>
            </p:nvSpPr>
            <p:spPr>
              <a:xfrm>
                <a:off x="0" y="1087341"/>
                <a:ext cx="10718800" cy="2362201"/>
              </a:xfrm>
              <a:prstGeom prst="rect">
                <a:avLst/>
              </a:prstGeom>
              <a:solidFill>
                <a:srgbClr val="FFFFFF"/>
              </a:solidFill>
              <a:ln w="25400" cap="flat">
                <a:noFill/>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ctr">
                <a:noAutofit/>
              </a:bodyPr>
              <a:lstStyle/>
              <a:p>
                <a:pPr defTabSz="647700">
                  <a:lnSpc>
                    <a:spcPts val="3600"/>
                  </a:lnSpc>
                  <a:tabLst>
                    <a:tab pos="1511300" algn="l"/>
                  </a:tabLst>
                  <a:defRPr sz="2400">
                    <a:solidFill>
                      <a:srgbClr val="8D3124"/>
                    </a:solidFill>
                  </a:defRPr>
                </a:pPr>
                <a:r>
                  <a:t>double start = System.currentTimeMillis() / 1000.0;</a:t>
                </a:r>
              </a:p>
              <a:p>
                <a:pPr defTabSz="647700">
                  <a:lnSpc>
                    <a:spcPts val="3600"/>
                  </a:lnSpc>
                  <a:tabLst>
                    <a:tab pos="1511300" algn="l"/>
                  </a:tabLst>
                  <a:defRPr sz="2400"/>
                </a:pPr>
                <a:r>
                  <a:t>int cnt = count(a);</a:t>
                </a:r>
              </a:p>
              <a:p>
                <a:pPr defTabSz="647700">
                  <a:lnSpc>
                    <a:spcPts val="3600"/>
                  </a:lnSpc>
                  <a:tabLst>
                    <a:tab pos="1511300" algn="l"/>
                  </a:tabLst>
                  <a:defRPr sz="2400">
                    <a:solidFill>
                      <a:srgbClr val="8D3124"/>
                    </a:solidFill>
                  </a:defRPr>
                </a:pPr>
                <a:r>
                  <a:t>double now   = System.currentTimeMillis() / 1000.0;</a:t>
                </a:r>
              </a:p>
              <a:p>
                <a:pPr defTabSz="647700">
                  <a:lnSpc>
                    <a:spcPts val="3600"/>
                  </a:lnSpc>
                  <a:tabLst>
                    <a:tab pos="1511300" algn="l"/>
                  </a:tabLst>
                  <a:defRPr sz="2400">
                    <a:solidFill>
                      <a:srgbClr val="8D3124"/>
                    </a:solidFill>
                  </a:defRPr>
                </a:pPr>
                <a:r>
                  <a:t>StdOut.printf("%d (%.0f seconds)\n", cnt, now - start);</a:t>
                </a:r>
              </a:p>
            </p:txBody>
          </p:sp>
          <p:sp>
            <p:nvSpPr>
              <p:cNvPr id="337" name="Replace println() in ThreeSum with this code."/>
              <p:cNvSpPr txBox="1"/>
              <p:nvPr/>
            </p:nvSpPr>
            <p:spPr>
              <a:xfrm>
                <a:off x="4577523" y="0"/>
                <a:ext cx="4851401" cy="1384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ctr" defTabSz="647700">
                  <a:lnSpc>
                    <a:spcPts val="3300"/>
                  </a:lnSpc>
                  <a:spcBef>
                    <a:spcPts val="600"/>
                  </a:spcBef>
                  <a:tabLst>
                    <a:tab pos="1168400" algn="l"/>
                  </a:tabLst>
                  <a:defRPr sz="2500">
                    <a:solidFill>
                      <a:srgbClr val="005493"/>
                    </a:solidFill>
                    <a:latin typeface="Lucida Sans"/>
                    <a:ea typeface="Lucida Sans"/>
                    <a:cs typeface="Lucida Sans"/>
                    <a:sym typeface="Lucida Sans"/>
                  </a:defRPr>
                </a:lvl1pPr>
              </a:lstStyle>
              <a:p>
                <a:r>
                  <a:t>Replace println() in ThreeSum with this code.</a:t>
                </a:r>
              </a:p>
            </p:txBody>
          </p:sp>
        </p:grpSp>
        <p:sp>
          <p:nvSpPr>
            <p:cNvPr id="339" name="Line"/>
            <p:cNvSpPr/>
            <p:nvPr/>
          </p:nvSpPr>
          <p:spPr>
            <a:xfrm flipV="1">
              <a:off x="4739347" y="524770"/>
              <a:ext cx="709614" cy="556156"/>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11">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3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311">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3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34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315"/>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314">
                                            <p:bg/>
                                          </p:spTgt>
                                        </p:tgtEl>
                                        <p:attrNameLst>
                                          <p:attrName>style.visibility</p:attrName>
                                        </p:attrNameLst>
                                      </p:cBhvr>
                                      <p:to>
                                        <p:strVal val="visible"/>
                                      </p:to>
                                    </p:set>
                                  </p:childTnLst>
                                </p:cTn>
                              </p:par>
                              <p:par>
                                <p:cTn id="47" presetID="1" presetClass="entr" presetSubtype="0" fill="hold" grpId="0" nodeType="withEffect">
                                  <p:stCondLst>
                                    <p:cond delay="0"/>
                                  </p:stCondLst>
                                  <p:iterate>
                                    <p:tmAbs val="0"/>
                                  </p:iterate>
                                  <p:childTnLst>
                                    <p:set>
                                      <p:cBhvr>
                                        <p:cTn id="48" fill="hold"/>
                                        <p:tgtEl>
                                          <p:spTgt spid="314">
                                            <p:txEl>
                                              <p:pRg st="0" end="0"/>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314">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314">
                                            <p:txEl>
                                              <p:pRg st="2" end="2"/>
                                            </p:txEl>
                                          </p:spTgt>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314">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p:tmAbs val="0"/>
                                  </p:iterate>
                                  <p:childTnLst>
                                    <p:set>
                                      <p:cBhvr>
                                        <p:cTn id="62" fill="hold"/>
                                        <p:tgtEl>
                                          <p:spTgt spid="314">
                                            <p:txEl>
                                              <p:pRg st="4" end="4"/>
                                            </p:txEl>
                                          </p:spTgt>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314">
                                            <p:txEl>
                                              <p:pRg st="5" end="5"/>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p:tmAbs val="0"/>
                                  </p:iterate>
                                  <p:childTnLst>
                                    <p:set>
                                      <p:cBhvr>
                                        <p:cTn id="69" fill="hold"/>
                                        <p:tgtEl>
                                          <p:spTgt spid="314">
                                            <p:txEl>
                                              <p:pRg st="6" end="6"/>
                                            </p:txEl>
                                          </p:spTgt>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iterate>
                                    <p:tmAbs val="0"/>
                                  </p:iterate>
                                  <p:childTnLst>
                                    <p:set>
                                      <p:cBhvr>
                                        <p:cTn id="72" fill="hold"/>
                                        <p:tgtEl>
                                          <p:spTgt spid="314">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iterate>
                                    <p:tmAbs val="0"/>
                                  </p:iterate>
                                  <p:childTnLst>
                                    <p:set>
                                      <p:cBhvr>
                                        <p:cTn id="76" fill="hold"/>
                                        <p:tgtEl>
                                          <p:spTgt spid="3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p:tmAbs val="0"/>
                                  </p:iterate>
                                  <p:childTnLst>
                                    <p:set>
                                      <p:cBhvr>
                                        <p:cTn id="80" fill="hold"/>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build="p" bldLvl="5" animBg="1" advAuto="0"/>
      <p:bldP spid="313" grpId="0" animBg="1" advAuto="0"/>
      <p:bldP spid="314" grpId="0" build="p" bldLvl="5" animBg="1" advAuto="0"/>
      <p:bldP spid="315" grpId="0" animBg="1" advAuto="0"/>
      <p:bldP spid="316" grpId="0" animBg="1" advAuto="0"/>
      <p:bldP spid="334" grpId="0" animBg="1" advAuto="0"/>
      <p:bldP spid="335" grpId="0" animBg="1" advAuto="0"/>
      <p:bldP spid="340"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Aside: experimentation in CS"/>
          <p:cNvSpPr txBox="1">
            <a:spLocks noGrp="1"/>
          </p:cNvSpPr>
          <p:nvPr>
            <p:ph type="title"/>
          </p:nvPr>
        </p:nvSpPr>
        <p:spPr>
          <a:prstGeom prst="rect">
            <a:avLst/>
          </a:prstGeom>
        </p:spPr>
        <p:txBody>
          <a:bodyPr/>
          <a:lstStyle/>
          <a:p>
            <a:r>
              <a:t>Aside: experimentation in CS</a:t>
            </a:r>
          </a:p>
        </p:txBody>
      </p:sp>
      <p:sp>
        <p:nvSpPr>
          <p:cNvPr id="343" name="is virtually free, particularly by comparison with other sciences."/>
          <p:cNvSpPr txBox="1">
            <a:spLocks noGrp="1"/>
          </p:cNvSpPr>
          <p:nvPr>
            <p:ph type="body" sz="quarter" idx="1"/>
          </p:nvPr>
        </p:nvSpPr>
        <p:spPr>
          <a:xfrm>
            <a:off x="1219200" y="1524000"/>
            <a:ext cx="21869400" cy="812800"/>
          </a:xfrm>
          <a:prstGeom prst="rect">
            <a:avLst/>
          </a:prstGeom>
        </p:spPr>
        <p:txBody>
          <a:bodyPr/>
          <a:lstStyle/>
          <a:p>
            <a:r>
              <a:t>is</a:t>
            </a:r>
            <a:r>
              <a:rPr i="1"/>
              <a:t> virtually free</a:t>
            </a:r>
            <a:r>
              <a:t>, particularly by comparison with other sciences.</a:t>
            </a:r>
          </a:p>
        </p:txBody>
      </p:sp>
      <p:sp>
        <p:nvSpPr>
          <p:cNvPr id="3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345" name="Bottom line. No excuse for not running experiments to understand costs."/>
          <p:cNvSpPr txBox="1"/>
          <p:nvPr/>
        </p:nvSpPr>
        <p:spPr>
          <a:xfrm>
            <a:off x="1270000" y="12077700"/>
            <a:ext cx="172720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Bottom line. </a:t>
            </a:r>
            <a:r>
              <a:rPr i="1">
                <a:solidFill>
                  <a:srgbClr val="000000"/>
                </a:solidFill>
              </a:rPr>
              <a:t>No excuse</a:t>
            </a:r>
            <a:r>
              <a:rPr>
                <a:solidFill>
                  <a:srgbClr val="000000"/>
                </a:solidFill>
              </a:rPr>
              <a:t> for not running experiments to understand costs.</a:t>
            </a:r>
          </a:p>
        </p:txBody>
      </p:sp>
      <p:grpSp>
        <p:nvGrpSpPr>
          <p:cNvPr id="348" name="Group"/>
          <p:cNvGrpSpPr/>
          <p:nvPr/>
        </p:nvGrpSpPr>
        <p:grpSpPr>
          <a:xfrm>
            <a:off x="11203871" y="6838536"/>
            <a:ext cx="4798754" cy="3892964"/>
            <a:chOff x="8159" y="0"/>
            <a:chExt cx="4798753" cy="3892963"/>
          </a:xfrm>
        </p:grpSpPr>
        <p:sp>
          <p:nvSpPr>
            <p:cNvPr id="346" name="Physics"/>
            <p:cNvSpPr txBox="1"/>
            <p:nvPr/>
          </p:nvSpPr>
          <p:spPr>
            <a:xfrm>
              <a:off x="8159" y="3423063"/>
              <a:ext cx="1230822" cy="469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3000"/>
                </a:lnSpc>
                <a:tabLst>
                  <a:tab pos="1511300" algn="l"/>
                </a:tabLst>
                <a:defRPr sz="2500">
                  <a:solidFill>
                    <a:srgbClr val="005493"/>
                  </a:solidFill>
                  <a:latin typeface="Lucida Sans"/>
                  <a:ea typeface="Lucida Sans"/>
                  <a:cs typeface="Lucida Sans"/>
                  <a:sym typeface="Lucida Sans"/>
                </a:defRPr>
              </a:lvl1pPr>
            </a:lstStyle>
            <a:p>
              <a:r>
                <a:t>Physics</a:t>
              </a:r>
            </a:p>
          </p:txBody>
        </p:sp>
        <p:pic>
          <p:nvPicPr>
            <p:cNvPr id="347" name="imgres?imgurl=http%3A%2F%2Fupload.wikimedia.org%2Fwikipedia%2Fcommons%2F8%2F8a%2FFEMA_-_2720_-_Photograph_by_FEMA_News_Photo.jpg&amp;imgrefurl=http%3A%2F%2Fcommons.wikimedia.org%2Fwiki%2FFile%3AFEMA_-_272.tiff" descr="imgres?imgurl=http%3A%2F%2Fupload.wikimedia.org%2Fwikipedia%2Fcommons%2F8%2F8a%2FFEMA_-_2720_-_Photograph_by_FEMA_News_Photo.jpg&amp;imgrefurl=http%3A%2F%2Fcommons.wikimedia.org%2Fwiki%2FFile%3AFEMA_-_272.tiff"/>
            <p:cNvPicPr>
              <a:picLocks noChangeAspect="1"/>
            </p:cNvPicPr>
            <p:nvPr/>
          </p:nvPicPr>
          <p:blipFill>
            <a:blip r:embed="rId2"/>
            <a:stretch>
              <a:fillRect/>
            </a:stretch>
          </p:blipFill>
          <p:spPr>
            <a:xfrm>
              <a:off x="18388" y="0"/>
              <a:ext cx="4788525" cy="3175000"/>
            </a:xfrm>
            <a:prstGeom prst="rect">
              <a:avLst/>
            </a:prstGeom>
            <a:ln w="12700" cap="flat">
              <a:noFill/>
              <a:miter lim="400000"/>
            </a:ln>
            <a:effectLst/>
          </p:spPr>
        </p:pic>
      </p:grpSp>
      <p:grpSp>
        <p:nvGrpSpPr>
          <p:cNvPr id="351" name="Group"/>
          <p:cNvGrpSpPr/>
          <p:nvPr/>
        </p:nvGrpSpPr>
        <p:grpSpPr>
          <a:xfrm>
            <a:off x="1507610" y="2742584"/>
            <a:ext cx="4858273" cy="3785216"/>
            <a:chOff x="7188" y="0"/>
            <a:chExt cx="4858271" cy="3785215"/>
          </a:xfrm>
        </p:grpSpPr>
        <p:sp>
          <p:nvSpPr>
            <p:cNvPr id="349" name="Chemistry"/>
            <p:cNvSpPr txBox="1"/>
            <p:nvPr/>
          </p:nvSpPr>
          <p:spPr>
            <a:xfrm>
              <a:off x="7188" y="3315315"/>
              <a:ext cx="1672501" cy="469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3000"/>
                </a:lnSpc>
                <a:tabLst>
                  <a:tab pos="1511300" algn="l"/>
                </a:tabLst>
                <a:defRPr sz="2500">
                  <a:solidFill>
                    <a:srgbClr val="005493"/>
                  </a:solidFill>
                  <a:latin typeface="Lucida Sans"/>
                  <a:ea typeface="Lucida Sans"/>
                  <a:cs typeface="Lucida Sans"/>
                  <a:sym typeface="Lucida Sans"/>
                </a:defRPr>
              </a:lvl1pPr>
            </a:lstStyle>
            <a:p>
              <a:r>
                <a:t>Chemistry</a:t>
              </a:r>
            </a:p>
          </p:txBody>
        </p:sp>
        <p:pic>
          <p:nvPicPr>
            <p:cNvPr id="350" name="lab-217041_640.tiff" descr="lab-217041_640.tiff"/>
            <p:cNvPicPr>
              <a:picLocks noChangeAspect="1"/>
            </p:cNvPicPr>
            <p:nvPr/>
          </p:nvPicPr>
          <p:blipFill>
            <a:blip r:embed="rId3"/>
            <a:stretch>
              <a:fillRect/>
            </a:stretch>
          </p:blipFill>
          <p:spPr>
            <a:xfrm>
              <a:off x="61677" y="0"/>
              <a:ext cx="4803784" cy="3175000"/>
            </a:xfrm>
            <a:prstGeom prst="rect">
              <a:avLst/>
            </a:prstGeom>
            <a:ln w="12700" cap="flat">
              <a:noFill/>
              <a:miter lim="400000"/>
            </a:ln>
            <a:effectLst/>
          </p:spPr>
        </p:pic>
      </p:grpSp>
      <p:grpSp>
        <p:nvGrpSpPr>
          <p:cNvPr id="354" name="Group"/>
          <p:cNvGrpSpPr/>
          <p:nvPr/>
        </p:nvGrpSpPr>
        <p:grpSpPr>
          <a:xfrm>
            <a:off x="7101205" y="4191000"/>
            <a:ext cx="3222472" cy="4622800"/>
            <a:chOff x="7011" y="0"/>
            <a:chExt cx="3222471" cy="4622800"/>
          </a:xfrm>
        </p:grpSpPr>
        <p:sp>
          <p:nvSpPr>
            <p:cNvPr id="352" name="Biology"/>
            <p:cNvSpPr txBox="1"/>
            <p:nvPr/>
          </p:nvSpPr>
          <p:spPr>
            <a:xfrm>
              <a:off x="7011" y="4152900"/>
              <a:ext cx="1234388" cy="469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3000"/>
                </a:lnSpc>
                <a:tabLst>
                  <a:tab pos="1511300" algn="l"/>
                </a:tabLst>
                <a:defRPr sz="2500">
                  <a:solidFill>
                    <a:srgbClr val="005493"/>
                  </a:solidFill>
                  <a:latin typeface="Lucida Sans"/>
                  <a:ea typeface="Lucida Sans"/>
                  <a:cs typeface="Lucida Sans"/>
                  <a:sym typeface="Lucida Sans"/>
                </a:defRPr>
              </a:lvl1pPr>
            </a:lstStyle>
            <a:p>
              <a:r>
                <a:t>Biology</a:t>
              </a:r>
            </a:p>
          </p:txBody>
        </p:sp>
        <p:pic>
          <p:nvPicPr>
            <p:cNvPr id="353" name="Cut_rat_2.tiff" descr="Cut_rat_2.tiff"/>
            <p:cNvPicPr>
              <a:picLocks noChangeAspect="1"/>
            </p:cNvPicPr>
            <p:nvPr/>
          </p:nvPicPr>
          <p:blipFill>
            <a:blip r:embed="rId4"/>
            <a:srcRect l="25546" t="7291" r="20000" b="729"/>
            <a:stretch>
              <a:fillRect/>
            </a:stretch>
          </p:blipFill>
          <p:spPr>
            <a:xfrm>
              <a:off x="54482" y="0"/>
              <a:ext cx="3175001" cy="4022275"/>
            </a:xfrm>
            <a:prstGeom prst="rect">
              <a:avLst/>
            </a:prstGeom>
            <a:ln w="12700" cap="flat">
              <a:noFill/>
              <a:miter lim="400000"/>
            </a:ln>
            <a:effectLst/>
          </p:spPr>
        </p:pic>
      </p:grpSp>
      <p:grpSp>
        <p:nvGrpSpPr>
          <p:cNvPr id="358" name="Group"/>
          <p:cNvGrpSpPr/>
          <p:nvPr/>
        </p:nvGrpSpPr>
        <p:grpSpPr>
          <a:xfrm>
            <a:off x="10593690" y="5701999"/>
            <a:ext cx="5375736" cy="1068226"/>
            <a:chOff x="0" y="0"/>
            <a:chExt cx="5375734" cy="1068225"/>
          </a:xfrm>
        </p:grpSpPr>
        <p:sp>
          <p:nvSpPr>
            <p:cNvPr id="355" name="Line"/>
            <p:cNvSpPr/>
            <p:nvPr/>
          </p:nvSpPr>
          <p:spPr>
            <a:xfrm flipV="1">
              <a:off x="2946758" y="499423"/>
              <a:ext cx="1" cy="568803"/>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endParaRPr/>
            </a:p>
          </p:txBody>
        </p:sp>
        <p:sp>
          <p:nvSpPr>
            <p:cNvPr id="356" name="one experiment"/>
            <p:cNvSpPr txBox="1"/>
            <p:nvPr/>
          </p:nvSpPr>
          <p:spPr>
            <a:xfrm>
              <a:off x="524334" y="0"/>
              <a:ext cx="4851401" cy="571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ctr" defTabSz="647700">
                <a:lnSpc>
                  <a:spcPts val="3500"/>
                </a:lnSpc>
                <a:spcBef>
                  <a:spcPts val="600"/>
                </a:spcBef>
                <a:tabLst>
                  <a:tab pos="1168400" algn="l"/>
                </a:tabLst>
                <a:defRPr sz="2700">
                  <a:latin typeface="Lucida Sans"/>
                  <a:ea typeface="Lucida Sans"/>
                  <a:cs typeface="Lucida Sans"/>
                  <a:sym typeface="Lucida Sans"/>
                </a:defRPr>
              </a:lvl1pPr>
            </a:lstStyle>
            <a:p>
              <a:r>
                <a:t>one experiment</a:t>
              </a:r>
            </a:p>
          </p:txBody>
        </p:sp>
        <p:sp>
          <p:nvSpPr>
            <p:cNvPr id="357" name="Line"/>
            <p:cNvSpPr/>
            <p:nvPr/>
          </p:nvSpPr>
          <p:spPr>
            <a:xfrm flipV="1">
              <a:off x="0" y="254296"/>
              <a:ext cx="1458610" cy="5"/>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endParaRPr/>
            </a:p>
          </p:txBody>
        </p:sp>
      </p:grpSp>
      <p:grpSp>
        <p:nvGrpSpPr>
          <p:cNvPr id="361" name="Group"/>
          <p:cNvGrpSpPr/>
          <p:nvPr/>
        </p:nvGrpSpPr>
        <p:grpSpPr>
          <a:xfrm>
            <a:off x="17614900" y="2578100"/>
            <a:ext cx="5829300" cy="8915400"/>
            <a:chOff x="0" y="0"/>
            <a:chExt cx="5829300" cy="8915400"/>
          </a:xfrm>
        </p:grpSpPr>
        <p:sp>
          <p:nvSpPr>
            <p:cNvPr id="359" name="Computer Science"/>
            <p:cNvSpPr txBox="1"/>
            <p:nvPr/>
          </p:nvSpPr>
          <p:spPr>
            <a:xfrm>
              <a:off x="609600" y="8445500"/>
              <a:ext cx="4610100" cy="469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647700">
                <a:lnSpc>
                  <a:spcPts val="3200"/>
                </a:lnSpc>
                <a:spcBef>
                  <a:spcPts val="100"/>
                </a:spcBef>
                <a:tabLst>
                  <a:tab pos="1155700" algn="l"/>
                </a:tabLst>
                <a:defRPr sz="2500">
                  <a:solidFill>
                    <a:srgbClr val="005493"/>
                  </a:solidFill>
                  <a:latin typeface="Lucida Sans"/>
                  <a:ea typeface="Lucida Sans"/>
                  <a:cs typeface="Lucida Sans"/>
                  <a:sym typeface="Lucida Sans"/>
                </a:defRPr>
              </a:lvl1pPr>
            </a:lstStyle>
            <a:p>
              <a:r>
                <a:t>Computer Science</a:t>
              </a:r>
            </a:p>
          </p:txBody>
        </p:sp>
        <p:pic>
          <p:nvPicPr>
            <p:cNvPr id="360" name="Screen Shot 2015-03-23 at 10.05.36 PM.png" descr="Screen Shot 2015-03-23 at 10.05.36 PM.png"/>
            <p:cNvPicPr>
              <a:picLocks noChangeAspect="1"/>
            </p:cNvPicPr>
            <p:nvPr/>
          </p:nvPicPr>
          <p:blipFill>
            <a:blip r:embed="rId5"/>
            <a:stretch>
              <a:fillRect/>
            </a:stretch>
          </p:blipFill>
          <p:spPr>
            <a:xfrm>
              <a:off x="0" y="0"/>
              <a:ext cx="5829300" cy="8496300"/>
            </a:xfrm>
            <a:prstGeom prst="rect">
              <a:avLst/>
            </a:prstGeom>
            <a:ln w="12700" cap="flat">
              <a:noFill/>
              <a:miter lim="400000"/>
            </a:ln>
            <a:effectLst/>
          </p:spPr>
        </p:pic>
      </p:grpSp>
      <p:grpSp>
        <p:nvGrpSpPr>
          <p:cNvPr id="364" name="Group"/>
          <p:cNvGrpSpPr/>
          <p:nvPr/>
        </p:nvGrpSpPr>
        <p:grpSpPr>
          <a:xfrm>
            <a:off x="12763500" y="2755900"/>
            <a:ext cx="5407182" cy="571500"/>
            <a:chOff x="0" y="0"/>
            <a:chExt cx="5407181" cy="571500"/>
          </a:xfrm>
        </p:grpSpPr>
        <p:sp>
          <p:nvSpPr>
            <p:cNvPr id="362" name="Line"/>
            <p:cNvSpPr/>
            <p:nvPr/>
          </p:nvSpPr>
          <p:spPr>
            <a:xfrm flipH="1">
              <a:off x="4584700" y="203200"/>
              <a:ext cx="822482" cy="0"/>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endParaRPr/>
            </a:p>
          </p:txBody>
        </p:sp>
        <p:sp>
          <p:nvSpPr>
            <p:cNvPr id="363" name="one million experiments"/>
            <p:cNvSpPr txBox="1"/>
            <p:nvPr/>
          </p:nvSpPr>
          <p:spPr>
            <a:xfrm>
              <a:off x="0" y="0"/>
              <a:ext cx="4851400" cy="571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ctr" defTabSz="647700">
                <a:lnSpc>
                  <a:spcPts val="3500"/>
                </a:lnSpc>
                <a:spcBef>
                  <a:spcPts val="600"/>
                </a:spcBef>
                <a:tabLst>
                  <a:tab pos="1168400" algn="l"/>
                </a:tabLst>
                <a:defRPr sz="2700">
                  <a:latin typeface="Lucida Sans"/>
                  <a:ea typeface="Lucida Sans"/>
                  <a:cs typeface="Lucida Sans"/>
                  <a:sym typeface="Lucida Sans"/>
                </a:defRPr>
              </a:pPr>
              <a:r>
                <a:t>one </a:t>
              </a:r>
              <a:r>
                <a:rPr>
                  <a:solidFill>
                    <a:srgbClr val="8D3124"/>
                  </a:solidFill>
                </a:rPr>
                <a:t>million</a:t>
              </a:r>
              <a:r>
                <a:t> experiments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animBg="1" advAuto="0"/>
      <p:bldP spid="348" grpId="0" animBg="1" advAuto="0"/>
      <p:bldP spid="351" grpId="0" animBg="1" advAuto="0"/>
      <p:bldP spid="354" grpId="0" animBg="1" advAuto="0"/>
      <p:bldP spid="358" grpId="0" animBg="1" advAuto="0"/>
      <p:bldP spid="361" grpId="0" animBg="1" advAuto="0"/>
      <p:bldP spid="364"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 name="Group"/>
          <p:cNvGrpSpPr/>
          <p:nvPr/>
        </p:nvGrpSpPr>
        <p:grpSpPr>
          <a:xfrm>
            <a:off x="10325100" y="6819900"/>
            <a:ext cx="12852400" cy="5029200"/>
            <a:chOff x="0" y="0"/>
            <a:chExt cx="12852400" cy="5029200"/>
          </a:xfrm>
        </p:grpSpPr>
        <p:sp>
          <p:nvSpPr>
            <p:cNvPr id="366" name="Rectangle"/>
            <p:cNvSpPr/>
            <p:nvPr/>
          </p:nvSpPr>
          <p:spPr>
            <a:xfrm>
              <a:off x="50800" y="774700"/>
              <a:ext cx="12801600" cy="4254500"/>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defTabSz="1295400">
                <a:lnSpc>
                  <a:spcPct val="130000"/>
                </a:lnSpc>
                <a:defRPr sz="3000">
                  <a:uFill>
                    <a:solidFill>
                      <a:srgbClr val="0433FF"/>
                    </a:solidFill>
                  </a:uFill>
                </a:defRPr>
              </a:pPr>
              <a:endParaRPr/>
            </a:p>
          </p:txBody>
        </p:sp>
        <p:sp>
          <p:nvSpPr>
            <p:cNvPr id="367" name="Do the math"/>
            <p:cNvSpPr txBox="1"/>
            <p:nvPr/>
          </p:nvSpPr>
          <p:spPr>
            <a:xfrm>
              <a:off x="0" y="0"/>
              <a:ext cx="330200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Do the math</a:t>
              </a:r>
            </a:p>
          </p:txBody>
        </p:sp>
      </p:grpSp>
      <p:sp>
        <p:nvSpPr>
          <p:cNvPr id="369" name="Data analysis"/>
          <p:cNvSpPr txBox="1">
            <a:spLocks noGrp="1"/>
          </p:cNvSpPr>
          <p:nvPr>
            <p:ph type="title"/>
          </p:nvPr>
        </p:nvSpPr>
        <p:spPr>
          <a:prstGeom prst="rect">
            <a:avLst/>
          </a:prstGeom>
        </p:spPr>
        <p:txBody>
          <a:bodyPr/>
          <a:lstStyle/>
          <a:p>
            <a:r>
              <a:t>Data analysis</a:t>
            </a:r>
          </a:p>
        </p:txBody>
      </p:sp>
      <p:sp>
        <p:nvSpPr>
          <p:cNvPr id="370" name="Curve fitting…"/>
          <p:cNvSpPr txBox="1">
            <a:spLocks noGrp="1"/>
          </p:cNvSpPr>
          <p:nvPr>
            <p:ph type="body" sz="quarter" idx="1"/>
          </p:nvPr>
        </p:nvSpPr>
        <p:spPr>
          <a:xfrm>
            <a:off x="1270000" y="1778000"/>
            <a:ext cx="12280900" cy="4559300"/>
          </a:xfrm>
          <a:prstGeom prst="rect">
            <a:avLst/>
          </a:prstGeom>
        </p:spPr>
        <p:txBody>
          <a:bodyPr/>
          <a:lstStyle/>
          <a:p>
            <a:pPr>
              <a:defRPr>
                <a:solidFill>
                  <a:srgbClr val="005493"/>
                </a:solidFill>
              </a:defRPr>
            </a:pPr>
            <a:r>
              <a:t>Curve fitting</a:t>
            </a:r>
          </a:p>
          <a:p>
            <a:pPr lvl="1"/>
            <a:r>
              <a:t>Plot on </a:t>
            </a:r>
            <a:r>
              <a:rPr i="1"/>
              <a:t>log-log scale</a:t>
            </a:r>
            <a:r>
              <a:t>.</a:t>
            </a:r>
          </a:p>
          <a:p>
            <a:pPr lvl="1"/>
            <a:r>
              <a:t>If points are on a straight line (often the case), a </a:t>
            </a:r>
            <a:r>
              <a:rPr i="1"/>
              <a:t>power law</a:t>
            </a:r>
            <a:r>
              <a:t> holds—a curve of the form </a:t>
            </a:r>
            <a:r>
              <a:rPr i="1"/>
              <a:t>a</a:t>
            </a:r>
            <a:r>
              <a:rPr i="1" spc="252"/>
              <a:t>N</a:t>
            </a:r>
            <a:r>
              <a:rPr i="1" baseline="31999"/>
              <a:t>b</a:t>
            </a:r>
            <a:r>
              <a:t> fits. </a:t>
            </a:r>
          </a:p>
          <a:p>
            <a:pPr lvl="1"/>
            <a:r>
              <a:t>The exponent </a:t>
            </a:r>
            <a:r>
              <a:rPr i="1"/>
              <a:t>b</a:t>
            </a:r>
            <a:r>
              <a:t> is the slope of the line.</a:t>
            </a:r>
          </a:p>
          <a:p>
            <a:pPr lvl="1"/>
            <a:r>
              <a:t>Solve for </a:t>
            </a:r>
            <a:r>
              <a:rPr i="1"/>
              <a:t>a</a:t>
            </a:r>
            <a:r>
              <a:t> with the data.</a:t>
            </a:r>
          </a:p>
        </p:txBody>
      </p:sp>
      <p:sp>
        <p:nvSpPr>
          <p:cNvPr id="3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graphicFrame>
        <p:nvGraphicFramePr>
          <p:cNvPr id="372" name="Table"/>
          <p:cNvGraphicFramePr/>
          <p:nvPr/>
        </p:nvGraphicFramePr>
        <p:xfrm>
          <a:off x="14267839" y="2120900"/>
          <a:ext cx="5628627" cy="3860800"/>
        </p:xfrm>
        <a:graphic>
          <a:graphicData uri="http://schemas.openxmlformats.org/drawingml/2006/table">
            <a:tbl>
              <a:tblPr firstRow="1">
                <a:tableStyleId>{8F44A2F1-9E1F-4B54-A3A2-5F16C0AD49E2}</a:tableStyleId>
              </a:tblPr>
              <a:tblGrid>
                <a:gridCol w="1943522">
                  <a:extLst>
                    <a:ext uri="{9D8B030D-6E8A-4147-A177-3AD203B41FA5}">
                      <a16:colId xmlns:a16="http://schemas.microsoft.com/office/drawing/2014/main" val="20000"/>
                    </a:ext>
                  </a:extLst>
                </a:gridCol>
                <a:gridCol w="1230434">
                  <a:extLst>
                    <a:ext uri="{9D8B030D-6E8A-4147-A177-3AD203B41FA5}">
                      <a16:colId xmlns:a16="http://schemas.microsoft.com/office/drawing/2014/main" val="20001"/>
                    </a:ext>
                  </a:extLst>
                </a:gridCol>
                <a:gridCol w="1265304">
                  <a:extLst>
                    <a:ext uri="{9D8B030D-6E8A-4147-A177-3AD203B41FA5}">
                      <a16:colId xmlns:a16="http://schemas.microsoft.com/office/drawing/2014/main" val="20002"/>
                    </a:ext>
                  </a:extLst>
                </a:gridCol>
                <a:gridCol w="1189367">
                  <a:extLst>
                    <a:ext uri="{9D8B030D-6E8A-4147-A177-3AD203B41FA5}">
                      <a16:colId xmlns:a16="http://schemas.microsoft.com/office/drawing/2014/main" val="20003"/>
                    </a:ext>
                  </a:extLst>
                </a:gridCol>
              </a:tblGrid>
              <a:tr h="772160">
                <a:tc>
                  <a:txBody>
                    <a:bodyPr/>
                    <a:lstStyle/>
                    <a:p>
                      <a:pPr defTabSz="914400">
                        <a:lnSpc>
                          <a:spcPts val="2700"/>
                        </a:lnSpc>
                        <a:defRPr sz="1800" i="0"/>
                      </a:pPr>
                      <a:r>
                        <a:rPr sz="2300" i="1">
                          <a:sym typeface="Lucida Sans"/>
                        </a:rPr>
                        <a:t>N</a:t>
                      </a:r>
                    </a:p>
                  </a:txBody>
                  <a:tcPr marL="25400" marR="25400" marT="25400" marB="25400" anchor="ctr" horzOverflow="overflow"/>
                </a:tc>
                <a:tc>
                  <a:txBody>
                    <a:bodyPr/>
                    <a:lstStyle/>
                    <a:p>
                      <a:pPr defTabSz="914400">
                        <a:lnSpc>
                          <a:spcPts val="2700"/>
                        </a:lnSpc>
                        <a:defRPr sz="2300">
                          <a:sym typeface="Lucida Sans"/>
                        </a:defRPr>
                      </a:pPr>
                      <a:r>
                        <a:t>T</a:t>
                      </a:r>
                      <a:r>
                        <a:rPr baseline="-5999"/>
                        <a:t>N</a:t>
                      </a:r>
                    </a:p>
                  </a:txBody>
                  <a:tcPr marL="25400" marR="25400" marT="25400" marB="25400" anchor="ctr" horzOverflow="overflow"/>
                </a:tc>
                <a:tc>
                  <a:txBody>
                    <a:bodyPr/>
                    <a:lstStyle/>
                    <a:p>
                      <a:pPr defTabSz="914400">
                        <a:lnSpc>
                          <a:spcPts val="2700"/>
                        </a:lnSpc>
                        <a:defRPr sz="2300">
                          <a:sym typeface="Lucida Sans"/>
                        </a:defRPr>
                      </a:pPr>
                      <a:r>
                        <a:rPr i="0"/>
                        <a:t>lg</a:t>
                      </a:r>
                      <a:r>
                        <a:t>N</a:t>
                      </a:r>
                    </a:p>
                  </a:txBody>
                  <a:tcPr marL="25400" marR="25400" marT="25400" marB="25400" anchor="ctr" horzOverflow="overflow"/>
                </a:tc>
                <a:tc>
                  <a:txBody>
                    <a:bodyPr/>
                    <a:lstStyle/>
                    <a:p>
                      <a:pPr defTabSz="914400">
                        <a:lnSpc>
                          <a:spcPts val="2700"/>
                        </a:lnSpc>
                        <a:defRPr sz="2300">
                          <a:sym typeface="Lucida Sans"/>
                        </a:defRPr>
                      </a:pPr>
                      <a:r>
                        <a:rPr i="0"/>
                        <a:t>lg</a:t>
                      </a:r>
                      <a:r>
                        <a:t> T</a:t>
                      </a:r>
                      <a:r>
                        <a:rPr baseline="-5999"/>
                        <a:t>N</a:t>
                      </a:r>
                    </a:p>
                  </a:txBody>
                  <a:tcPr marL="25400" marR="25400" marT="25400" marB="25400" anchor="ctr" horzOverflow="overflow"/>
                </a:tc>
                <a:extLst>
                  <a:ext uri="{0D108BD9-81ED-4DB2-BD59-A6C34878D82A}">
                    <a16:rowId xmlns:a16="http://schemas.microsoft.com/office/drawing/2014/main" val="10000"/>
                  </a:ext>
                </a:extLst>
              </a:tr>
              <a:tr h="772160">
                <a:tc>
                  <a:txBody>
                    <a:bodyPr/>
                    <a:lstStyle/>
                    <a:p>
                      <a:pPr defTabSz="914400">
                        <a:lnSpc>
                          <a:spcPts val="3800"/>
                        </a:lnSpc>
                        <a:defRPr sz="1800"/>
                      </a:pPr>
                      <a:r>
                        <a:rPr sz="2700">
                          <a:sym typeface="Lucida Sans"/>
                        </a:rPr>
                        <a:t>1000</a:t>
                      </a:r>
                    </a:p>
                  </a:txBody>
                  <a:tcPr marL="38100" marR="38100" marT="38100" marB="38100" anchor="ctr" horzOverflow="overflow"/>
                </a:tc>
                <a:tc>
                  <a:txBody>
                    <a:bodyPr/>
                    <a:lstStyle/>
                    <a:p>
                      <a:pPr defTabSz="914400">
                        <a:lnSpc>
                          <a:spcPts val="3800"/>
                        </a:lnSpc>
                        <a:defRPr sz="1800"/>
                      </a:pPr>
                      <a:r>
                        <a:rPr sz="2700">
                          <a:sym typeface="Lucida Sans"/>
                        </a:rPr>
                        <a:t>0.5</a:t>
                      </a:r>
                    </a:p>
                  </a:txBody>
                  <a:tcPr marL="38100" marR="38100" marT="38100" marB="38100" anchor="ctr" horzOverflow="overflow"/>
                </a:tc>
                <a:tc>
                  <a:txBody>
                    <a:bodyPr/>
                    <a:lstStyle/>
                    <a:p>
                      <a:pPr defTabSz="914400">
                        <a:lnSpc>
                          <a:spcPts val="3800"/>
                        </a:lnSpc>
                        <a:defRPr sz="1800"/>
                      </a:pPr>
                      <a:r>
                        <a:rPr sz="2700">
                          <a:sym typeface="Lucida Sans"/>
                        </a:rPr>
                        <a:t>10</a:t>
                      </a:r>
                    </a:p>
                  </a:txBody>
                  <a:tcPr marL="38100" marR="38100" marT="38100" marB="38100" anchor="ctr" horzOverflow="overflow"/>
                </a:tc>
                <a:tc>
                  <a:txBody>
                    <a:bodyPr/>
                    <a:lstStyle/>
                    <a:p>
                      <a:pPr defTabSz="914400">
                        <a:lnSpc>
                          <a:spcPts val="3800"/>
                        </a:lnSpc>
                        <a:defRPr sz="1800"/>
                      </a:pPr>
                      <a:r>
                        <a:rPr sz="2700">
                          <a:sym typeface="Lucida Sans"/>
                        </a:rPr>
                        <a:t>−1</a:t>
                      </a:r>
                    </a:p>
                  </a:txBody>
                  <a:tcPr marL="38100" marR="38100" marT="38100" marB="38100" anchor="ctr" horzOverflow="overflow"/>
                </a:tc>
                <a:extLst>
                  <a:ext uri="{0D108BD9-81ED-4DB2-BD59-A6C34878D82A}">
                    <a16:rowId xmlns:a16="http://schemas.microsoft.com/office/drawing/2014/main" val="10001"/>
                  </a:ext>
                </a:extLst>
              </a:tr>
              <a:tr h="772160">
                <a:tc>
                  <a:txBody>
                    <a:bodyPr/>
                    <a:lstStyle/>
                    <a:p>
                      <a:pPr defTabSz="914400">
                        <a:lnSpc>
                          <a:spcPts val="3800"/>
                        </a:lnSpc>
                        <a:defRPr sz="1800"/>
                      </a:pPr>
                      <a:r>
                        <a:rPr sz="2700">
                          <a:sym typeface="Lucida Sans"/>
                        </a:rPr>
                        <a:t>2000</a:t>
                      </a:r>
                    </a:p>
                  </a:txBody>
                  <a:tcPr marL="38100" marR="38100" marT="38100" marB="38100" anchor="ctr" horzOverflow="overflow"/>
                </a:tc>
                <a:tc>
                  <a:txBody>
                    <a:bodyPr/>
                    <a:lstStyle/>
                    <a:p>
                      <a:pPr defTabSz="914400">
                        <a:lnSpc>
                          <a:spcPts val="3800"/>
                        </a:lnSpc>
                        <a:defRPr sz="1800"/>
                      </a:pPr>
                      <a:r>
                        <a:rPr sz="2700">
                          <a:sym typeface="Lucida Sans"/>
                        </a:rPr>
                        <a:t>4</a:t>
                      </a:r>
                    </a:p>
                  </a:txBody>
                  <a:tcPr marL="38100" marR="38100" marT="38100" marB="38100" anchor="ctr" horzOverflow="overflow"/>
                </a:tc>
                <a:tc>
                  <a:txBody>
                    <a:bodyPr/>
                    <a:lstStyle/>
                    <a:p>
                      <a:pPr defTabSz="914400">
                        <a:lnSpc>
                          <a:spcPts val="3800"/>
                        </a:lnSpc>
                        <a:defRPr sz="1800"/>
                      </a:pPr>
                      <a:r>
                        <a:rPr sz="2700">
                          <a:sym typeface="Lucida Sans"/>
                        </a:rPr>
                        <a:t>11</a:t>
                      </a:r>
                    </a:p>
                  </a:txBody>
                  <a:tcPr marL="38100" marR="38100" marT="38100" marB="38100" anchor="ctr" horzOverflow="overflow"/>
                </a:tc>
                <a:tc>
                  <a:txBody>
                    <a:bodyPr/>
                    <a:lstStyle/>
                    <a:p>
                      <a:pPr defTabSz="914400">
                        <a:lnSpc>
                          <a:spcPts val="3800"/>
                        </a:lnSpc>
                        <a:defRPr sz="1800"/>
                      </a:pPr>
                      <a:r>
                        <a:rPr sz="2700">
                          <a:sym typeface="Lucida Sans"/>
                        </a:rPr>
                        <a:t>2</a:t>
                      </a:r>
                    </a:p>
                  </a:txBody>
                  <a:tcPr marL="38100" marR="38100" marT="38100" marB="38100" anchor="ctr" horzOverflow="overflow"/>
                </a:tc>
                <a:extLst>
                  <a:ext uri="{0D108BD9-81ED-4DB2-BD59-A6C34878D82A}">
                    <a16:rowId xmlns:a16="http://schemas.microsoft.com/office/drawing/2014/main" val="10002"/>
                  </a:ext>
                </a:extLst>
              </a:tr>
              <a:tr h="772160">
                <a:tc>
                  <a:txBody>
                    <a:bodyPr/>
                    <a:lstStyle/>
                    <a:p>
                      <a:pPr defTabSz="914400">
                        <a:lnSpc>
                          <a:spcPts val="3800"/>
                        </a:lnSpc>
                        <a:defRPr sz="1800"/>
                      </a:pPr>
                      <a:r>
                        <a:rPr sz="2700">
                          <a:sym typeface="Lucida Sans"/>
                        </a:rPr>
                        <a:t>4000</a:t>
                      </a:r>
                    </a:p>
                  </a:txBody>
                  <a:tcPr marL="38100" marR="38100" marT="38100" marB="38100" anchor="ctr" horzOverflow="overflow"/>
                </a:tc>
                <a:tc>
                  <a:txBody>
                    <a:bodyPr/>
                    <a:lstStyle/>
                    <a:p>
                      <a:pPr defTabSz="914400">
                        <a:lnSpc>
                          <a:spcPts val="3800"/>
                        </a:lnSpc>
                        <a:defRPr sz="1800"/>
                      </a:pPr>
                      <a:r>
                        <a:rPr sz="2700">
                          <a:sym typeface="Lucida Sans"/>
                        </a:rPr>
                        <a:t>31</a:t>
                      </a:r>
                    </a:p>
                  </a:txBody>
                  <a:tcPr marL="38100" marR="38100" marT="38100" marB="38100" anchor="ctr" horzOverflow="overflow"/>
                </a:tc>
                <a:tc>
                  <a:txBody>
                    <a:bodyPr/>
                    <a:lstStyle/>
                    <a:p>
                      <a:pPr defTabSz="914400">
                        <a:lnSpc>
                          <a:spcPts val="3800"/>
                        </a:lnSpc>
                        <a:defRPr sz="1800"/>
                      </a:pPr>
                      <a:r>
                        <a:rPr sz="2700">
                          <a:sym typeface="Lucida Sans"/>
                        </a:rPr>
                        <a:t>12</a:t>
                      </a:r>
                    </a:p>
                  </a:txBody>
                  <a:tcPr marL="38100" marR="38100" marT="38100" marB="38100" anchor="ctr" horzOverflow="overflow"/>
                </a:tc>
                <a:tc>
                  <a:txBody>
                    <a:bodyPr/>
                    <a:lstStyle/>
                    <a:p>
                      <a:pPr defTabSz="914400">
                        <a:lnSpc>
                          <a:spcPts val="3800"/>
                        </a:lnSpc>
                        <a:defRPr sz="1800"/>
                      </a:pPr>
                      <a:r>
                        <a:rPr sz="2700">
                          <a:sym typeface="Lucida Sans"/>
                        </a:rPr>
                        <a:t>5</a:t>
                      </a:r>
                    </a:p>
                  </a:txBody>
                  <a:tcPr marL="38100" marR="38100" marT="38100" marB="38100" anchor="ctr" horzOverflow="overflow"/>
                </a:tc>
                <a:extLst>
                  <a:ext uri="{0D108BD9-81ED-4DB2-BD59-A6C34878D82A}">
                    <a16:rowId xmlns:a16="http://schemas.microsoft.com/office/drawing/2014/main" val="10003"/>
                  </a:ext>
                </a:extLst>
              </a:tr>
              <a:tr h="772160">
                <a:tc>
                  <a:txBody>
                    <a:bodyPr/>
                    <a:lstStyle/>
                    <a:p>
                      <a:pPr defTabSz="914400">
                        <a:lnSpc>
                          <a:spcPts val="3800"/>
                        </a:lnSpc>
                        <a:defRPr sz="1800"/>
                      </a:pPr>
                      <a:r>
                        <a:rPr sz="2700">
                          <a:sym typeface="Lucida Sans"/>
                        </a:rPr>
                        <a:t>8000</a:t>
                      </a:r>
                    </a:p>
                  </a:txBody>
                  <a:tcPr marL="38100" marR="38100" marT="38100" marB="38100" anchor="ctr" horzOverflow="overflow"/>
                </a:tc>
                <a:tc>
                  <a:txBody>
                    <a:bodyPr/>
                    <a:lstStyle/>
                    <a:p>
                      <a:pPr defTabSz="914400">
                        <a:lnSpc>
                          <a:spcPts val="3800"/>
                        </a:lnSpc>
                        <a:defRPr sz="1800"/>
                      </a:pPr>
                      <a:r>
                        <a:rPr sz="2700">
                          <a:sym typeface="Lucida Sans"/>
                        </a:rPr>
                        <a:t>248</a:t>
                      </a:r>
                    </a:p>
                  </a:txBody>
                  <a:tcPr marL="38100" marR="38100" marT="38100" marB="38100" anchor="ctr" horzOverflow="overflow"/>
                </a:tc>
                <a:tc>
                  <a:txBody>
                    <a:bodyPr/>
                    <a:lstStyle/>
                    <a:p>
                      <a:pPr defTabSz="914400">
                        <a:lnSpc>
                          <a:spcPts val="3800"/>
                        </a:lnSpc>
                        <a:defRPr sz="1800"/>
                      </a:pPr>
                      <a:r>
                        <a:rPr sz="2700">
                          <a:sym typeface="Lucida Sans"/>
                        </a:rPr>
                        <a:t>13</a:t>
                      </a:r>
                    </a:p>
                  </a:txBody>
                  <a:tcPr marL="38100" marR="38100" marT="38100" marB="38100" anchor="ctr" horzOverflow="overflow"/>
                </a:tc>
                <a:tc>
                  <a:txBody>
                    <a:bodyPr/>
                    <a:lstStyle/>
                    <a:p>
                      <a:pPr defTabSz="914400">
                        <a:lnSpc>
                          <a:spcPts val="3800"/>
                        </a:lnSpc>
                        <a:defRPr sz="1800"/>
                      </a:pPr>
                      <a:r>
                        <a:rPr sz="2700">
                          <a:sym typeface="Lucida Sans"/>
                        </a:rPr>
                        <a:t>8</a:t>
                      </a:r>
                    </a:p>
                  </a:txBody>
                  <a:tcPr marL="38100" marR="38100" marT="38100" marB="38100" anchor="ctr" horzOverflow="overflow"/>
                </a:tc>
                <a:extLst>
                  <a:ext uri="{0D108BD9-81ED-4DB2-BD59-A6C34878D82A}">
                    <a16:rowId xmlns:a16="http://schemas.microsoft.com/office/drawing/2014/main" val="10004"/>
                  </a:ext>
                </a:extLst>
              </a:tr>
            </a:tbl>
          </a:graphicData>
        </a:graphic>
      </p:graphicFrame>
      <p:grpSp>
        <p:nvGrpSpPr>
          <p:cNvPr id="389" name="Group"/>
          <p:cNvGrpSpPr/>
          <p:nvPr/>
        </p:nvGrpSpPr>
        <p:grpSpPr>
          <a:xfrm>
            <a:off x="1587500" y="6807200"/>
            <a:ext cx="5422900" cy="6007100"/>
            <a:chOff x="0" y="0"/>
            <a:chExt cx="5422899" cy="6007100"/>
          </a:xfrm>
        </p:grpSpPr>
        <p:sp>
          <p:nvSpPr>
            <p:cNvPr id="373" name="Rectangle"/>
            <p:cNvSpPr/>
            <p:nvPr/>
          </p:nvSpPr>
          <p:spPr>
            <a:xfrm>
              <a:off x="1270000" y="863600"/>
              <a:ext cx="3721100" cy="4114800"/>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defTabSz="1295400">
                <a:lnSpc>
                  <a:spcPct val="130000"/>
                </a:lnSpc>
                <a:defRPr sz="3000">
                  <a:uFill>
                    <a:solidFill>
                      <a:srgbClr val="0433FF"/>
                    </a:solidFill>
                  </a:uFill>
                </a:defRPr>
              </a:pPr>
              <a:endParaRPr/>
            </a:p>
          </p:txBody>
        </p:sp>
        <p:sp>
          <p:nvSpPr>
            <p:cNvPr id="374" name="Line"/>
            <p:cNvSpPr/>
            <p:nvPr/>
          </p:nvSpPr>
          <p:spPr>
            <a:xfrm flipH="1">
              <a:off x="2214760" y="859829"/>
              <a:ext cx="2799161" cy="3211183"/>
            </a:xfrm>
            <a:prstGeom prst="line">
              <a:avLst/>
            </a:prstGeom>
            <a:noFill/>
            <a:ln w="50800" cap="flat">
              <a:solidFill>
                <a:srgbClr val="8D3124"/>
              </a:solidFill>
              <a:prstDash val="solid"/>
              <a:miter lim="400000"/>
            </a:ln>
            <a:effectLst/>
          </p:spPr>
          <p:txBody>
            <a:bodyPr wrap="square" lIns="0" tIns="0" rIns="0" bIns="0" numCol="1" anchor="t">
              <a:noAutofit/>
            </a:bodyPr>
            <a:lstStyle/>
            <a:p>
              <a:endParaRPr/>
            </a:p>
          </p:txBody>
        </p:sp>
        <p:sp>
          <p:nvSpPr>
            <p:cNvPr id="375" name="log problem size (lg N)"/>
            <p:cNvSpPr txBox="1"/>
            <p:nvPr/>
          </p:nvSpPr>
          <p:spPr>
            <a:xfrm>
              <a:off x="1607148" y="5600700"/>
              <a:ext cx="3302226" cy="406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2500"/>
                </a:lnSpc>
                <a:tabLst>
                  <a:tab pos="1511300" algn="l"/>
                </a:tabLst>
                <a:defRPr sz="2100" b="1">
                  <a:latin typeface="Lucida Grande"/>
                  <a:ea typeface="Lucida Grande"/>
                  <a:cs typeface="Lucida Grande"/>
                  <a:sym typeface="Lucida Grande"/>
                </a:defRPr>
              </a:pPr>
              <a:r>
                <a:t>log problem size (lg </a:t>
              </a:r>
              <a:r>
                <a:rPr spc="315"/>
                <a:t>N</a:t>
              </a:r>
              <a:r>
                <a:t>)</a:t>
              </a:r>
            </a:p>
          </p:txBody>
        </p:sp>
        <p:sp>
          <p:nvSpPr>
            <p:cNvPr id="376" name="log time (lg TN)"/>
            <p:cNvSpPr txBox="1"/>
            <p:nvPr/>
          </p:nvSpPr>
          <p:spPr>
            <a:xfrm rot="16200000">
              <a:off x="-816937" y="2666996"/>
              <a:ext cx="2201715" cy="406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2500"/>
                </a:lnSpc>
                <a:tabLst>
                  <a:tab pos="1511300" algn="l"/>
                </a:tabLst>
                <a:defRPr sz="2100" b="1">
                  <a:latin typeface="Lucida Grande"/>
                  <a:ea typeface="Lucida Grande"/>
                  <a:cs typeface="Lucida Grande"/>
                  <a:sym typeface="Lucida Grande"/>
                </a:defRPr>
              </a:pPr>
              <a:r>
                <a:t>log time (lg T</a:t>
              </a:r>
              <a:r>
                <a:rPr baseline="-5999"/>
                <a:t>N</a:t>
              </a:r>
              <a:r>
                <a:t>)</a:t>
              </a:r>
            </a:p>
          </p:txBody>
        </p:sp>
        <p:graphicFrame>
          <p:nvGraphicFramePr>
            <p:cNvPr id="377" name="Table"/>
            <p:cNvGraphicFramePr/>
            <p:nvPr/>
          </p:nvGraphicFramePr>
          <p:xfrm>
            <a:off x="2197895" y="4800600"/>
            <a:ext cx="2781299" cy="663639"/>
          </p:xfrm>
          <a:graphic>
            <a:graphicData uri="http://schemas.openxmlformats.org/drawingml/2006/table">
              <a:tbl>
                <a:tblPr>
                  <a:tableStyleId>{8F44A2F1-9E1F-4B54-A3A2-5F16C0AD49E2}</a:tableStyleId>
                </a:tblPr>
                <a:tblGrid>
                  <a:gridCol w="927100">
                    <a:extLst>
                      <a:ext uri="{9D8B030D-6E8A-4147-A177-3AD203B41FA5}">
                        <a16:colId xmlns:a16="http://schemas.microsoft.com/office/drawing/2014/main" val="20000"/>
                      </a:ext>
                    </a:extLst>
                  </a:gridCol>
                  <a:gridCol w="927100">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tblGrid>
                <a:tr h="1905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extLst>
                    <a:ext uri="{0D108BD9-81ED-4DB2-BD59-A6C34878D82A}">
                      <a16:rowId xmlns:a16="http://schemas.microsoft.com/office/drawing/2014/main" val="10000"/>
                    </a:ext>
                  </a:extLst>
                </a:tr>
              </a:tbl>
            </a:graphicData>
          </a:graphic>
        </p:graphicFrame>
        <p:graphicFrame>
          <p:nvGraphicFramePr>
            <p:cNvPr id="378" name="Table"/>
            <p:cNvGraphicFramePr/>
            <p:nvPr/>
          </p:nvGraphicFramePr>
          <p:xfrm>
            <a:off x="1283493" y="876300"/>
            <a:ext cx="177800" cy="3225798"/>
          </p:xfrm>
          <a:graphic>
            <a:graphicData uri="http://schemas.openxmlformats.org/drawingml/2006/table">
              <a:tbl>
                <a:tblPr>
                  <a:tableStyleId>{8F44A2F1-9E1F-4B54-A3A2-5F16C0AD49E2}</a:tableStyleId>
                </a:tblPr>
                <a:tblGrid>
                  <a:gridCol w="177800">
                    <a:extLst>
                      <a:ext uri="{9D8B030D-6E8A-4147-A177-3AD203B41FA5}">
                        <a16:colId xmlns:a16="http://schemas.microsoft.com/office/drawing/2014/main" val="20000"/>
                      </a:ext>
                    </a:extLst>
                  </a:gridCol>
                </a:tblGrid>
                <a:tr h="1075266">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0"/>
                    </a:ext>
                  </a:extLst>
                </a:tr>
                <a:tr h="1075266">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1"/>
                    </a:ext>
                  </a:extLst>
                </a:tr>
                <a:tr h="1075266">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2"/>
                    </a:ext>
                  </a:extLst>
                </a:tr>
              </a:tbl>
            </a:graphicData>
          </a:graphic>
        </p:graphicFrame>
        <p:graphicFrame>
          <p:nvGraphicFramePr>
            <p:cNvPr id="379" name="Table"/>
            <p:cNvGraphicFramePr/>
            <p:nvPr/>
          </p:nvGraphicFramePr>
          <p:xfrm>
            <a:off x="838200" y="5080000"/>
            <a:ext cx="4584699" cy="480505"/>
          </p:xfrm>
          <a:graphic>
            <a:graphicData uri="http://schemas.openxmlformats.org/drawingml/2006/table">
              <a:tbl>
                <a:tblPr>
                  <a:tableStyleId>{8F44A2F1-9E1F-4B54-A3A2-5F16C0AD49E2}</a:tableStyleId>
                </a:tblPr>
                <a:tblGrid>
                  <a:gridCol w="916940">
                    <a:extLst>
                      <a:ext uri="{9D8B030D-6E8A-4147-A177-3AD203B41FA5}">
                        <a16:colId xmlns:a16="http://schemas.microsoft.com/office/drawing/2014/main" val="20000"/>
                      </a:ext>
                    </a:extLst>
                  </a:gridCol>
                  <a:gridCol w="916940">
                    <a:extLst>
                      <a:ext uri="{9D8B030D-6E8A-4147-A177-3AD203B41FA5}">
                        <a16:colId xmlns:a16="http://schemas.microsoft.com/office/drawing/2014/main" val="20001"/>
                      </a:ext>
                    </a:extLst>
                  </a:gridCol>
                  <a:gridCol w="916940">
                    <a:extLst>
                      <a:ext uri="{9D8B030D-6E8A-4147-A177-3AD203B41FA5}">
                        <a16:colId xmlns:a16="http://schemas.microsoft.com/office/drawing/2014/main" val="20002"/>
                      </a:ext>
                    </a:extLst>
                  </a:gridCol>
                  <a:gridCol w="916940">
                    <a:extLst>
                      <a:ext uri="{9D8B030D-6E8A-4147-A177-3AD203B41FA5}">
                        <a16:colId xmlns:a16="http://schemas.microsoft.com/office/drawing/2014/main" val="20003"/>
                      </a:ext>
                    </a:extLst>
                  </a:gridCol>
                  <a:gridCol w="916940">
                    <a:extLst>
                      <a:ext uri="{9D8B030D-6E8A-4147-A177-3AD203B41FA5}">
                        <a16:colId xmlns:a16="http://schemas.microsoft.com/office/drawing/2014/main" val="20004"/>
                      </a:ext>
                    </a:extLst>
                  </a:gridCol>
                </a:tblGrid>
                <a:tr h="419100">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10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11</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12</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13</a:t>
                        </a:r>
                      </a:p>
                    </a:txBody>
                    <a:tcPr marL="38100" marR="38100" marT="38100" marB="381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bl>
            </a:graphicData>
          </a:graphic>
        </p:graphicFrame>
        <p:sp>
          <p:nvSpPr>
            <p:cNvPr id="380" name="2"/>
            <p:cNvSpPr txBox="1"/>
            <p:nvPr/>
          </p:nvSpPr>
          <p:spPr>
            <a:xfrm>
              <a:off x="886360" y="2819400"/>
              <a:ext cx="307033"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2</a:t>
              </a:r>
            </a:p>
          </p:txBody>
        </p:sp>
        <p:sp>
          <p:nvSpPr>
            <p:cNvPr id="381" name="−1"/>
            <p:cNvSpPr txBox="1"/>
            <p:nvPr/>
          </p:nvSpPr>
          <p:spPr>
            <a:xfrm>
              <a:off x="707825" y="3898900"/>
              <a:ext cx="549475"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−1</a:t>
              </a:r>
            </a:p>
          </p:txBody>
        </p:sp>
        <p:sp>
          <p:nvSpPr>
            <p:cNvPr id="382" name="8"/>
            <p:cNvSpPr txBox="1"/>
            <p:nvPr/>
          </p:nvSpPr>
          <p:spPr>
            <a:xfrm>
              <a:off x="881381" y="673100"/>
              <a:ext cx="307033"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8</a:t>
              </a:r>
            </a:p>
          </p:txBody>
        </p:sp>
        <p:sp>
          <p:nvSpPr>
            <p:cNvPr id="383" name="Circle"/>
            <p:cNvSpPr/>
            <p:nvPr/>
          </p:nvSpPr>
          <p:spPr>
            <a:xfrm>
              <a:off x="2108200" y="3975100"/>
              <a:ext cx="190500"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384" name="Circle"/>
            <p:cNvSpPr/>
            <p:nvPr/>
          </p:nvSpPr>
          <p:spPr>
            <a:xfrm>
              <a:off x="2984500" y="2959100"/>
              <a:ext cx="190500"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385" name="Circle"/>
            <p:cNvSpPr/>
            <p:nvPr/>
          </p:nvSpPr>
          <p:spPr>
            <a:xfrm>
              <a:off x="3949700" y="1854200"/>
              <a:ext cx="190500"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386" name="Circle"/>
            <p:cNvSpPr/>
            <p:nvPr/>
          </p:nvSpPr>
          <p:spPr>
            <a:xfrm>
              <a:off x="4889500" y="787400"/>
              <a:ext cx="190500"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387" name="log-log plot"/>
            <p:cNvSpPr txBox="1"/>
            <p:nvPr/>
          </p:nvSpPr>
          <p:spPr>
            <a:xfrm>
              <a:off x="0" y="0"/>
              <a:ext cx="330200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log-log plot</a:t>
              </a:r>
            </a:p>
          </p:txBody>
        </p:sp>
        <p:sp>
          <p:nvSpPr>
            <p:cNvPr id="388" name="5"/>
            <p:cNvSpPr txBox="1"/>
            <p:nvPr/>
          </p:nvSpPr>
          <p:spPr>
            <a:xfrm>
              <a:off x="889205" y="1739900"/>
              <a:ext cx="307034"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5</a:t>
              </a:r>
            </a:p>
          </p:txBody>
        </p:sp>
      </p:grpSp>
      <p:grpSp>
        <p:nvGrpSpPr>
          <p:cNvPr id="392" name="Group"/>
          <p:cNvGrpSpPr/>
          <p:nvPr/>
        </p:nvGrpSpPr>
        <p:grpSpPr>
          <a:xfrm>
            <a:off x="11112499" y="8763000"/>
            <a:ext cx="11328736" cy="711201"/>
            <a:chOff x="0" y="0"/>
            <a:chExt cx="11328734" cy="711200"/>
          </a:xfrm>
        </p:grpSpPr>
        <p:sp>
          <p:nvSpPr>
            <p:cNvPr id="390" name="TN = aN3"/>
            <p:cNvSpPr txBox="1"/>
            <p:nvPr/>
          </p:nvSpPr>
          <p:spPr>
            <a:xfrm>
              <a:off x="0" y="63500"/>
              <a:ext cx="2045128"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rPr i="1"/>
                <a:t>T</a:t>
              </a:r>
              <a:r>
                <a:rPr i="1" baseline="-5999"/>
                <a:t>N</a:t>
              </a:r>
              <a:r>
                <a:t> = </a:t>
              </a:r>
              <a:r>
                <a:rPr i="1"/>
                <a:t>a</a:t>
              </a:r>
              <a:r>
                <a:rPr i="1" spc="252"/>
                <a:t>N</a:t>
              </a:r>
              <a:r>
                <a:rPr baseline="31999"/>
                <a:t>3</a:t>
              </a:r>
            </a:p>
          </p:txBody>
        </p:sp>
        <p:sp>
          <p:nvSpPr>
            <p:cNvPr id="391" name="raise 2 to a power of both sides"/>
            <p:cNvSpPr txBox="1"/>
            <p:nvPr/>
          </p:nvSpPr>
          <p:spPr>
            <a:xfrm>
              <a:off x="5346700" y="0"/>
              <a:ext cx="5982035"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lvl1pPr>
            </a:lstStyle>
            <a:p>
              <a:r>
                <a:t>raise 2 to a power of both sides</a:t>
              </a:r>
            </a:p>
          </p:txBody>
        </p:sp>
      </p:grpSp>
      <p:grpSp>
        <p:nvGrpSpPr>
          <p:cNvPr id="395" name="Group"/>
          <p:cNvGrpSpPr/>
          <p:nvPr/>
        </p:nvGrpSpPr>
        <p:grpSpPr>
          <a:xfrm>
            <a:off x="10896600" y="9550400"/>
            <a:ext cx="12046930" cy="647701"/>
            <a:chOff x="0" y="0"/>
            <a:chExt cx="12046929" cy="647700"/>
          </a:xfrm>
        </p:grpSpPr>
        <p:sp>
          <p:nvSpPr>
            <p:cNvPr id="393" name="248 = a × 80003"/>
            <p:cNvSpPr txBox="1"/>
            <p:nvPr/>
          </p:nvSpPr>
          <p:spPr>
            <a:xfrm>
              <a:off x="0" y="0"/>
              <a:ext cx="3332039"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rPr sz="3000"/>
                <a:t>248</a:t>
              </a:r>
              <a:r>
                <a:t> = </a:t>
              </a:r>
              <a:r>
                <a:rPr i="1"/>
                <a:t>a</a:t>
              </a:r>
              <a:r>
                <a:rPr sz="3000"/>
                <a:t> × 8000</a:t>
              </a:r>
              <a:r>
                <a:rPr baseline="31999"/>
                <a:t>3</a:t>
              </a:r>
            </a:p>
          </p:txBody>
        </p:sp>
        <p:sp>
          <p:nvSpPr>
            <p:cNvPr id="394" name="substitute values from experiment"/>
            <p:cNvSpPr txBox="1"/>
            <p:nvPr/>
          </p:nvSpPr>
          <p:spPr>
            <a:xfrm>
              <a:off x="5562600" y="38100"/>
              <a:ext cx="6484330"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lvl1pPr>
            </a:lstStyle>
            <a:p>
              <a:r>
                <a:t>substitute values from experiment</a:t>
              </a:r>
            </a:p>
          </p:txBody>
        </p:sp>
      </p:grpSp>
      <p:grpSp>
        <p:nvGrpSpPr>
          <p:cNvPr id="398" name="Group"/>
          <p:cNvGrpSpPr/>
          <p:nvPr/>
        </p:nvGrpSpPr>
        <p:grpSpPr>
          <a:xfrm>
            <a:off x="11366500" y="10312400"/>
            <a:ext cx="7157765" cy="647701"/>
            <a:chOff x="0" y="0"/>
            <a:chExt cx="7157764" cy="647700"/>
          </a:xfrm>
        </p:grpSpPr>
        <p:sp>
          <p:nvSpPr>
            <p:cNvPr id="396" name="a = 4.84 × 10 −10"/>
            <p:cNvSpPr txBox="1"/>
            <p:nvPr/>
          </p:nvSpPr>
          <p:spPr>
            <a:xfrm>
              <a:off x="0" y="0"/>
              <a:ext cx="3502373"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rPr i="1"/>
                <a:t>a</a:t>
              </a:r>
              <a:r>
                <a:t> = </a:t>
              </a:r>
              <a:r>
                <a:rPr sz="3000"/>
                <a:t>4.84 × 10</a:t>
              </a:r>
              <a:r>
                <a:rPr baseline="31999"/>
                <a:t> −10</a:t>
              </a:r>
            </a:p>
          </p:txBody>
        </p:sp>
        <p:sp>
          <p:nvSpPr>
            <p:cNvPr id="397" name="solve for a"/>
            <p:cNvSpPr txBox="1"/>
            <p:nvPr/>
          </p:nvSpPr>
          <p:spPr>
            <a:xfrm>
              <a:off x="5092700" y="38100"/>
              <a:ext cx="2065065"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pPr>
              <a:r>
                <a:t>solve for </a:t>
              </a:r>
              <a:r>
                <a:rPr i="1"/>
                <a:t>a</a:t>
              </a:r>
            </a:p>
          </p:txBody>
        </p:sp>
      </p:grpSp>
      <p:graphicFrame>
        <p:nvGraphicFramePr>
          <p:cNvPr id="399" name="Table"/>
          <p:cNvGraphicFramePr/>
          <p:nvPr/>
        </p:nvGraphicFramePr>
        <p:xfrm>
          <a:off x="20211983" y="2108200"/>
          <a:ext cx="2946400" cy="3860800"/>
        </p:xfrm>
        <a:graphic>
          <a:graphicData uri="http://schemas.openxmlformats.org/drawingml/2006/table">
            <a:tbl>
              <a:tblPr firstRow="1">
                <a:tableStyleId>{8F44A2F1-9E1F-4B54-A3A2-5F16C0AD49E2}</a:tableStyleId>
              </a:tblPr>
              <a:tblGrid>
                <a:gridCol w="2946400">
                  <a:extLst>
                    <a:ext uri="{9D8B030D-6E8A-4147-A177-3AD203B41FA5}">
                      <a16:colId xmlns:a16="http://schemas.microsoft.com/office/drawing/2014/main" val="20000"/>
                    </a:ext>
                  </a:extLst>
                </a:gridCol>
              </a:tblGrid>
              <a:tr h="772160">
                <a:tc>
                  <a:txBody>
                    <a:bodyPr/>
                    <a:lstStyle/>
                    <a:p>
                      <a:pPr lvl="2" indent="0">
                        <a:lnSpc>
                          <a:spcPts val="4000"/>
                        </a:lnSpc>
                        <a:spcBef>
                          <a:spcPts val="600"/>
                        </a:spcBef>
                        <a:tabLst>
                          <a:tab pos="2476500" algn="l"/>
                        </a:tabLst>
                        <a:defRPr i="0">
                          <a:sym typeface="Lucida Sans"/>
                        </a:defRPr>
                      </a:pPr>
                      <a:r>
                        <a:t>4.84 × 10</a:t>
                      </a:r>
                      <a:r>
                        <a:rPr baseline="31999"/>
                        <a:t> −10</a:t>
                      </a:r>
                      <a:r>
                        <a:t> × </a:t>
                      </a:r>
                      <a:r>
                        <a:rPr i="1" spc="168"/>
                        <a:t>N</a:t>
                      </a:r>
                      <a:r>
                        <a:rPr baseline="31999"/>
                        <a:t>3</a:t>
                      </a:r>
                    </a:p>
                  </a:txBody>
                  <a:tcPr marL="25400" marR="25400" marT="25400" marB="25400" anchor="ctr" horzOverflow="overflow"/>
                </a:tc>
                <a:extLst>
                  <a:ext uri="{0D108BD9-81ED-4DB2-BD59-A6C34878D82A}">
                    <a16:rowId xmlns:a16="http://schemas.microsoft.com/office/drawing/2014/main" val="10000"/>
                  </a:ext>
                </a:extLst>
              </a:tr>
              <a:tr h="772160">
                <a:tc>
                  <a:txBody>
                    <a:bodyPr/>
                    <a:lstStyle/>
                    <a:p>
                      <a:pPr defTabSz="914400">
                        <a:lnSpc>
                          <a:spcPts val="3800"/>
                        </a:lnSpc>
                        <a:defRPr sz="1800"/>
                      </a:pPr>
                      <a:r>
                        <a:rPr sz="2700">
                          <a:sym typeface="Lucida Sans"/>
                        </a:rPr>
                        <a:t>0.5</a:t>
                      </a:r>
                    </a:p>
                  </a:txBody>
                  <a:tcPr marL="38100" marR="38100" marT="38100" marB="38100" anchor="ctr" horzOverflow="overflow"/>
                </a:tc>
                <a:extLst>
                  <a:ext uri="{0D108BD9-81ED-4DB2-BD59-A6C34878D82A}">
                    <a16:rowId xmlns:a16="http://schemas.microsoft.com/office/drawing/2014/main" val="10001"/>
                  </a:ext>
                </a:extLst>
              </a:tr>
              <a:tr h="772160">
                <a:tc>
                  <a:txBody>
                    <a:bodyPr/>
                    <a:lstStyle/>
                    <a:p>
                      <a:pPr defTabSz="914400">
                        <a:lnSpc>
                          <a:spcPts val="3800"/>
                        </a:lnSpc>
                        <a:defRPr sz="1800"/>
                      </a:pPr>
                      <a:r>
                        <a:rPr sz="2700">
                          <a:sym typeface="Lucida Sans"/>
                        </a:rPr>
                        <a:t>4</a:t>
                      </a:r>
                    </a:p>
                  </a:txBody>
                  <a:tcPr marL="38100" marR="38100" marT="38100" marB="38100" anchor="ctr" horzOverflow="overflow"/>
                </a:tc>
                <a:extLst>
                  <a:ext uri="{0D108BD9-81ED-4DB2-BD59-A6C34878D82A}">
                    <a16:rowId xmlns:a16="http://schemas.microsoft.com/office/drawing/2014/main" val="10002"/>
                  </a:ext>
                </a:extLst>
              </a:tr>
              <a:tr h="772160">
                <a:tc>
                  <a:txBody>
                    <a:bodyPr/>
                    <a:lstStyle/>
                    <a:p>
                      <a:pPr defTabSz="914400">
                        <a:lnSpc>
                          <a:spcPts val="3800"/>
                        </a:lnSpc>
                        <a:defRPr sz="1800"/>
                      </a:pPr>
                      <a:r>
                        <a:rPr sz="2700">
                          <a:sym typeface="Lucida Sans"/>
                        </a:rPr>
                        <a:t>31</a:t>
                      </a:r>
                    </a:p>
                  </a:txBody>
                  <a:tcPr marL="38100" marR="38100" marT="38100" marB="38100" anchor="ctr" horzOverflow="overflow"/>
                </a:tc>
                <a:extLst>
                  <a:ext uri="{0D108BD9-81ED-4DB2-BD59-A6C34878D82A}">
                    <a16:rowId xmlns:a16="http://schemas.microsoft.com/office/drawing/2014/main" val="10003"/>
                  </a:ext>
                </a:extLst>
              </a:tr>
              <a:tr h="772160">
                <a:tc>
                  <a:txBody>
                    <a:bodyPr/>
                    <a:lstStyle/>
                    <a:p>
                      <a:pPr defTabSz="914400">
                        <a:lnSpc>
                          <a:spcPts val="3800"/>
                        </a:lnSpc>
                        <a:defRPr sz="1800"/>
                      </a:pPr>
                      <a:r>
                        <a:rPr sz="2700">
                          <a:sym typeface="Lucida Sans"/>
                        </a:rPr>
                        <a:t>248</a:t>
                      </a:r>
                    </a:p>
                  </a:txBody>
                  <a:tcPr marL="38100" marR="38100" marT="38100" marB="38100" anchor="ctr" horzOverflow="overflow"/>
                </a:tc>
                <a:extLst>
                  <a:ext uri="{0D108BD9-81ED-4DB2-BD59-A6C34878D82A}">
                    <a16:rowId xmlns:a16="http://schemas.microsoft.com/office/drawing/2014/main" val="10004"/>
                  </a:ext>
                </a:extLst>
              </a:tr>
            </a:tbl>
          </a:graphicData>
        </a:graphic>
      </p:graphicFrame>
      <p:grpSp>
        <p:nvGrpSpPr>
          <p:cNvPr id="402" name="Group"/>
          <p:cNvGrpSpPr/>
          <p:nvPr/>
        </p:nvGrpSpPr>
        <p:grpSpPr>
          <a:xfrm>
            <a:off x="5286743" y="9055100"/>
            <a:ext cx="3961822" cy="1016000"/>
            <a:chOff x="0" y="0"/>
            <a:chExt cx="3961820" cy="1016000"/>
          </a:xfrm>
        </p:grpSpPr>
        <p:sp>
          <p:nvSpPr>
            <p:cNvPr id="400" name="straight line…"/>
            <p:cNvSpPr txBox="1"/>
            <p:nvPr/>
          </p:nvSpPr>
          <p:spPr>
            <a:xfrm>
              <a:off x="1507756" y="0"/>
              <a:ext cx="2454065" cy="1016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pPr>
              <a:r>
                <a:t>straight line</a:t>
              </a:r>
            </a:p>
            <a:p>
              <a:pPr algn="ct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pPr>
              <a:r>
                <a:t>of slope 3</a:t>
              </a:r>
            </a:p>
          </p:txBody>
        </p:sp>
        <p:sp>
          <p:nvSpPr>
            <p:cNvPr id="401" name="Line"/>
            <p:cNvSpPr/>
            <p:nvPr/>
          </p:nvSpPr>
          <p:spPr>
            <a:xfrm>
              <a:off x="0" y="495300"/>
              <a:ext cx="1571257"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
        <p:nvSpPr>
          <p:cNvPr id="403" name="✓"/>
          <p:cNvSpPr txBox="1"/>
          <p:nvPr/>
        </p:nvSpPr>
        <p:spPr>
          <a:xfrm>
            <a:off x="22961708" y="5829300"/>
            <a:ext cx="521904"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defTabSz="647700">
              <a:lnSpc>
                <a:spcPts val="5000"/>
              </a:lnSpc>
              <a:tabLst>
                <a:tab pos="1511300" algn="l"/>
              </a:tabLst>
              <a:defRPr sz="4200">
                <a:solidFill>
                  <a:srgbClr val="005493"/>
                </a:solidFill>
                <a:latin typeface="Lucida Sans"/>
                <a:ea typeface="Lucida Sans"/>
                <a:cs typeface="Lucida Sans"/>
                <a:sym typeface="Lucida Sans"/>
              </a:defRPr>
            </a:lvl1pPr>
          </a:lstStyle>
          <a:p>
            <a:r>
              <a:t>✓</a:t>
            </a:r>
          </a:p>
        </p:txBody>
      </p:sp>
      <p:grpSp>
        <p:nvGrpSpPr>
          <p:cNvPr id="408" name="Group"/>
          <p:cNvGrpSpPr/>
          <p:nvPr/>
        </p:nvGrpSpPr>
        <p:grpSpPr>
          <a:xfrm>
            <a:off x="10528300" y="6985000"/>
            <a:ext cx="12626865" cy="1638301"/>
            <a:chOff x="0" y="0"/>
            <a:chExt cx="12626864" cy="1638300"/>
          </a:xfrm>
        </p:grpSpPr>
        <p:sp>
          <p:nvSpPr>
            <p:cNvPr id="404" name="lgTN = lga + 3lgN"/>
            <p:cNvSpPr txBox="1"/>
            <p:nvPr/>
          </p:nvSpPr>
          <p:spPr>
            <a:xfrm>
              <a:off x="0" y="990600"/>
              <a:ext cx="4260956"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t> lg</a:t>
              </a:r>
              <a:r>
                <a:rPr i="1"/>
                <a:t>T</a:t>
              </a:r>
              <a:r>
                <a:rPr i="1" baseline="-5999"/>
                <a:t>N</a:t>
              </a:r>
              <a:r>
                <a:t> = lg</a:t>
              </a:r>
              <a:r>
                <a:rPr i="1"/>
                <a:t>a</a:t>
              </a:r>
              <a:r>
                <a:t> + 3lg</a:t>
              </a:r>
              <a:r>
                <a:rPr i="1" spc="252"/>
                <a:t>N</a:t>
              </a:r>
              <a:r>
                <a:t> </a:t>
              </a:r>
            </a:p>
          </p:txBody>
        </p:sp>
        <p:sp>
          <p:nvSpPr>
            <p:cNvPr id="405" name="equation for straight line of slope 3"/>
            <p:cNvSpPr txBox="1"/>
            <p:nvPr/>
          </p:nvSpPr>
          <p:spPr>
            <a:xfrm>
              <a:off x="5933059" y="1016000"/>
              <a:ext cx="6693806"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lvl1pPr>
            </a:lstStyle>
            <a:p>
              <a:r>
                <a:t>equation for straight line of slope 3</a:t>
              </a:r>
            </a:p>
          </p:txBody>
        </p:sp>
        <p:sp>
          <p:nvSpPr>
            <p:cNvPr id="406" name="x-intercept (use lg in anticipation of next step)"/>
            <p:cNvSpPr txBox="1"/>
            <p:nvPr/>
          </p:nvSpPr>
          <p:spPr>
            <a:xfrm>
              <a:off x="3643098" y="0"/>
              <a:ext cx="6972450"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2800"/>
                </a:lnSpc>
                <a:spcBef>
                  <a:spcPts val="200"/>
                </a:spcBef>
                <a:tabLst>
                  <a:tab pos="1168400" algn="l"/>
                </a:tabLst>
                <a:defRPr sz="2400">
                  <a:solidFill>
                    <a:srgbClr val="005493"/>
                  </a:solidFill>
                  <a:latin typeface="Lucida Sans"/>
                  <a:ea typeface="Lucida Sans"/>
                  <a:cs typeface="Lucida Sans"/>
                  <a:sym typeface="Lucida Sans"/>
                </a:defRPr>
              </a:pPr>
              <a:r>
                <a:rPr i="1"/>
                <a:t>x</a:t>
              </a:r>
              <a:r>
                <a:t>-intercept (use lg in anticipation of next step)</a:t>
              </a:r>
            </a:p>
          </p:txBody>
        </p:sp>
        <p:sp>
          <p:nvSpPr>
            <p:cNvPr id="407" name="Line"/>
            <p:cNvSpPr/>
            <p:nvPr/>
          </p:nvSpPr>
          <p:spPr>
            <a:xfrm flipV="1">
              <a:off x="2264833" y="257770"/>
              <a:ext cx="1227734" cy="742157"/>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413" name="Group"/>
          <p:cNvGrpSpPr/>
          <p:nvPr/>
        </p:nvGrpSpPr>
        <p:grpSpPr>
          <a:xfrm>
            <a:off x="11089317" y="11112500"/>
            <a:ext cx="7347933" cy="1993900"/>
            <a:chOff x="10409" y="0"/>
            <a:chExt cx="7347932" cy="1993900"/>
          </a:xfrm>
        </p:grpSpPr>
        <p:sp>
          <p:nvSpPr>
            <p:cNvPr id="409" name="TN = 4.84 × 10 −10 × N3"/>
            <p:cNvSpPr txBox="1"/>
            <p:nvPr/>
          </p:nvSpPr>
          <p:spPr>
            <a:xfrm>
              <a:off x="97091" y="0"/>
              <a:ext cx="4780478"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rPr i="1"/>
                <a:t>T</a:t>
              </a:r>
              <a:r>
                <a:rPr i="1" baseline="-5999"/>
                <a:t>N</a:t>
              </a:r>
              <a:r>
                <a:t> = </a:t>
              </a:r>
              <a:r>
                <a:rPr sz="3000"/>
                <a:t>4.84 × 10</a:t>
              </a:r>
              <a:r>
                <a:rPr baseline="31999"/>
                <a:t> −10</a:t>
              </a:r>
              <a:r>
                <a:rPr sz="3000"/>
                <a:t> × </a:t>
              </a:r>
              <a:r>
                <a:rPr i="1" spc="252"/>
                <a:t>N</a:t>
              </a:r>
              <a:r>
                <a:rPr baseline="31999"/>
                <a:t>3</a:t>
              </a:r>
            </a:p>
          </p:txBody>
        </p:sp>
        <p:sp>
          <p:nvSpPr>
            <p:cNvPr id="410" name="substitute"/>
            <p:cNvSpPr txBox="1"/>
            <p:nvPr/>
          </p:nvSpPr>
          <p:spPr>
            <a:xfrm>
              <a:off x="5392991" y="0"/>
              <a:ext cx="1965351"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lvl1pPr>
            </a:lstStyle>
            <a:p>
              <a:r>
                <a:t>substitute</a:t>
              </a:r>
            </a:p>
          </p:txBody>
        </p:sp>
        <p:sp>
          <p:nvSpPr>
            <p:cNvPr id="411" name="a curve that fits the data ?"/>
            <p:cNvSpPr txBox="1"/>
            <p:nvPr/>
          </p:nvSpPr>
          <p:spPr>
            <a:xfrm>
              <a:off x="10409" y="1447800"/>
              <a:ext cx="4918844"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lvl1pPr>
            </a:lstStyle>
            <a:p>
              <a:r>
                <a:t>a curve that fits the data ?</a:t>
              </a:r>
            </a:p>
          </p:txBody>
        </p:sp>
        <p:sp>
          <p:nvSpPr>
            <p:cNvPr id="412" name="Line"/>
            <p:cNvSpPr/>
            <p:nvPr/>
          </p:nvSpPr>
          <p:spPr>
            <a:xfrm>
              <a:off x="2468447" y="792474"/>
              <a:ext cx="1" cy="655326"/>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7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7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7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4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37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70">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3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40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p:tmAbs val="0"/>
                                  </p:iterate>
                                  <p:childTnLst>
                                    <p:set>
                                      <p:cBhvr>
                                        <p:cTn id="48" fill="hold"/>
                                        <p:tgtEl>
                                          <p:spTgt spid="39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p:tmAbs val="0"/>
                                  </p:iterate>
                                  <p:childTnLst>
                                    <p:set>
                                      <p:cBhvr>
                                        <p:cTn id="52" fill="hold"/>
                                        <p:tgtEl>
                                          <p:spTgt spid="3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39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p:tmAbs val="0"/>
                                  </p:iterate>
                                  <p:childTnLst>
                                    <p:set>
                                      <p:cBhvr>
                                        <p:cTn id="60" fill="hold"/>
                                        <p:tgtEl>
                                          <p:spTgt spid="4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p:tmAbs val="0"/>
                                  </p:iterate>
                                  <p:childTnLst>
                                    <p:set>
                                      <p:cBhvr>
                                        <p:cTn id="64" fill="hold"/>
                                        <p:tgtEl>
                                          <p:spTgt spid="39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p:tmAbs val="0"/>
                                  </p:iterate>
                                  <p:childTnLst>
                                    <p:set>
                                      <p:cBhvr>
                                        <p:cTn id="68" fill="hold"/>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animBg="1" advAuto="0"/>
      <p:bldP spid="370" grpId="0" build="p" bldLvl="5" animBg="1" advAuto="0"/>
      <p:bldP spid="372" grpId="0" animBg="1" advAuto="0"/>
      <p:bldP spid="389" grpId="0" animBg="1" advAuto="0"/>
      <p:bldP spid="392" grpId="0" animBg="1" advAuto="0"/>
      <p:bldP spid="395" grpId="0" animBg="1" advAuto="0"/>
      <p:bldP spid="398" grpId="0" animBg="1" advAuto="0"/>
      <p:bldP spid="399" grpId="0" animBg="1" advAuto="0"/>
      <p:bldP spid="402" grpId="0" animBg="1" advAuto="0"/>
      <p:bldP spid="403" grpId="0" animBg="1" advAuto="0"/>
      <p:bldP spid="408" grpId="0" animBg="1" advAuto="0"/>
      <p:bldP spid="413"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7" name="Group"/>
          <p:cNvGrpSpPr/>
          <p:nvPr/>
        </p:nvGrpSpPr>
        <p:grpSpPr>
          <a:xfrm>
            <a:off x="1270000" y="1587500"/>
            <a:ext cx="21259800" cy="2946400"/>
            <a:chOff x="0" y="0"/>
            <a:chExt cx="21259800" cy="2946400"/>
          </a:xfrm>
        </p:grpSpPr>
        <p:sp>
          <p:nvSpPr>
            <p:cNvPr id="415" name="Prediction. Running time for N = 16,000 will be 1982 seconds."/>
            <p:cNvSpPr txBox="1"/>
            <p:nvPr/>
          </p:nvSpPr>
          <p:spPr>
            <a:xfrm>
              <a:off x="0" y="1587500"/>
              <a:ext cx="14630400" cy="10033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Prediction. </a:t>
              </a:r>
              <a:r>
                <a:rPr>
                  <a:solidFill>
                    <a:srgbClr val="000000"/>
                  </a:solidFill>
                </a:rPr>
                <a:t>Running time for </a:t>
              </a:r>
              <a:r>
                <a:rPr i="1">
                  <a:solidFill>
                    <a:srgbClr val="000000"/>
                  </a:solidFill>
                </a:rPr>
                <a:t>N</a:t>
              </a:r>
              <a:r>
                <a:rPr>
                  <a:solidFill>
                    <a:srgbClr val="000000"/>
                  </a:solidFill>
                </a:rPr>
                <a:t> = 16,000 will be 1982 seconds.</a:t>
              </a:r>
            </a:p>
          </p:txBody>
        </p:sp>
        <p:pic>
          <p:nvPicPr>
            <p:cNvPr id="416" name="view-32381_640.tiff" descr="view-32381_640.tiff"/>
            <p:cNvPicPr>
              <a:picLocks noChangeAspect="1"/>
            </p:cNvPicPr>
            <p:nvPr/>
          </p:nvPicPr>
          <p:blipFill>
            <a:blip r:embed="rId2"/>
            <a:stretch>
              <a:fillRect/>
            </a:stretch>
          </p:blipFill>
          <p:spPr>
            <a:xfrm>
              <a:off x="18313400" y="0"/>
              <a:ext cx="2946400" cy="2946400"/>
            </a:xfrm>
            <a:prstGeom prst="rect">
              <a:avLst/>
            </a:prstGeom>
            <a:ln w="12700" cap="flat">
              <a:noFill/>
              <a:miter lim="400000"/>
            </a:ln>
            <a:effectLst/>
          </p:spPr>
        </p:pic>
      </p:grpSp>
      <p:sp>
        <p:nvSpPr>
          <p:cNvPr id="418" name="Prediction and verification"/>
          <p:cNvSpPr txBox="1">
            <a:spLocks noGrp="1"/>
          </p:cNvSpPr>
          <p:nvPr>
            <p:ph type="title"/>
          </p:nvPr>
        </p:nvSpPr>
        <p:spPr>
          <a:prstGeom prst="rect">
            <a:avLst/>
          </a:prstGeom>
        </p:spPr>
        <p:txBody>
          <a:bodyPr/>
          <a:lstStyle/>
          <a:p>
            <a:r>
              <a:t>Prediction and verification</a:t>
            </a:r>
          </a:p>
        </p:txBody>
      </p:sp>
      <p:sp>
        <p:nvSpPr>
          <p:cNvPr id="419" name="Hypothesis. Running time of ThreeSum is 4.84 × 10 −10 × N3."/>
          <p:cNvSpPr txBox="1">
            <a:spLocks noGrp="1"/>
          </p:cNvSpPr>
          <p:nvPr>
            <p:ph type="body" sz="quarter" idx="1"/>
          </p:nvPr>
        </p:nvSpPr>
        <p:spPr>
          <a:xfrm>
            <a:off x="1270000" y="1778000"/>
            <a:ext cx="14630400" cy="1117600"/>
          </a:xfrm>
          <a:prstGeom prst="rect">
            <a:avLst/>
          </a:prstGeom>
        </p:spPr>
        <p:txBody>
          <a:bodyPr/>
          <a:lstStyle/>
          <a:p>
            <a:pPr>
              <a:lnSpc>
                <a:spcPts val="5800"/>
              </a:lnSpc>
              <a:defRPr>
                <a:solidFill>
                  <a:srgbClr val="005493"/>
                </a:solidFill>
              </a:defRPr>
            </a:pPr>
            <a:r>
              <a:t>Hypothesis. </a:t>
            </a:r>
            <a:r>
              <a:rPr>
                <a:solidFill>
                  <a:srgbClr val="000000"/>
                </a:solidFill>
              </a:rPr>
              <a:t>Running time of </a:t>
            </a:r>
            <a:r>
              <a:rPr>
                <a:solidFill>
                  <a:srgbClr val="000000"/>
                </a:solidFill>
                <a:latin typeface="Helvetica"/>
                <a:ea typeface="Helvetica"/>
                <a:cs typeface="Helvetica"/>
                <a:sym typeface="Helvetica"/>
              </a:rPr>
              <a:t>ThreeSum</a:t>
            </a:r>
            <a:r>
              <a:rPr>
                <a:solidFill>
                  <a:srgbClr val="000000"/>
                </a:solidFill>
              </a:rPr>
              <a:t> is </a:t>
            </a:r>
            <a:r>
              <a:rPr sz="3300">
                <a:solidFill>
                  <a:srgbClr val="000000"/>
                </a:solidFill>
              </a:rPr>
              <a:t>4.84 × 10</a:t>
            </a:r>
            <a:r>
              <a:rPr sz="3900" baseline="31999">
                <a:solidFill>
                  <a:srgbClr val="000000"/>
                </a:solidFill>
              </a:rPr>
              <a:t> −10</a:t>
            </a:r>
            <a:r>
              <a:rPr sz="3300">
                <a:solidFill>
                  <a:srgbClr val="000000"/>
                </a:solidFill>
              </a:rPr>
              <a:t> × </a:t>
            </a:r>
            <a:r>
              <a:rPr i="1" spc="792">
                <a:solidFill>
                  <a:srgbClr val="000000"/>
                </a:solidFill>
              </a:rPr>
              <a:t>N</a:t>
            </a:r>
            <a:r>
              <a:rPr baseline="31999">
                <a:solidFill>
                  <a:srgbClr val="000000"/>
                </a:solidFill>
              </a:rPr>
              <a:t>3</a:t>
            </a:r>
            <a:r>
              <a:rPr>
                <a:solidFill>
                  <a:srgbClr val="000000"/>
                </a:solidFill>
              </a:rPr>
              <a:t>.</a:t>
            </a:r>
          </a:p>
        </p:txBody>
      </p:sp>
      <p:sp>
        <p:nvSpPr>
          <p:cNvPr id="4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grpSp>
        <p:nvGrpSpPr>
          <p:cNvPr id="423" name="Group"/>
          <p:cNvGrpSpPr/>
          <p:nvPr/>
        </p:nvGrpSpPr>
        <p:grpSpPr>
          <a:xfrm>
            <a:off x="5816600" y="5537200"/>
            <a:ext cx="11506976" cy="1435100"/>
            <a:chOff x="0" y="0"/>
            <a:chExt cx="11506975" cy="1435100"/>
          </a:xfrm>
        </p:grpSpPr>
        <p:sp>
          <p:nvSpPr>
            <p:cNvPr id="421" name="✓"/>
            <p:cNvSpPr txBox="1"/>
            <p:nvPr/>
          </p:nvSpPr>
          <p:spPr>
            <a:xfrm>
              <a:off x="10528944" y="0"/>
              <a:ext cx="978032" cy="1435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10600"/>
                </a:lnSpc>
                <a:tabLst>
                  <a:tab pos="1511300" algn="l"/>
                </a:tabLst>
                <a:defRPr sz="8900">
                  <a:solidFill>
                    <a:srgbClr val="005493"/>
                  </a:solidFill>
                  <a:latin typeface="Lucida Sans"/>
                  <a:ea typeface="Lucida Sans"/>
                  <a:cs typeface="Lucida Sans"/>
                  <a:sym typeface="Lucida Sans"/>
                </a:defRPr>
              </a:lvl1pPr>
            </a:lstStyle>
            <a:p>
              <a:r>
                <a:t>✓</a:t>
              </a:r>
            </a:p>
          </p:txBody>
        </p:sp>
        <p:sp>
          <p:nvSpPr>
            <p:cNvPr id="422" name="% java Generator 1000000 16000 | java ThreeSum…"/>
            <p:cNvSpPr/>
            <p:nvPr/>
          </p:nvSpPr>
          <p:spPr>
            <a:xfrm>
              <a:off x="0" y="38100"/>
              <a:ext cx="10172700" cy="1358900"/>
            </a:xfrm>
            <a:prstGeom prst="rect">
              <a:avLst/>
            </a:prstGeom>
            <a:solidFill>
              <a:srgbClr val="FFFFFF"/>
            </a:solidFill>
            <a:ln w="25400" cap="flat">
              <a:noFill/>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ctr">
              <a:noAutofit/>
            </a:bodyPr>
            <a:lstStyle/>
            <a:p>
              <a:pPr defTabSz="647700">
                <a:lnSpc>
                  <a:spcPts val="4000"/>
                </a:lnSpc>
                <a:tabLst>
                  <a:tab pos="1511300" algn="l"/>
                </a:tabLst>
                <a:defRPr sz="2700"/>
              </a:pPr>
              <a:r>
                <a:t>% java Generator 1000000 16000 | java ThreeSum</a:t>
              </a:r>
            </a:p>
            <a:p>
              <a:pPr defTabSz="647700">
                <a:lnSpc>
                  <a:spcPts val="4000"/>
                </a:lnSpc>
                <a:tabLst>
                  <a:tab pos="1511300" algn="l"/>
                </a:tabLst>
                <a:defRPr sz="2700"/>
              </a:pPr>
              <a:r>
                <a:t>31903 (1985 seconds)</a:t>
              </a:r>
            </a:p>
          </p:txBody>
        </p:sp>
      </p:grpSp>
      <p:grpSp>
        <p:nvGrpSpPr>
          <p:cNvPr id="426" name="Group"/>
          <p:cNvGrpSpPr/>
          <p:nvPr/>
        </p:nvGrpSpPr>
        <p:grpSpPr>
          <a:xfrm>
            <a:off x="1270000" y="8140700"/>
            <a:ext cx="14147800" cy="2438400"/>
            <a:chOff x="0" y="0"/>
            <a:chExt cx="14147800" cy="2438400"/>
          </a:xfrm>
        </p:grpSpPr>
        <p:sp>
          <p:nvSpPr>
            <p:cNvPr id="424" name="Q. How much time will this program take for N = 1 million?"/>
            <p:cNvSpPr txBox="1"/>
            <p:nvPr/>
          </p:nvSpPr>
          <p:spPr>
            <a:xfrm>
              <a:off x="0" y="0"/>
              <a:ext cx="14147800" cy="10414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How much time will this program take for </a:t>
              </a:r>
              <a:r>
                <a:rPr i="1">
                  <a:solidFill>
                    <a:srgbClr val="000000"/>
                  </a:solidFill>
                </a:rPr>
                <a:t>N</a:t>
              </a:r>
              <a:r>
                <a:rPr>
                  <a:solidFill>
                    <a:srgbClr val="000000"/>
                  </a:solidFill>
                </a:rPr>
                <a:t> = 1 million?</a:t>
              </a:r>
            </a:p>
          </p:txBody>
        </p:sp>
        <p:sp>
          <p:nvSpPr>
            <p:cNvPr id="425" name="A. 484 million seconds (more than 15 years)."/>
            <p:cNvSpPr txBox="1"/>
            <p:nvPr/>
          </p:nvSpPr>
          <p:spPr>
            <a:xfrm>
              <a:off x="0" y="1397000"/>
              <a:ext cx="10845800" cy="10414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484 million seconds (more than 15 years).</a:t>
              </a:r>
            </a:p>
          </p:txBody>
        </p:sp>
      </p:grpSp>
      <p:grpSp>
        <p:nvGrpSpPr>
          <p:cNvPr id="429" name="Group"/>
          <p:cNvGrpSpPr/>
          <p:nvPr/>
        </p:nvGrpSpPr>
        <p:grpSpPr>
          <a:xfrm>
            <a:off x="12420600" y="9588529"/>
            <a:ext cx="10426716" cy="3330901"/>
            <a:chOff x="0" y="0"/>
            <a:chExt cx="10426715" cy="3330900"/>
          </a:xfrm>
        </p:grpSpPr>
        <p:pic>
          <p:nvPicPr>
            <p:cNvPr id="427" name="Screen Shot 2013-10-03 at 7.35.09 PM.png" descr="Screen Shot 2013-10-03 at 7.35.09 PM.png"/>
            <p:cNvPicPr>
              <a:picLocks noChangeAspect="1"/>
            </p:cNvPicPr>
            <p:nvPr/>
          </p:nvPicPr>
          <p:blipFill>
            <a:blip r:embed="rId3"/>
            <a:srcRect l="6314" t="7448" r="6699" b="70590"/>
            <a:stretch>
              <a:fillRect/>
            </a:stretch>
          </p:blipFill>
          <p:spPr>
            <a:xfrm>
              <a:off x="0" y="0"/>
              <a:ext cx="10376913" cy="1461069"/>
            </a:xfrm>
            <a:prstGeom prst="rect">
              <a:avLst/>
            </a:prstGeom>
            <a:ln w="12700" cap="flat">
              <a:noFill/>
              <a:miter lim="400000"/>
            </a:ln>
            <a:effectLst/>
          </p:spPr>
        </p:pic>
        <p:pic>
          <p:nvPicPr>
            <p:cNvPr id="428" name="Screen Shot 2013-10-03 at 7.35.09 PM.png" descr="Screen Shot 2013-10-03 at 7.35.09 PM.png"/>
            <p:cNvPicPr>
              <a:picLocks noChangeAspect="1"/>
            </p:cNvPicPr>
            <p:nvPr/>
          </p:nvPicPr>
          <p:blipFill>
            <a:blip r:embed="rId3"/>
            <a:srcRect l="6314" t="50180" r="6282" b="21620"/>
            <a:stretch>
              <a:fillRect/>
            </a:stretch>
          </p:blipFill>
          <p:spPr>
            <a:xfrm>
              <a:off x="0" y="1454755"/>
              <a:ext cx="10426716" cy="1876146"/>
            </a:xfrm>
            <a:prstGeom prst="rect">
              <a:avLst/>
            </a:prstGeom>
            <a:ln w="12700" cap="flat">
              <a:noFill/>
              <a:miter lim="400000"/>
            </a:ln>
            <a:effectLst/>
          </p:spPr>
        </p:pic>
      </p:grpSp>
      <p:grpSp>
        <p:nvGrpSpPr>
          <p:cNvPr id="432" name="Group"/>
          <p:cNvGrpSpPr/>
          <p:nvPr/>
        </p:nvGrpSpPr>
        <p:grpSpPr>
          <a:xfrm>
            <a:off x="11146184" y="4025900"/>
            <a:ext cx="3545905" cy="1130824"/>
            <a:chOff x="-1112" y="0"/>
            <a:chExt cx="3545904" cy="1130823"/>
          </a:xfrm>
        </p:grpSpPr>
        <p:sp>
          <p:nvSpPr>
            <p:cNvPr id="430" name="about half an hour"/>
            <p:cNvSpPr txBox="1"/>
            <p:nvPr/>
          </p:nvSpPr>
          <p:spPr>
            <a:xfrm>
              <a:off x="-1113" y="584723"/>
              <a:ext cx="3545906" cy="546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lvl1pPr>
            </a:lstStyle>
            <a:p>
              <a:r>
                <a:t>about half an hour</a:t>
              </a:r>
            </a:p>
          </p:txBody>
        </p:sp>
        <p:sp>
          <p:nvSpPr>
            <p:cNvPr id="431" name="Line"/>
            <p:cNvSpPr/>
            <p:nvPr/>
          </p:nvSpPr>
          <p:spPr>
            <a:xfrm>
              <a:off x="1676671" y="0"/>
              <a:ext cx="1" cy="55872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animBg="1" advAuto="0"/>
      <p:bldP spid="419" grpId="0" animBg="1" advAuto="0"/>
      <p:bldP spid="423" grpId="0" animBg="1" advAuto="0"/>
      <p:bldP spid="426" grpId="0" animBg="1" advAuto="0"/>
      <p:bldP spid="429" grpId="0" animBg="1" advAuto="0"/>
      <p:bldP spid="43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7. Performance"/>
          <p:cNvSpPr txBox="1">
            <a:spLocks noGrp="1"/>
          </p:cNvSpPr>
          <p:nvPr>
            <p:ph type="title"/>
          </p:nvPr>
        </p:nvSpPr>
        <p:spPr>
          <a:prstGeom prst="rect">
            <a:avLst/>
          </a:prstGeom>
        </p:spPr>
        <p:txBody>
          <a:bodyPr/>
          <a:lstStyle/>
          <a:p>
            <a:r>
              <a:rPr lang="en-US" dirty="0"/>
              <a:t>11</a:t>
            </a:r>
            <a:r>
              <a:rPr dirty="0"/>
              <a:t>. Performance</a:t>
            </a:r>
          </a:p>
        </p:txBody>
      </p:sp>
      <p:sp>
        <p:nvSpPr>
          <p:cNvPr id="111" name="The challenge…"/>
          <p:cNvSpPr txBox="1">
            <a:spLocks noGrp="1"/>
          </p:cNvSpPr>
          <p:nvPr>
            <p:ph type="body" sz="half" idx="1"/>
          </p:nvPr>
        </p:nvSpPr>
        <p:spPr>
          <a:prstGeom prst="rect">
            <a:avLst/>
          </a:prstGeom>
        </p:spPr>
        <p:txBody>
          <a:bodyPr/>
          <a:lstStyle/>
          <a:p>
            <a:r>
              <a:t>The challenge</a:t>
            </a:r>
          </a:p>
          <a:p>
            <a:pPr>
              <a:defRPr>
                <a:solidFill>
                  <a:srgbClr val="929292"/>
                </a:solidFill>
              </a:defRPr>
            </a:pPr>
            <a:r>
              <a:t>Empirical analysis</a:t>
            </a:r>
          </a:p>
          <a:p>
            <a:pPr>
              <a:defRPr>
                <a:solidFill>
                  <a:srgbClr val="929292"/>
                </a:solidFill>
              </a:defRPr>
            </a:pPr>
            <a:r>
              <a:t>Mathematical models</a:t>
            </a:r>
          </a:p>
          <a:p>
            <a:pPr>
              <a:defRPr>
                <a:solidFill>
                  <a:srgbClr val="929292"/>
                </a:solidFill>
              </a:defRPr>
            </a:pPr>
            <a:r>
              <a:t>Doubling method</a:t>
            </a:r>
          </a:p>
          <a:p>
            <a:pPr>
              <a:defRPr>
                <a:solidFill>
                  <a:srgbClr val="929292"/>
                </a:solidFill>
              </a:defRPr>
            </a:pPr>
            <a:r>
              <a:t>Familiar examples</a:t>
            </a:r>
          </a:p>
        </p:txBody>
      </p:sp>
      <p:sp>
        <p:nvSpPr>
          <p:cNvPr id="7" name="CS.1.A.Basics.Why">
            <a:extLst>
              <a:ext uri="{FF2B5EF4-FFF2-40B4-BE49-F238E27FC236}">
                <a16:creationId xmlns:a16="http://schemas.microsoft.com/office/drawing/2014/main" id="{21CABC72-543D-4104-A85C-63B9F7E07A56}"/>
              </a:ext>
            </a:extLst>
          </p:cNvPr>
          <p:cNvSpPr txBox="1"/>
          <p:nvPr/>
        </p:nvSpPr>
        <p:spPr>
          <a:xfrm>
            <a:off x="591464" y="12286159"/>
            <a:ext cx="6946901" cy="76944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8900" tIns="88900" rIns="88900" bIns="88900" anchor="ctr">
            <a:spAutoFit/>
          </a:bodyPr>
          <a:lstStyle>
            <a:lvl1pPr marL="82550" marR="82550" defTabSz="1828800">
              <a:lnSpc>
                <a:spcPts val="2300"/>
              </a:lnSpc>
              <a:defRPr sz="2400" b="1" spc="264">
                <a:solidFill>
                  <a:srgbClr val="797979"/>
                </a:solidFill>
                <a:uFill>
                  <a:solidFill>
                    <a:srgbClr val="797979"/>
                  </a:solidFill>
                </a:uFill>
              </a:defRPr>
            </a:lvl1pPr>
          </a:lstStyle>
          <a:p>
            <a:r>
              <a:rPr lang="en-US" sz="2000" dirty="0"/>
              <a:t>Adopted and modified from Slides by Sedgewick and Wayne</a:t>
            </a:r>
            <a:endParaRPr sz="20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Another hypothesis"/>
          <p:cNvSpPr txBox="1">
            <a:spLocks noGrp="1"/>
          </p:cNvSpPr>
          <p:nvPr>
            <p:ph type="title"/>
          </p:nvPr>
        </p:nvSpPr>
        <p:spPr>
          <a:prstGeom prst="rect">
            <a:avLst/>
          </a:prstGeom>
        </p:spPr>
        <p:txBody>
          <a:bodyPr/>
          <a:lstStyle/>
          <a:p>
            <a:r>
              <a:t>Another hypothesis</a:t>
            </a:r>
          </a:p>
        </p:txBody>
      </p:sp>
      <p:sp>
        <p:nvSpPr>
          <p:cNvPr id="43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436" name="Hypothesis. Running times on different computers differ by only a constant factor."/>
          <p:cNvSpPr txBox="1">
            <a:spLocks noGrp="1"/>
          </p:cNvSpPr>
          <p:nvPr>
            <p:ph type="body" sz="quarter" idx="1"/>
          </p:nvPr>
        </p:nvSpPr>
        <p:spPr>
          <a:xfrm>
            <a:off x="1270000" y="12192000"/>
            <a:ext cx="19215100" cy="1117600"/>
          </a:xfrm>
          <a:prstGeom prst="rect">
            <a:avLst/>
          </a:prstGeom>
        </p:spPr>
        <p:txBody>
          <a:bodyPr/>
          <a:lstStyle/>
          <a:p>
            <a:pPr>
              <a:defRPr>
                <a:solidFill>
                  <a:srgbClr val="005493"/>
                </a:solidFill>
              </a:defRPr>
            </a:pPr>
            <a:r>
              <a:t>Hypothesis. </a:t>
            </a:r>
            <a:r>
              <a:rPr>
                <a:solidFill>
                  <a:srgbClr val="000000"/>
                </a:solidFill>
              </a:rPr>
              <a:t>Running times on different computers differ by only a constant factor.</a:t>
            </a:r>
          </a:p>
        </p:txBody>
      </p:sp>
      <p:grpSp>
        <p:nvGrpSpPr>
          <p:cNvPr id="459" name="Group"/>
          <p:cNvGrpSpPr/>
          <p:nvPr/>
        </p:nvGrpSpPr>
        <p:grpSpPr>
          <a:xfrm>
            <a:off x="8174589" y="6858000"/>
            <a:ext cx="13621946" cy="4999902"/>
            <a:chOff x="0" y="0"/>
            <a:chExt cx="13621944" cy="4999901"/>
          </a:xfrm>
        </p:grpSpPr>
        <p:grpSp>
          <p:nvGrpSpPr>
            <p:cNvPr id="452" name="Group"/>
            <p:cNvGrpSpPr/>
            <p:nvPr/>
          </p:nvGrpSpPr>
          <p:grpSpPr>
            <a:xfrm>
              <a:off x="6354210" y="469899"/>
              <a:ext cx="7267734" cy="4530002"/>
              <a:chOff x="0" y="0"/>
              <a:chExt cx="7267733" cy="4530000"/>
            </a:xfrm>
          </p:grpSpPr>
          <p:grpSp>
            <p:nvGrpSpPr>
              <p:cNvPr id="450" name="Group"/>
              <p:cNvGrpSpPr/>
              <p:nvPr/>
            </p:nvGrpSpPr>
            <p:grpSpPr>
              <a:xfrm>
                <a:off x="0" y="0"/>
                <a:ext cx="7267733" cy="4530000"/>
                <a:chOff x="0" y="0"/>
                <a:chExt cx="7267732" cy="4529999"/>
              </a:xfrm>
            </p:grpSpPr>
            <p:sp>
              <p:nvSpPr>
                <p:cNvPr id="437" name="Rectangle"/>
                <p:cNvSpPr/>
                <p:nvPr/>
              </p:nvSpPr>
              <p:spPr>
                <a:xfrm>
                  <a:off x="594829" y="118965"/>
                  <a:ext cx="6261935" cy="3882617"/>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defTabSz="1295400">
                    <a:lnSpc>
                      <a:spcPct val="130000"/>
                    </a:lnSpc>
                    <a:defRPr sz="3000">
                      <a:uFill>
                        <a:solidFill>
                          <a:srgbClr val="0433FF"/>
                        </a:solidFill>
                      </a:uFill>
                    </a:defRPr>
                  </a:pPr>
                  <a:endParaRPr/>
                </a:p>
              </p:txBody>
            </p:sp>
            <p:graphicFrame>
              <p:nvGraphicFramePr>
                <p:cNvPr id="438" name="Table"/>
                <p:cNvGraphicFramePr/>
                <p:nvPr/>
              </p:nvGraphicFramePr>
              <p:xfrm>
                <a:off x="617137" y="3850170"/>
                <a:ext cx="6251109" cy="663638"/>
              </p:xfrm>
              <a:graphic>
                <a:graphicData uri="http://schemas.openxmlformats.org/drawingml/2006/table">
                  <a:tbl>
                    <a:tblPr>
                      <a:tableStyleId>{8F44A2F1-9E1F-4B54-A3A2-5F16C0AD49E2}</a:tableStyleId>
                    </a:tblPr>
                    <a:tblGrid>
                      <a:gridCol w="781389">
                        <a:extLst>
                          <a:ext uri="{9D8B030D-6E8A-4147-A177-3AD203B41FA5}">
                            <a16:colId xmlns:a16="http://schemas.microsoft.com/office/drawing/2014/main" val="20000"/>
                          </a:ext>
                        </a:extLst>
                      </a:gridCol>
                      <a:gridCol w="781389">
                        <a:extLst>
                          <a:ext uri="{9D8B030D-6E8A-4147-A177-3AD203B41FA5}">
                            <a16:colId xmlns:a16="http://schemas.microsoft.com/office/drawing/2014/main" val="20001"/>
                          </a:ext>
                        </a:extLst>
                      </a:gridCol>
                      <a:gridCol w="781389">
                        <a:extLst>
                          <a:ext uri="{9D8B030D-6E8A-4147-A177-3AD203B41FA5}">
                            <a16:colId xmlns:a16="http://schemas.microsoft.com/office/drawing/2014/main" val="20002"/>
                          </a:ext>
                        </a:extLst>
                      </a:gridCol>
                      <a:gridCol w="781389">
                        <a:extLst>
                          <a:ext uri="{9D8B030D-6E8A-4147-A177-3AD203B41FA5}">
                            <a16:colId xmlns:a16="http://schemas.microsoft.com/office/drawing/2014/main" val="20003"/>
                          </a:ext>
                        </a:extLst>
                      </a:gridCol>
                      <a:gridCol w="781389">
                        <a:extLst>
                          <a:ext uri="{9D8B030D-6E8A-4147-A177-3AD203B41FA5}">
                            <a16:colId xmlns:a16="http://schemas.microsoft.com/office/drawing/2014/main" val="20004"/>
                          </a:ext>
                        </a:extLst>
                      </a:gridCol>
                      <a:gridCol w="781389">
                        <a:extLst>
                          <a:ext uri="{9D8B030D-6E8A-4147-A177-3AD203B41FA5}">
                            <a16:colId xmlns:a16="http://schemas.microsoft.com/office/drawing/2014/main" val="20005"/>
                          </a:ext>
                        </a:extLst>
                      </a:gridCol>
                      <a:gridCol w="781389">
                        <a:extLst>
                          <a:ext uri="{9D8B030D-6E8A-4147-A177-3AD203B41FA5}">
                            <a16:colId xmlns:a16="http://schemas.microsoft.com/office/drawing/2014/main" val="20006"/>
                          </a:ext>
                        </a:extLst>
                      </a:gridCol>
                      <a:gridCol w="781389">
                        <a:extLst>
                          <a:ext uri="{9D8B030D-6E8A-4147-A177-3AD203B41FA5}">
                            <a16:colId xmlns:a16="http://schemas.microsoft.com/office/drawing/2014/main" val="20007"/>
                          </a:ext>
                        </a:extLst>
                      </a:gridCol>
                    </a:tblGrid>
                    <a:tr h="162226">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extLst>
                        <a:ext uri="{0D108BD9-81ED-4DB2-BD59-A6C34878D82A}">
                          <a16:rowId xmlns:a16="http://schemas.microsoft.com/office/drawing/2014/main" val="10000"/>
                        </a:ext>
                      </a:extLst>
                    </a:tr>
                  </a:tbl>
                </a:graphicData>
              </a:graphic>
            </p:graphicFrame>
            <p:graphicFrame>
              <p:nvGraphicFramePr>
                <p:cNvPr id="439" name="Table"/>
                <p:cNvGraphicFramePr/>
                <p:nvPr/>
              </p:nvGraphicFramePr>
              <p:xfrm>
                <a:off x="606321" y="173041"/>
                <a:ext cx="151411" cy="3850167"/>
              </p:xfrm>
              <a:graphic>
                <a:graphicData uri="http://schemas.openxmlformats.org/drawingml/2006/table">
                  <a:tbl>
                    <a:tblPr>
                      <a:tableStyleId>{8F44A2F1-9E1F-4B54-A3A2-5F16C0AD49E2}</a:tableStyleId>
                    </a:tblPr>
                    <a:tblGrid>
                      <a:gridCol w="151411">
                        <a:extLst>
                          <a:ext uri="{9D8B030D-6E8A-4147-A177-3AD203B41FA5}">
                            <a16:colId xmlns:a16="http://schemas.microsoft.com/office/drawing/2014/main" val="20000"/>
                          </a:ext>
                        </a:extLst>
                      </a:gridCol>
                    </a:tblGrid>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0"/>
                        </a:ext>
                      </a:extLst>
                    </a:tr>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1"/>
                        </a:ext>
                      </a:extLst>
                    </a:tr>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2"/>
                        </a:ext>
                      </a:extLst>
                    </a:tr>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3"/>
                        </a:ext>
                      </a:extLst>
                    </a:tr>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4"/>
                        </a:ext>
                      </a:extLst>
                    </a:tr>
                  </a:tbl>
                </a:graphicData>
              </a:graphic>
            </p:graphicFrame>
            <p:graphicFrame>
              <p:nvGraphicFramePr>
                <p:cNvPr id="440" name="Table"/>
                <p:cNvGraphicFramePr/>
                <p:nvPr/>
              </p:nvGraphicFramePr>
              <p:xfrm>
                <a:off x="227116" y="4088102"/>
                <a:ext cx="7040616" cy="441897"/>
              </p:xfrm>
              <a:graphic>
                <a:graphicData uri="http://schemas.openxmlformats.org/drawingml/2006/table">
                  <a:tbl>
                    <a:tblPr>
                      <a:tableStyleId>{8F44A2F1-9E1F-4B54-A3A2-5F16C0AD49E2}</a:tableStyleId>
                    </a:tblPr>
                    <a:tblGrid>
                      <a:gridCol w="782291">
                        <a:extLst>
                          <a:ext uri="{9D8B030D-6E8A-4147-A177-3AD203B41FA5}">
                            <a16:colId xmlns:a16="http://schemas.microsoft.com/office/drawing/2014/main" val="20000"/>
                          </a:ext>
                        </a:extLst>
                      </a:gridCol>
                      <a:gridCol w="782291">
                        <a:extLst>
                          <a:ext uri="{9D8B030D-6E8A-4147-A177-3AD203B41FA5}">
                            <a16:colId xmlns:a16="http://schemas.microsoft.com/office/drawing/2014/main" val="20001"/>
                          </a:ext>
                        </a:extLst>
                      </a:gridCol>
                      <a:gridCol w="782291">
                        <a:extLst>
                          <a:ext uri="{9D8B030D-6E8A-4147-A177-3AD203B41FA5}">
                            <a16:colId xmlns:a16="http://schemas.microsoft.com/office/drawing/2014/main" val="20002"/>
                          </a:ext>
                        </a:extLst>
                      </a:gridCol>
                      <a:gridCol w="782291">
                        <a:extLst>
                          <a:ext uri="{9D8B030D-6E8A-4147-A177-3AD203B41FA5}">
                            <a16:colId xmlns:a16="http://schemas.microsoft.com/office/drawing/2014/main" val="20003"/>
                          </a:ext>
                        </a:extLst>
                      </a:gridCol>
                      <a:gridCol w="782291">
                        <a:extLst>
                          <a:ext uri="{9D8B030D-6E8A-4147-A177-3AD203B41FA5}">
                            <a16:colId xmlns:a16="http://schemas.microsoft.com/office/drawing/2014/main" val="20004"/>
                          </a:ext>
                        </a:extLst>
                      </a:gridCol>
                      <a:gridCol w="782291">
                        <a:extLst>
                          <a:ext uri="{9D8B030D-6E8A-4147-A177-3AD203B41FA5}">
                            <a16:colId xmlns:a16="http://schemas.microsoft.com/office/drawing/2014/main" val="20005"/>
                          </a:ext>
                        </a:extLst>
                      </a:gridCol>
                      <a:gridCol w="782291">
                        <a:extLst>
                          <a:ext uri="{9D8B030D-6E8A-4147-A177-3AD203B41FA5}">
                            <a16:colId xmlns:a16="http://schemas.microsoft.com/office/drawing/2014/main" val="20006"/>
                          </a:ext>
                        </a:extLst>
                      </a:gridCol>
                      <a:gridCol w="782291">
                        <a:extLst>
                          <a:ext uri="{9D8B030D-6E8A-4147-A177-3AD203B41FA5}">
                            <a16:colId xmlns:a16="http://schemas.microsoft.com/office/drawing/2014/main" val="20007"/>
                          </a:ext>
                        </a:extLst>
                      </a:gridCol>
                      <a:gridCol w="782291">
                        <a:extLst>
                          <a:ext uri="{9D8B030D-6E8A-4147-A177-3AD203B41FA5}">
                            <a16:colId xmlns:a16="http://schemas.microsoft.com/office/drawing/2014/main" val="20008"/>
                          </a:ext>
                        </a:extLst>
                      </a:gridCol>
                    </a:tblGrid>
                    <a:tr h="356897">
                      <a:tc>
                        <a:txBody>
                          <a:bodyPr/>
                          <a:lstStyle/>
                          <a:p>
                            <a:pPr algn="ctr" defTabSz="914400">
                              <a:lnSpc>
                                <a:spcPts val="3100"/>
                              </a:lnSpc>
                              <a:tabLst>
                                <a:tab pos="1511300" algn="l"/>
                              </a:tabLst>
                              <a:defRPr sz="1800"/>
                            </a:pPr>
                            <a:r>
                              <a:rPr sz="2100">
                                <a:solidFill>
                                  <a:srgbClr val="929292"/>
                                </a:solidFill>
                                <a:sym typeface="Lucida Sans"/>
                              </a:rPr>
                              <a:t>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1800"/>
                            </a:pPr>
                            <a:r>
                              <a:rPr sz="2100">
                                <a:solidFill>
                                  <a:srgbClr val="929292"/>
                                </a:solidFill>
                                <a:sym typeface="Lucida Sans"/>
                              </a:rPr>
                              <a:t>1000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1800"/>
                            </a:pPr>
                            <a:r>
                              <a:rPr sz="2100">
                                <a:solidFill>
                                  <a:srgbClr val="929292"/>
                                </a:solidFill>
                                <a:sym typeface="Lucida Sans"/>
                              </a:rPr>
                              <a:t>2000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21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1800"/>
                            </a:pPr>
                            <a:r>
                              <a:rPr sz="2100">
                                <a:solidFill>
                                  <a:srgbClr val="929292"/>
                                </a:solidFill>
                                <a:sym typeface="Lucida Sans"/>
                              </a:rPr>
                              <a:t>4000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21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21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21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1800"/>
                            </a:pPr>
                            <a:r>
                              <a:rPr sz="2100">
                                <a:solidFill>
                                  <a:srgbClr val="929292"/>
                                </a:solidFill>
                                <a:sym typeface="Lucida Sans"/>
                              </a:rPr>
                              <a:t>8000</a:t>
                            </a:r>
                          </a:p>
                        </a:txBody>
                        <a:tcPr marL="38100" marR="38100" marT="38100" marB="381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bl>
                </a:graphicData>
              </a:graphic>
            </p:graphicFrame>
            <p:sp>
              <p:nvSpPr>
                <p:cNvPr id="441" name="100"/>
                <p:cNvSpPr txBox="1"/>
                <p:nvPr/>
              </p:nvSpPr>
              <p:spPr>
                <a:xfrm>
                  <a:off x="4239" y="2303613"/>
                  <a:ext cx="590245" cy="3352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r">
                    <a:lnSpc>
                      <a:spcPts val="3000"/>
                    </a:lnSpc>
                    <a:tabLst>
                      <a:tab pos="1511300" algn="l"/>
                    </a:tabLst>
                    <a:defRPr sz="2000">
                      <a:solidFill>
                        <a:srgbClr val="929292"/>
                      </a:solidFill>
                      <a:latin typeface="Lucida Sans"/>
                      <a:ea typeface="Lucida Sans"/>
                      <a:cs typeface="Lucida Sans"/>
                      <a:sym typeface="Lucida Sans"/>
                    </a:defRPr>
                  </a:lvl1pPr>
                </a:lstStyle>
                <a:p>
                  <a:pPr defTabSz="914400"/>
                  <a:r>
                    <a:t>100</a:t>
                  </a:r>
                </a:p>
              </p:txBody>
            </p:sp>
            <p:sp>
              <p:nvSpPr>
                <p:cNvPr id="442" name="0"/>
                <p:cNvSpPr txBox="1"/>
                <p:nvPr/>
              </p:nvSpPr>
              <p:spPr>
                <a:xfrm>
                  <a:off x="91093" y="3863519"/>
                  <a:ext cx="406401"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0</a:t>
                  </a:r>
                </a:p>
              </p:txBody>
            </p:sp>
            <p:sp>
              <p:nvSpPr>
                <p:cNvPr id="443" name="200"/>
                <p:cNvSpPr txBox="1"/>
                <p:nvPr/>
              </p:nvSpPr>
              <p:spPr>
                <a:xfrm>
                  <a:off x="0" y="778686"/>
                  <a:ext cx="590244" cy="3352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r">
                    <a:lnSpc>
                      <a:spcPts val="3000"/>
                    </a:lnSpc>
                    <a:tabLst>
                      <a:tab pos="1511300" algn="l"/>
                    </a:tabLst>
                    <a:defRPr sz="2000">
                      <a:solidFill>
                        <a:srgbClr val="929292"/>
                      </a:solidFill>
                      <a:latin typeface="Lucida Sans"/>
                      <a:ea typeface="Lucida Sans"/>
                      <a:cs typeface="Lucida Sans"/>
                      <a:sym typeface="Lucida Sans"/>
                    </a:defRPr>
                  </a:lvl1pPr>
                </a:lstStyle>
                <a:p>
                  <a:pPr defTabSz="914400"/>
                  <a:r>
                    <a:t>200</a:t>
                  </a:r>
                </a:p>
              </p:txBody>
            </p:sp>
            <p:sp>
              <p:nvSpPr>
                <p:cNvPr id="444" name="Circle"/>
                <p:cNvSpPr/>
                <p:nvPr/>
              </p:nvSpPr>
              <p:spPr>
                <a:xfrm>
                  <a:off x="1308625" y="3936691"/>
                  <a:ext cx="162227" cy="162227"/>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445" name="Circle"/>
                <p:cNvSpPr/>
                <p:nvPr/>
              </p:nvSpPr>
              <p:spPr>
                <a:xfrm>
                  <a:off x="2087311" y="3904245"/>
                  <a:ext cx="162227" cy="162228"/>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446" name="Circle"/>
                <p:cNvSpPr/>
                <p:nvPr/>
              </p:nvSpPr>
              <p:spPr>
                <a:xfrm>
                  <a:off x="3666313" y="3417566"/>
                  <a:ext cx="162228" cy="162228"/>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447" name="Circle"/>
                <p:cNvSpPr/>
                <p:nvPr/>
              </p:nvSpPr>
              <p:spPr>
                <a:xfrm>
                  <a:off x="6781058" y="118965"/>
                  <a:ext cx="162227" cy="162228"/>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448" name="Line"/>
                <p:cNvSpPr/>
                <p:nvPr/>
              </p:nvSpPr>
              <p:spPr>
                <a:xfrm>
                  <a:off x="1378153" y="180385"/>
                  <a:ext cx="5472434" cy="3839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55" y="8863"/>
                        <a:pt x="11577" y="16934"/>
                        <a:pt x="9373" y="18699"/>
                      </a:cubicBezTo>
                      <a:cubicBezTo>
                        <a:pt x="7169" y="20464"/>
                        <a:pt x="4543" y="21284"/>
                        <a:pt x="3141" y="21437"/>
                      </a:cubicBezTo>
                      <a:cubicBezTo>
                        <a:pt x="1738" y="21590"/>
                        <a:pt x="0" y="21600"/>
                        <a:pt x="0" y="21600"/>
                      </a:cubicBezTo>
                    </a:path>
                  </a:pathLst>
                </a:custGeom>
                <a:noFill/>
                <a:ln w="50800" cap="flat">
                  <a:solidFill>
                    <a:srgbClr val="000000"/>
                  </a:solidFill>
                  <a:prstDash val="solid"/>
                  <a:round/>
                </a:ln>
                <a:effectLst/>
              </p:spPr>
              <p:txBody>
                <a:bodyPr wrap="square" lIns="0" tIns="0" rIns="0" bIns="0" numCol="1" anchor="t">
                  <a:noAutofit/>
                </a:bodyPr>
                <a:lstStyle/>
                <a:p>
                  <a:pPr defTabSz="647700"/>
                  <a:endParaRPr/>
                </a:p>
              </p:txBody>
            </p:sp>
            <p:sp>
              <p:nvSpPr>
                <p:cNvPr id="449" name="250"/>
                <p:cNvSpPr txBox="1"/>
                <p:nvPr/>
              </p:nvSpPr>
              <p:spPr>
                <a:xfrm>
                  <a:off x="0" y="0"/>
                  <a:ext cx="590244" cy="3352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r">
                    <a:lnSpc>
                      <a:spcPts val="3000"/>
                    </a:lnSpc>
                    <a:tabLst>
                      <a:tab pos="1511300" algn="l"/>
                    </a:tabLst>
                    <a:defRPr sz="2000">
                      <a:solidFill>
                        <a:srgbClr val="929292"/>
                      </a:solidFill>
                      <a:latin typeface="Lucida Sans"/>
                      <a:ea typeface="Lucida Sans"/>
                      <a:cs typeface="Lucida Sans"/>
                      <a:sym typeface="Lucida Sans"/>
                    </a:defRPr>
                  </a:lvl1pPr>
                </a:lstStyle>
                <a:p>
                  <a:pPr defTabSz="914400"/>
                  <a:r>
                    <a:t>250</a:t>
                  </a:r>
                </a:p>
              </p:txBody>
            </p:sp>
          </p:grpSp>
          <p:graphicFrame>
            <p:nvGraphicFramePr>
              <p:cNvPr id="451" name="Table"/>
              <p:cNvGraphicFramePr/>
              <p:nvPr/>
            </p:nvGraphicFramePr>
            <p:xfrm>
              <a:off x="1040925" y="321748"/>
              <a:ext cx="3644898" cy="2366518"/>
            </p:xfrm>
            <a:graphic>
              <a:graphicData uri="http://schemas.openxmlformats.org/drawingml/2006/table">
                <a:tbl>
                  <a:tblPr firstRow="1">
                    <a:tableStyleId>{8F44A2F1-9E1F-4B54-A3A2-5F16C0AD49E2}</a:tableStyleId>
                  </a:tblPr>
                  <a:tblGrid>
                    <a:gridCol w="1406987">
                      <a:extLst>
                        <a:ext uri="{9D8B030D-6E8A-4147-A177-3AD203B41FA5}">
                          <a16:colId xmlns:a16="http://schemas.microsoft.com/office/drawing/2014/main" val="20000"/>
                        </a:ext>
                      </a:extLst>
                    </a:gridCol>
                    <a:gridCol w="2237912">
                      <a:extLst>
                        <a:ext uri="{9D8B030D-6E8A-4147-A177-3AD203B41FA5}">
                          <a16:colId xmlns:a16="http://schemas.microsoft.com/office/drawing/2014/main" val="20001"/>
                        </a:ext>
                      </a:extLst>
                    </a:gridCol>
                  </a:tblGrid>
                  <a:tr h="444500">
                    <a:tc>
                      <a:txBody>
                        <a:bodyPr/>
                        <a:lstStyle/>
                        <a:p>
                          <a:pPr algn="ctr" defTabSz="914400">
                            <a:lnSpc>
                              <a:spcPts val="2700"/>
                            </a:lnSpc>
                            <a:tabLst>
                              <a:tab pos="1511300" algn="l"/>
                            </a:tabLst>
                            <a:defRPr sz="1800" i="0"/>
                          </a:pPr>
                          <a:r>
                            <a:rPr sz="2300" i="1">
                              <a:sym typeface="Lucida Sans"/>
                            </a:rPr>
                            <a:t>N</a:t>
                          </a:r>
                        </a:p>
                      </a:txBody>
                      <a:tcPr marL="25400" marR="25400" marT="25400" marB="25400" anchor="ctr" horzOverflow="overflow"/>
                    </a:tc>
                    <a:tc>
                      <a:txBody>
                        <a:bodyPr/>
                        <a:lstStyle/>
                        <a:p>
                          <a:pPr algn="ctr" defTabSz="914400">
                            <a:lnSpc>
                              <a:spcPts val="2700"/>
                            </a:lnSpc>
                            <a:tabLst>
                              <a:tab pos="1511300" algn="l"/>
                            </a:tabLst>
                            <a:defRPr sz="2300">
                              <a:sym typeface="Lucida Sans"/>
                            </a:defRPr>
                          </a:pPr>
                          <a:r>
                            <a:t>time </a:t>
                          </a:r>
                          <a:r>
                            <a:rPr i="0"/>
                            <a:t>(</a:t>
                          </a:r>
                          <a:r>
                            <a:t>seconds</a:t>
                          </a:r>
                          <a:r>
                            <a:rPr i="0"/>
                            <a:t>)</a:t>
                          </a:r>
                        </a:p>
                      </a:txBody>
                      <a:tcPr marL="25400" marR="25400" marT="25400" marB="25400" anchor="ctr" horzOverflow="overflow"/>
                    </a:tc>
                    <a:extLst>
                      <a:ext uri="{0D108BD9-81ED-4DB2-BD59-A6C34878D82A}">
                        <a16:rowId xmlns:a16="http://schemas.microsoft.com/office/drawing/2014/main" val="10000"/>
                      </a:ext>
                    </a:extLst>
                  </a:tr>
                  <a:tr h="444500">
                    <a:tc>
                      <a:txBody>
                        <a:bodyPr/>
                        <a:lstStyle/>
                        <a:p>
                          <a:pPr algn="ctr" defTabSz="914400">
                            <a:lnSpc>
                              <a:spcPts val="3400"/>
                            </a:lnSpc>
                            <a:tabLst>
                              <a:tab pos="1511300" algn="l"/>
                            </a:tabLst>
                            <a:defRPr sz="1800"/>
                          </a:pPr>
                          <a:r>
                            <a:rPr sz="2400">
                              <a:sym typeface="Lucida Sans"/>
                            </a:rPr>
                            <a:t>1000</a:t>
                          </a:r>
                        </a:p>
                      </a:txBody>
                      <a:tcPr marL="38100" marR="38100" marT="38100" marB="38100" anchor="ctr" horzOverflow="overflow"/>
                    </a:tc>
                    <a:tc>
                      <a:txBody>
                        <a:bodyPr/>
                        <a:lstStyle/>
                        <a:p>
                          <a:pPr algn="ctr" defTabSz="914400">
                            <a:lnSpc>
                              <a:spcPts val="3400"/>
                            </a:lnSpc>
                            <a:tabLst>
                              <a:tab pos="1511300" algn="l"/>
                            </a:tabLst>
                            <a:defRPr sz="1800"/>
                          </a:pPr>
                          <a:r>
                            <a:rPr sz="2400">
                              <a:sym typeface="Lucida Sans"/>
                            </a:rPr>
                            <a:t>0</a:t>
                          </a:r>
                        </a:p>
                      </a:txBody>
                      <a:tcPr marL="38100" marR="38100" marT="38100" marB="38100" anchor="ctr" horzOverflow="overflow"/>
                    </a:tc>
                    <a:extLst>
                      <a:ext uri="{0D108BD9-81ED-4DB2-BD59-A6C34878D82A}">
                        <a16:rowId xmlns:a16="http://schemas.microsoft.com/office/drawing/2014/main" val="10001"/>
                      </a:ext>
                    </a:extLst>
                  </a:tr>
                  <a:tr h="444500">
                    <a:tc>
                      <a:txBody>
                        <a:bodyPr/>
                        <a:lstStyle/>
                        <a:p>
                          <a:pPr algn="ctr" defTabSz="914400">
                            <a:lnSpc>
                              <a:spcPts val="3400"/>
                            </a:lnSpc>
                            <a:tabLst>
                              <a:tab pos="1511300" algn="l"/>
                            </a:tabLst>
                            <a:defRPr sz="1800"/>
                          </a:pPr>
                          <a:r>
                            <a:rPr sz="2400">
                              <a:sym typeface="Lucida Sans"/>
                            </a:rPr>
                            <a:t>2000</a:t>
                          </a:r>
                        </a:p>
                      </a:txBody>
                      <a:tcPr marL="38100" marR="38100" marT="38100" marB="38100" anchor="ctr" horzOverflow="overflow"/>
                    </a:tc>
                    <a:tc>
                      <a:txBody>
                        <a:bodyPr/>
                        <a:lstStyle/>
                        <a:p>
                          <a:pPr algn="ctr" defTabSz="914400">
                            <a:lnSpc>
                              <a:spcPts val="3400"/>
                            </a:lnSpc>
                            <a:tabLst>
                              <a:tab pos="1511300" algn="l"/>
                            </a:tabLst>
                            <a:defRPr sz="1800"/>
                          </a:pPr>
                          <a:r>
                            <a:rPr sz="2400">
                              <a:sym typeface="Lucida Sans"/>
                            </a:rPr>
                            <a:t>4</a:t>
                          </a:r>
                        </a:p>
                      </a:txBody>
                      <a:tcPr marL="38100" marR="38100" marT="38100" marB="38100" anchor="ctr" horzOverflow="overflow"/>
                    </a:tc>
                    <a:extLst>
                      <a:ext uri="{0D108BD9-81ED-4DB2-BD59-A6C34878D82A}">
                        <a16:rowId xmlns:a16="http://schemas.microsoft.com/office/drawing/2014/main" val="10002"/>
                      </a:ext>
                    </a:extLst>
                  </a:tr>
                  <a:tr h="444500">
                    <a:tc>
                      <a:txBody>
                        <a:bodyPr/>
                        <a:lstStyle/>
                        <a:p>
                          <a:pPr algn="ctr" defTabSz="914400">
                            <a:lnSpc>
                              <a:spcPts val="3400"/>
                            </a:lnSpc>
                            <a:tabLst>
                              <a:tab pos="1511300" algn="l"/>
                            </a:tabLst>
                            <a:defRPr sz="1800"/>
                          </a:pPr>
                          <a:r>
                            <a:rPr sz="2400">
                              <a:sym typeface="Lucida Sans"/>
                            </a:rPr>
                            <a:t>4000</a:t>
                          </a:r>
                        </a:p>
                      </a:txBody>
                      <a:tcPr marL="38100" marR="38100" marT="38100" marB="38100" anchor="ctr" horzOverflow="overflow"/>
                    </a:tc>
                    <a:tc>
                      <a:txBody>
                        <a:bodyPr/>
                        <a:lstStyle/>
                        <a:p>
                          <a:pPr algn="ctr" defTabSz="914400">
                            <a:lnSpc>
                              <a:spcPts val="3400"/>
                            </a:lnSpc>
                            <a:tabLst>
                              <a:tab pos="1511300" algn="l"/>
                            </a:tabLst>
                            <a:defRPr sz="1800"/>
                          </a:pPr>
                          <a:r>
                            <a:rPr sz="2400">
                              <a:sym typeface="Lucida Sans"/>
                            </a:rPr>
                            <a:t>31</a:t>
                          </a:r>
                        </a:p>
                      </a:txBody>
                      <a:tcPr marL="38100" marR="38100" marT="38100" marB="38100" anchor="ctr" horzOverflow="overflow"/>
                    </a:tc>
                    <a:extLst>
                      <a:ext uri="{0D108BD9-81ED-4DB2-BD59-A6C34878D82A}">
                        <a16:rowId xmlns:a16="http://schemas.microsoft.com/office/drawing/2014/main" val="10003"/>
                      </a:ext>
                    </a:extLst>
                  </a:tr>
                  <a:tr h="444500">
                    <a:tc>
                      <a:txBody>
                        <a:bodyPr/>
                        <a:lstStyle/>
                        <a:p>
                          <a:pPr algn="ctr" defTabSz="914400">
                            <a:lnSpc>
                              <a:spcPts val="3400"/>
                            </a:lnSpc>
                            <a:tabLst>
                              <a:tab pos="1511300" algn="l"/>
                            </a:tabLst>
                            <a:defRPr sz="1800"/>
                          </a:pPr>
                          <a:r>
                            <a:rPr sz="2400">
                              <a:sym typeface="Lucida Sans"/>
                            </a:rPr>
                            <a:t>8000</a:t>
                          </a:r>
                        </a:p>
                      </a:txBody>
                      <a:tcPr marL="38100" marR="38100" marT="38100" marB="38100" anchor="ctr" horzOverflow="overflow"/>
                    </a:tc>
                    <a:tc>
                      <a:txBody>
                        <a:bodyPr/>
                        <a:lstStyle/>
                        <a:p>
                          <a:pPr algn="ctr" defTabSz="914400">
                            <a:lnSpc>
                              <a:spcPts val="3400"/>
                            </a:lnSpc>
                            <a:tabLst>
                              <a:tab pos="1511300" algn="l"/>
                            </a:tabLst>
                            <a:defRPr sz="1800"/>
                          </a:pPr>
                          <a:r>
                            <a:rPr sz="2400">
                              <a:sym typeface="Lucida Sans"/>
                            </a:rPr>
                            <a:t>248</a:t>
                          </a:r>
                        </a:p>
                      </a:txBody>
                      <a:tcPr marL="38100" marR="38100" marT="38100" marB="38100" anchor="ctr" horzOverflow="overflow"/>
                    </a:tc>
                    <a:extLst>
                      <a:ext uri="{0D108BD9-81ED-4DB2-BD59-A6C34878D82A}">
                        <a16:rowId xmlns:a16="http://schemas.microsoft.com/office/drawing/2014/main" val="10004"/>
                      </a:ext>
                    </a:extLst>
                  </a:tr>
                </a:tbl>
              </a:graphicData>
            </a:graphic>
          </p:graphicFrame>
        </p:grpSp>
        <p:sp>
          <p:nvSpPr>
            <p:cNvPr id="453" name="4.84 × 10 −10 × N3 seconds"/>
            <p:cNvSpPr txBox="1"/>
            <p:nvPr/>
          </p:nvSpPr>
          <p:spPr>
            <a:xfrm>
              <a:off x="8716410" y="0"/>
              <a:ext cx="4468988"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4900"/>
                </a:lnSpc>
                <a:spcBef>
                  <a:spcPts val="600"/>
                </a:spcBef>
                <a:buFont typeface="Gill Sans"/>
                <a:tabLst>
                  <a:tab pos="2476500" algn="l"/>
                </a:tabLst>
                <a:defRPr sz="3100">
                  <a:latin typeface="Lucida Sans"/>
                  <a:ea typeface="Lucida Sans"/>
                  <a:cs typeface="Lucida Sans"/>
                  <a:sym typeface="Lucida Sans"/>
                </a:defRPr>
              </a:pPr>
              <a:r>
                <a:rPr sz="2500"/>
                <a:t>4.84 × 10</a:t>
              </a:r>
              <a:r>
                <a:rPr baseline="31999"/>
                <a:t> −10</a:t>
              </a:r>
              <a:r>
                <a:rPr sz="2500"/>
                <a:t> × </a:t>
              </a:r>
              <a:r>
                <a:rPr i="1" spc="217"/>
                <a:t>N</a:t>
              </a:r>
              <a:r>
                <a:rPr baseline="31999"/>
                <a:t>3 </a:t>
              </a:r>
              <a:r>
                <a:rPr sz="2500"/>
                <a:t>seconds</a:t>
              </a:r>
            </a:p>
          </p:txBody>
        </p:sp>
        <p:grpSp>
          <p:nvGrpSpPr>
            <p:cNvPr id="458" name="Group"/>
            <p:cNvGrpSpPr/>
            <p:nvPr/>
          </p:nvGrpSpPr>
          <p:grpSpPr>
            <a:xfrm>
              <a:off x="0" y="520700"/>
              <a:ext cx="6083344" cy="2655491"/>
              <a:chOff x="0" y="0"/>
              <a:chExt cx="6083343" cy="2655490"/>
            </a:xfrm>
          </p:grpSpPr>
          <p:sp>
            <p:nvSpPr>
              <p:cNvPr id="454" name="2010s: 10,000+ times faster"/>
              <p:cNvSpPr txBox="1"/>
              <p:nvPr/>
            </p:nvSpPr>
            <p:spPr>
              <a:xfrm>
                <a:off x="16910" y="0"/>
                <a:ext cx="606643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2010s: 10,000+ times faster</a:t>
                </a:r>
              </a:p>
            </p:txBody>
          </p:sp>
          <p:grpSp>
            <p:nvGrpSpPr>
              <p:cNvPr id="457" name="Group"/>
              <p:cNvGrpSpPr/>
              <p:nvPr/>
            </p:nvGrpSpPr>
            <p:grpSpPr>
              <a:xfrm>
                <a:off x="0" y="659634"/>
                <a:ext cx="4140202" cy="1995857"/>
                <a:chOff x="0" y="0"/>
                <a:chExt cx="4140201" cy="1995855"/>
              </a:xfrm>
            </p:grpSpPr>
            <p:pic>
              <p:nvPicPr>
                <p:cNvPr id="455" name="Picture 1.png" descr="Picture 1.png"/>
                <p:cNvPicPr>
                  <a:picLocks noChangeAspect="1"/>
                </p:cNvPicPr>
                <p:nvPr/>
              </p:nvPicPr>
              <p:blipFill>
                <a:blip r:embed="rId2"/>
                <a:stretch>
                  <a:fillRect/>
                </a:stretch>
              </p:blipFill>
              <p:spPr>
                <a:xfrm>
                  <a:off x="0" y="0"/>
                  <a:ext cx="4140202" cy="1535468"/>
                </a:xfrm>
                <a:prstGeom prst="rect">
                  <a:avLst/>
                </a:prstGeom>
                <a:ln w="12700" cap="flat">
                  <a:noFill/>
                  <a:miter lim="400000"/>
                </a:ln>
                <a:effectLst/>
              </p:spPr>
            </p:pic>
            <p:sp>
              <p:nvSpPr>
                <p:cNvPr id="456" name="Macbook Air"/>
                <p:cNvSpPr txBox="1"/>
                <p:nvPr/>
              </p:nvSpPr>
              <p:spPr>
                <a:xfrm>
                  <a:off x="10484" y="1654548"/>
                  <a:ext cx="2478186" cy="3413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2038350">
                    <a:lnSpc>
                      <a:spcPts val="2800"/>
                    </a:lnSpc>
                    <a:spcBef>
                      <a:spcPts val="15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lvl1pPr>
                </a:lstStyle>
                <a:p>
                  <a:r>
                    <a:t>Macbook Air</a:t>
                  </a:r>
                </a:p>
              </p:txBody>
            </p:sp>
          </p:grpSp>
        </p:grpSp>
      </p:grpSp>
      <p:grpSp>
        <p:nvGrpSpPr>
          <p:cNvPr id="482" name="Group"/>
          <p:cNvGrpSpPr/>
          <p:nvPr/>
        </p:nvGrpSpPr>
        <p:grpSpPr>
          <a:xfrm>
            <a:off x="1301750" y="1574800"/>
            <a:ext cx="12946953" cy="5596733"/>
            <a:chOff x="0" y="0"/>
            <a:chExt cx="12946951" cy="5596732"/>
          </a:xfrm>
        </p:grpSpPr>
        <p:grpSp>
          <p:nvGrpSpPr>
            <p:cNvPr id="473" name="Group"/>
            <p:cNvGrpSpPr/>
            <p:nvPr/>
          </p:nvGrpSpPr>
          <p:grpSpPr>
            <a:xfrm>
              <a:off x="4749708" y="665065"/>
              <a:ext cx="8197243" cy="4411036"/>
              <a:chOff x="0" y="0"/>
              <a:chExt cx="8197242" cy="4411034"/>
            </a:xfrm>
          </p:grpSpPr>
          <p:grpSp>
            <p:nvGrpSpPr>
              <p:cNvPr id="471" name="Group"/>
              <p:cNvGrpSpPr/>
              <p:nvPr/>
            </p:nvGrpSpPr>
            <p:grpSpPr>
              <a:xfrm>
                <a:off x="0" y="0"/>
                <a:ext cx="8197242" cy="4411034"/>
                <a:chOff x="0" y="0"/>
                <a:chExt cx="8197241" cy="4411033"/>
              </a:xfrm>
            </p:grpSpPr>
            <p:sp>
              <p:nvSpPr>
                <p:cNvPr id="460" name="Rectangle"/>
                <p:cNvSpPr/>
                <p:nvPr/>
              </p:nvSpPr>
              <p:spPr>
                <a:xfrm>
                  <a:off x="1524346" y="0"/>
                  <a:ext cx="6261934" cy="3882616"/>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defTabSz="1295400">
                    <a:lnSpc>
                      <a:spcPct val="130000"/>
                    </a:lnSpc>
                    <a:defRPr sz="3000">
                      <a:uFill>
                        <a:solidFill>
                          <a:srgbClr val="0433FF"/>
                        </a:solidFill>
                      </a:uFill>
                    </a:defRPr>
                  </a:pPr>
                  <a:endParaRPr/>
                </a:p>
              </p:txBody>
            </p:sp>
            <p:graphicFrame>
              <p:nvGraphicFramePr>
                <p:cNvPr id="461" name="Table"/>
                <p:cNvGraphicFramePr/>
                <p:nvPr/>
              </p:nvGraphicFramePr>
              <p:xfrm>
                <a:off x="1546654" y="3731204"/>
                <a:ext cx="6251110" cy="663638"/>
              </p:xfrm>
              <a:graphic>
                <a:graphicData uri="http://schemas.openxmlformats.org/drawingml/2006/table">
                  <a:tbl>
                    <a:tblPr>
                      <a:tableStyleId>{8F44A2F1-9E1F-4B54-A3A2-5F16C0AD49E2}</a:tableStyleId>
                    </a:tblPr>
                    <a:tblGrid>
                      <a:gridCol w="781389">
                        <a:extLst>
                          <a:ext uri="{9D8B030D-6E8A-4147-A177-3AD203B41FA5}">
                            <a16:colId xmlns:a16="http://schemas.microsoft.com/office/drawing/2014/main" val="20000"/>
                          </a:ext>
                        </a:extLst>
                      </a:gridCol>
                      <a:gridCol w="781389">
                        <a:extLst>
                          <a:ext uri="{9D8B030D-6E8A-4147-A177-3AD203B41FA5}">
                            <a16:colId xmlns:a16="http://schemas.microsoft.com/office/drawing/2014/main" val="20001"/>
                          </a:ext>
                        </a:extLst>
                      </a:gridCol>
                      <a:gridCol w="781389">
                        <a:extLst>
                          <a:ext uri="{9D8B030D-6E8A-4147-A177-3AD203B41FA5}">
                            <a16:colId xmlns:a16="http://schemas.microsoft.com/office/drawing/2014/main" val="20002"/>
                          </a:ext>
                        </a:extLst>
                      </a:gridCol>
                      <a:gridCol w="781389">
                        <a:extLst>
                          <a:ext uri="{9D8B030D-6E8A-4147-A177-3AD203B41FA5}">
                            <a16:colId xmlns:a16="http://schemas.microsoft.com/office/drawing/2014/main" val="20003"/>
                          </a:ext>
                        </a:extLst>
                      </a:gridCol>
                      <a:gridCol w="781389">
                        <a:extLst>
                          <a:ext uri="{9D8B030D-6E8A-4147-A177-3AD203B41FA5}">
                            <a16:colId xmlns:a16="http://schemas.microsoft.com/office/drawing/2014/main" val="20004"/>
                          </a:ext>
                        </a:extLst>
                      </a:gridCol>
                      <a:gridCol w="781389">
                        <a:extLst>
                          <a:ext uri="{9D8B030D-6E8A-4147-A177-3AD203B41FA5}">
                            <a16:colId xmlns:a16="http://schemas.microsoft.com/office/drawing/2014/main" val="20005"/>
                          </a:ext>
                        </a:extLst>
                      </a:gridCol>
                      <a:gridCol w="781389">
                        <a:extLst>
                          <a:ext uri="{9D8B030D-6E8A-4147-A177-3AD203B41FA5}">
                            <a16:colId xmlns:a16="http://schemas.microsoft.com/office/drawing/2014/main" val="20006"/>
                          </a:ext>
                        </a:extLst>
                      </a:gridCol>
                      <a:gridCol w="781389">
                        <a:extLst>
                          <a:ext uri="{9D8B030D-6E8A-4147-A177-3AD203B41FA5}">
                            <a16:colId xmlns:a16="http://schemas.microsoft.com/office/drawing/2014/main" val="20007"/>
                          </a:ext>
                        </a:extLst>
                      </a:gridCol>
                    </a:tblGrid>
                    <a:tr h="162226">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extLst>
                        <a:ext uri="{0D108BD9-81ED-4DB2-BD59-A6C34878D82A}">
                          <a16:rowId xmlns:a16="http://schemas.microsoft.com/office/drawing/2014/main" val="10000"/>
                        </a:ext>
                      </a:extLst>
                    </a:tr>
                  </a:tbl>
                </a:graphicData>
              </a:graphic>
            </p:graphicFrame>
            <p:graphicFrame>
              <p:nvGraphicFramePr>
                <p:cNvPr id="462" name="Table"/>
                <p:cNvGraphicFramePr/>
                <p:nvPr/>
              </p:nvGraphicFramePr>
              <p:xfrm>
                <a:off x="1535837" y="54075"/>
                <a:ext cx="151411" cy="3850167"/>
              </p:xfrm>
              <a:graphic>
                <a:graphicData uri="http://schemas.openxmlformats.org/drawingml/2006/table">
                  <a:tbl>
                    <a:tblPr>
                      <a:tableStyleId>{8F44A2F1-9E1F-4B54-A3A2-5F16C0AD49E2}</a:tableStyleId>
                    </a:tblPr>
                    <a:tblGrid>
                      <a:gridCol w="151411">
                        <a:extLst>
                          <a:ext uri="{9D8B030D-6E8A-4147-A177-3AD203B41FA5}">
                            <a16:colId xmlns:a16="http://schemas.microsoft.com/office/drawing/2014/main" val="20000"/>
                          </a:ext>
                        </a:extLst>
                      </a:gridCol>
                    </a:tblGrid>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0"/>
                        </a:ext>
                      </a:extLst>
                    </a:tr>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1"/>
                        </a:ext>
                      </a:extLst>
                    </a:tr>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2"/>
                        </a:ext>
                      </a:extLst>
                    </a:tr>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3"/>
                        </a:ext>
                      </a:extLst>
                    </a:tr>
                    <a:tr h="770034">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4"/>
                        </a:ext>
                      </a:extLst>
                    </a:tr>
                  </a:tbl>
                </a:graphicData>
              </a:graphic>
            </p:graphicFrame>
            <p:graphicFrame>
              <p:nvGraphicFramePr>
                <p:cNvPr id="463" name="Table"/>
                <p:cNvGraphicFramePr/>
                <p:nvPr/>
              </p:nvGraphicFramePr>
              <p:xfrm>
                <a:off x="1156634" y="3969136"/>
                <a:ext cx="7040607" cy="441897"/>
              </p:xfrm>
              <a:graphic>
                <a:graphicData uri="http://schemas.openxmlformats.org/drawingml/2006/table">
                  <a:tbl>
                    <a:tblPr>
                      <a:tableStyleId>{8F44A2F1-9E1F-4B54-A3A2-5F16C0AD49E2}</a:tableStyleId>
                    </a:tblPr>
                    <a:tblGrid>
                      <a:gridCol w="782290">
                        <a:extLst>
                          <a:ext uri="{9D8B030D-6E8A-4147-A177-3AD203B41FA5}">
                            <a16:colId xmlns:a16="http://schemas.microsoft.com/office/drawing/2014/main" val="20000"/>
                          </a:ext>
                        </a:extLst>
                      </a:gridCol>
                      <a:gridCol w="782290">
                        <a:extLst>
                          <a:ext uri="{9D8B030D-6E8A-4147-A177-3AD203B41FA5}">
                            <a16:colId xmlns:a16="http://schemas.microsoft.com/office/drawing/2014/main" val="20001"/>
                          </a:ext>
                        </a:extLst>
                      </a:gridCol>
                      <a:gridCol w="782290">
                        <a:extLst>
                          <a:ext uri="{9D8B030D-6E8A-4147-A177-3AD203B41FA5}">
                            <a16:colId xmlns:a16="http://schemas.microsoft.com/office/drawing/2014/main" val="20002"/>
                          </a:ext>
                        </a:extLst>
                      </a:gridCol>
                      <a:gridCol w="782290">
                        <a:extLst>
                          <a:ext uri="{9D8B030D-6E8A-4147-A177-3AD203B41FA5}">
                            <a16:colId xmlns:a16="http://schemas.microsoft.com/office/drawing/2014/main" val="20003"/>
                          </a:ext>
                        </a:extLst>
                      </a:gridCol>
                      <a:gridCol w="782290">
                        <a:extLst>
                          <a:ext uri="{9D8B030D-6E8A-4147-A177-3AD203B41FA5}">
                            <a16:colId xmlns:a16="http://schemas.microsoft.com/office/drawing/2014/main" val="20004"/>
                          </a:ext>
                        </a:extLst>
                      </a:gridCol>
                      <a:gridCol w="782290">
                        <a:extLst>
                          <a:ext uri="{9D8B030D-6E8A-4147-A177-3AD203B41FA5}">
                            <a16:colId xmlns:a16="http://schemas.microsoft.com/office/drawing/2014/main" val="20005"/>
                          </a:ext>
                        </a:extLst>
                      </a:gridCol>
                      <a:gridCol w="782290">
                        <a:extLst>
                          <a:ext uri="{9D8B030D-6E8A-4147-A177-3AD203B41FA5}">
                            <a16:colId xmlns:a16="http://schemas.microsoft.com/office/drawing/2014/main" val="20006"/>
                          </a:ext>
                        </a:extLst>
                      </a:gridCol>
                      <a:gridCol w="782290">
                        <a:extLst>
                          <a:ext uri="{9D8B030D-6E8A-4147-A177-3AD203B41FA5}">
                            <a16:colId xmlns:a16="http://schemas.microsoft.com/office/drawing/2014/main" val="20007"/>
                          </a:ext>
                        </a:extLst>
                      </a:gridCol>
                      <a:gridCol w="782290">
                        <a:extLst>
                          <a:ext uri="{9D8B030D-6E8A-4147-A177-3AD203B41FA5}">
                            <a16:colId xmlns:a16="http://schemas.microsoft.com/office/drawing/2014/main" val="20008"/>
                          </a:ext>
                        </a:extLst>
                      </a:gridCol>
                    </a:tblGrid>
                    <a:tr h="356897">
                      <a:tc>
                        <a:txBody>
                          <a:bodyPr/>
                          <a:lstStyle/>
                          <a:p>
                            <a:pPr algn="ctr" defTabSz="914400">
                              <a:lnSpc>
                                <a:spcPts val="3100"/>
                              </a:lnSpc>
                              <a:tabLst>
                                <a:tab pos="1511300" algn="l"/>
                              </a:tabLst>
                              <a:defRPr sz="1800"/>
                            </a:pPr>
                            <a:r>
                              <a:rPr sz="2100">
                                <a:solidFill>
                                  <a:srgbClr val="929292"/>
                                </a:solidFill>
                                <a:sym typeface="Lucida Sans"/>
                              </a:rPr>
                              <a:t>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1800"/>
                            </a:pPr>
                            <a:r>
                              <a:rPr sz="2100">
                                <a:solidFill>
                                  <a:srgbClr val="929292"/>
                                </a:solidFill>
                                <a:sym typeface="Lucida Sans"/>
                              </a:rPr>
                              <a:t>1000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1800"/>
                            </a:pPr>
                            <a:r>
                              <a:rPr sz="2100">
                                <a:solidFill>
                                  <a:srgbClr val="929292"/>
                                </a:solidFill>
                                <a:sym typeface="Lucida Sans"/>
                              </a:rPr>
                              <a:t>2000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21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1800"/>
                            </a:pPr>
                            <a:r>
                              <a:rPr sz="2100">
                                <a:solidFill>
                                  <a:srgbClr val="929292"/>
                                </a:solidFill>
                                <a:sym typeface="Lucida Sans"/>
                              </a:rPr>
                              <a:t>4000</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21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21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21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100"/>
                              </a:lnSpc>
                              <a:tabLst>
                                <a:tab pos="1511300" algn="l"/>
                              </a:tabLst>
                              <a:defRPr sz="1800"/>
                            </a:pPr>
                            <a:r>
                              <a:rPr sz="2100">
                                <a:solidFill>
                                  <a:srgbClr val="929292"/>
                                </a:solidFill>
                                <a:sym typeface="Lucida Sans"/>
                              </a:rPr>
                              <a:t>8000</a:t>
                            </a:r>
                          </a:p>
                        </a:txBody>
                        <a:tcPr marL="38100" marR="38100" marT="38100" marB="381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bl>
                </a:graphicData>
              </a:graphic>
            </p:graphicFrame>
            <p:sp>
              <p:nvSpPr>
                <p:cNvPr id="464" name="1000000"/>
                <p:cNvSpPr txBox="1"/>
                <p:nvPr/>
              </p:nvSpPr>
              <p:spPr>
                <a:xfrm>
                  <a:off x="0" y="2187180"/>
                  <a:ext cx="1524000"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r">
                    <a:lnSpc>
                      <a:spcPts val="3100"/>
                    </a:lnSpc>
                    <a:tabLst>
                      <a:tab pos="1511300" algn="l"/>
                    </a:tabLst>
                    <a:defRPr sz="2100">
                      <a:solidFill>
                        <a:srgbClr val="929292"/>
                      </a:solidFill>
                      <a:latin typeface="Lucida Sans"/>
                      <a:ea typeface="Lucida Sans"/>
                      <a:cs typeface="Lucida Sans"/>
                      <a:sym typeface="Lucida Sans"/>
                    </a:defRPr>
                  </a:lvl1pPr>
                </a:lstStyle>
                <a:p>
                  <a:pPr defTabSz="914400"/>
                  <a:r>
                    <a:t>1000000</a:t>
                  </a:r>
                </a:p>
              </p:txBody>
            </p:sp>
            <p:sp>
              <p:nvSpPr>
                <p:cNvPr id="465" name="0"/>
                <p:cNvSpPr txBox="1"/>
                <p:nvPr/>
              </p:nvSpPr>
              <p:spPr>
                <a:xfrm>
                  <a:off x="1165371" y="3742019"/>
                  <a:ext cx="261640" cy="3352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r">
                    <a:lnSpc>
                      <a:spcPts val="3100"/>
                    </a:lnSpc>
                    <a:tabLst>
                      <a:tab pos="1511300" algn="l"/>
                    </a:tabLst>
                    <a:defRPr sz="2100">
                      <a:solidFill>
                        <a:srgbClr val="929292"/>
                      </a:solidFill>
                      <a:latin typeface="Lucida Sans"/>
                      <a:ea typeface="Lucida Sans"/>
                      <a:cs typeface="Lucida Sans"/>
                      <a:sym typeface="Lucida Sans"/>
                    </a:defRPr>
                  </a:lvl1pPr>
                </a:lstStyle>
                <a:p>
                  <a:pPr defTabSz="914400"/>
                  <a:r>
                    <a:t>0</a:t>
                  </a:r>
                </a:p>
              </p:txBody>
            </p:sp>
            <p:sp>
              <p:nvSpPr>
                <p:cNvPr id="466" name="Circle"/>
                <p:cNvSpPr/>
                <p:nvPr/>
              </p:nvSpPr>
              <p:spPr>
                <a:xfrm>
                  <a:off x="2238141" y="3817724"/>
                  <a:ext cx="162227" cy="162227"/>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467" name="Circle"/>
                <p:cNvSpPr/>
                <p:nvPr/>
              </p:nvSpPr>
              <p:spPr>
                <a:xfrm>
                  <a:off x="3016827" y="3785279"/>
                  <a:ext cx="162227" cy="162227"/>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468" name="Circle"/>
                <p:cNvSpPr/>
                <p:nvPr/>
              </p:nvSpPr>
              <p:spPr>
                <a:xfrm>
                  <a:off x="4595830" y="3298600"/>
                  <a:ext cx="162227" cy="162227"/>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469" name="Circle"/>
                <p:cNvSpPr/>
                <p:nvPr/>
              </p:nvSpPr>
              <p:spPr>
                <a:xfrm>
                  <a:off x="7710573" y="0"/>
                  <a:ext cx="162227" cy="162227"/>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470" name="Line"/>
                <p:cNvSpPr/>
                <p:nvPr/>
              </p:nvSpPr>
              <p:spPr>
                <a:xfrm>
                  <a:off x="2307670" y="61419"/>
                  <a:ext cx="5472434" cy="3839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55" y="8863"/>
                        <a:pt x="11577" y="16934"/>
                        <a:pt x="9373" y="18699"/>
                      </a:cubicBezTo>
                      <a:cubicBezTo>
                        <a:pt x="7169" y="20464"/>
                        <a:pt x="4543" y="21284"/>
                        <a:pt x="3141" y="21437"/>
                      </a:cubicBezTo>
                      <a:cubicBezTo>
                        <a:pt x="1738" y="21590"/>
                        <a:pt x="0" y="21600"/>
                        <a:pt x="0" y="21600"/>
                      </a:cubicBezTo>
                    </a:path>
                  </a:pathLst>
                </a:custGeom>
                <a:noFill/>
                <a:ln w="50800" cap="flat">
                  <a:solidFill>
                    <a:srgbClr val="000000"/>
                  </a:solidFill>
                  <a:prstDash val="solid"/>
                  <a:round/>
                </a:ln>
                <a:effectLst/>
              </p:spPr>
              <p:txBody>
                <a:bodyPr wrap="square" lIns="0" tIns="0" rIns="0" bIns="0" numCol="1" anchor="t">
                  <a:noAutofit/>
                </a:bodyPr>
                <a:lstStyle/>
                <a:p>
                  <a:pPr defTabSz="647700"/>
                  <a:endParaRPr/>
                </a:p>
              </p:txBody>
            </p:sp>
          </p:grpSp>
          <p:graphicFrame>
            <p:nvGraphicFramePr>
              <p:cNvPr id="472" name="Table"/>
              <p:cNvGraphicFramePr/>
              <p:nvPr/>
            </p:nvGraphicFramePr>
            <p:xfrm>
              <a:off x="1971615" y="205486"/>
              <a:ext cx="3597424" cy="2365436"/>
            </p:xfrm>
            <a:graphic>
              <a:graphicData uri="http://schemas.openxmlformats.org/drawingml/2006/table">
                <a:tbl>
                  <a:tblPr firstRow="1">
                    <a:tableStyleId>{8F44A2F1-9E1F-4B54-A3A2-5F16C0AD49E2}</a:tableStyleId>
                  </a:tblPr>
                  <a:tblGrid>
                    <a:gridCol w="1210689">
                      <a:extLst>
                        <a:ext uri="{9D8B030D-6E8A-4147-A177-3AD203B41FA5}">
                          <a16:colId xmlns:a16="http://schemas.microsoft.com/office/drawing/2014/main" val="20000"/>
                        </a:ext>
                      </a:extLst>
                    </a:gridCol>
                    <a:gridCol w="2386736">
                      <a:extLst>
                        <a:ext uri="{9D8B030D-6E8A-4147-A177-3AD203B41FA5}">
                          <a16:colId xmlns:a16="http://schemas.microsoft.com/office/drawing/2014/main" val="20001"/>
                        </a:ext>
                      </a:extLst>
                    </a:gridCol>
                  </a:tblGrid>
                  <a:tr h="443418">
                    <a:tc>
                      <a:txBody>
                        <a:bodyPr/>
                        <a:lstStyle/>
                        <a:p>
                          <a:pPr algn="ctr" defTabSz="914400">
                            <a:lnSpc>
                              <a:spcPts val="2700"/>
                            </a:lnSpc>
                            <a:tabLst>
                              <a:tab pos="1511300" algn="l"/>
                            </a:tabLst>
                            <a:defRPr sz="1800" i="0"/>
                          </a:pPr>
                          <a:r>
                            <a:rPr sz="2300" i="1">
                              <a:sym typeface="Lucida Sans"/>
                            </a:rPr>
                            <a:t>N</a:t>
                          </a:r>
                        </a:p>
                      </a:txBody>
                      <a:tcPr marL="25400" marR="25400" marT="25400" marB="25400" anchor="ctr" horzOverflow="overflow"/>
                    </a:tc>
                    <a:tc>
                      <a:txBody>
                        <a:bodyPr/>
                        <a:lstStyle/>
                        <a:p>
                          <a:pPr algn="ctr" defTabSz="914400">
                            <a:lnSpc>
                              <a:spcPts val="2700"/>
                            </a:lnSpc>
                            <a:tabLst>
                              <a:tab pos="1511300" algn="l"/>
                            </a:tabLst>
                            <a:defRPr sz="2300">
                              <a:sym typeface="Lucida Sans"/>
                            </a:defRPr>
                          </a:pPr>
                          <a:r>
                            <a:t>time </a:t>
                          </a:r>
                          <a:r>
                            <a:rPr i="0"/>
                            <a:t>(</a:t>
                          </a:r>
                          <a:r>
                            <a:t>seconds</a:t>
                          </a:r>
                          <a:r>
                            <a:rPr i="0"/>
                            <a:t>)</a:t>
                          </a:r>
                        </a:p>
                      </a:txBody>
                      <a:tcPr marL="25400" marR="25400" marT="25400" marB="25400" anchor="ctr" horzOverflow="overflow"/>
                    </a:tc>
                    <a:extLst>
                      <a:ext uri="{0D108BD9-81ED-4DB2-BD59-A6C34878D82A}">
                        <a16:rowId xmlns:a16="http://schemas.microsoft.com/office/drawing/2014/main" val="10000"/>
                      </a:ext>
                    </a:extLst>
                  </a:tr>
                  <a:tr h="443418">
                    <a:tc>
                      <a:txBody>
                        <a:bodyPr/>
                        <a:lstStyle/>
                        <a:p>
                          <a:pPr algn="ctr" defTabSz="914400">
                            <a:lnSpc>
                              <a:spcPts val="3400"/>
                            </a:lnSpc>
                            <a:tabLst>
                              <a:tab pos="1511300" algn="l"/>
                            </a:tabLst>
                            <a:defRPr sz="1800"/>
                          </a:pPr>
                          <a:r>
                            <a:rPr sz="2400">
                              <a:sym typeface="Lucida Sans"/>
                            </a:rPr>
                            <a:t>1000</a:t>
                          </a:r>
                        </a:p>
                      </a:txBody>
                      <a:tcPr marL="38100" marR="38100" marT="38100" marB="38100" anchor="ctr" horzOverflow="overflow"/>
                    </a:tc>
                    <a:tc>
                      <a:txBody>
                        <a:bodyPr/>
                        <a:lstStyle/>
                        <a:p>
                          <a:pPr algn="ctr" defTabSz="914400">
                            <a:lnSpc>
                              <a:spcPts val="3400"/>
                            </a:lnSpc>
                            <a:tabLst>
                              <a:tab pos="1511300" algn="l"/>
                            </a:tabLst>
                            <a:defRPr sz="1800"/>
                          </a:pPr>
                          <a:r>
                            <a:rPr sz="2400">
                              <a:sym typeface="Lucida Sans"/>
                            </a:rPr>
                            <a:t>5319</a:t>
                          </a:r>
                        </a:p>
                      </a:txBody>
                      <a:tcPr marL="38100" marR="38100" marT="38100" marB="38100" anchor="ctr" horzOverflow="overflow"/>
                    </a:tc>
                    <a:extLst>
                      <a:ext uri="{0D108BD9-81ED-4DB2-BD59-A6C34878D82A}">
                        <a16:rowId xmlns:a16="http://schemas.microsoft.com/office/drawing/2014/main" val="10001"/>
                      </a:ext>
                    </a:extLst>
                  </a:tr>
                  <a:tr h="443418">
                    <a:tc>
                      <a:txBody>
                        <a:bodyPr/>
                        <a:lstStyle/>
                        <a:p>
                          <a:pPr algn="ctr" defTabSz="914400">
                            <a:lnSpc>
                              <a:spcPts val="3400"/>
                            </a:lnSpc>
                            <a:tabLst>
                              <a:tab pos="1511300" algn="l"/>
                            </a:tabLst>
                            <a:defRPr sz="1800"/>
                          </a:pPr>
                          <a:r>
                            <a:rPr sz="2400">
                              <a:sym typeface="Lucida Sans"/>
                            </a:rPr>
                            <a:t>2000</a:t>
                          </a:r>
                        </a:p>
                      </a:txBody>
                      <a:tcPr marL="38100" marR="38100" marT="38100" marB="38100" anchor="ctr" horzOverflow="overflow"/>
                    </a:tc>
                    <a:tc>
                      <a:txBody>
                        <a:bodyPr/>
                        <a:lstStyle/>
                        <a:p>
                          <a:pPr algn="ctr" defTabSz="914400">
                            <a:defRPr sz="1800"/>
                          </a:pPr>
                          <a:r>
                            <a:rPr sz="2400">
                              <a:uFill>
                                <a:solidFill>
                                  <a:srgbClr val="000000"/>
                                </a:solidFill>
                              </a:uFill>
                              <a:sym typeface="Lucida Sans"/>
                            </a:rPr>
                            <a:t>43221</a:t>
                          </a:r>
                        </a:p>
                      </a:txBody>
                      <a:tcPr marL="38100" marR="38100" marT="38100" marB="38100" anchor="ctr" horzOverflow="overflow"/>
                    </a:tc>
                    <a:extLst>
                      <a:ext uri="{0D108BD9-81ED-4DB2-BD59-A6C34878D82A}">
                        <a16:rowId xmlns:a16="http://schemas.microsoft.com/office/drawing/2014/main" val="10002"/>
                      </a:ext>
                    </a:extLst>
                  </a:tr>
                  <a:tr h="443418">
                    <a:tc>
                      <a:txBody>
                        <a:bodyPr/>
                        <a:lstStyle/>
                        <a:p>
                          <a:pPr algn="ctr" defTabSz="914400">
                            <a:lnSpc>
                              <a:spcPts val="3400"/>
                            </a:lnSpc>
                            <a:tabLst>
                              <a:tab pos="1511300" algn="l"/>
                            </a:tabLst>
                            <a:defRPr sz="1800"/>
                          </a:pPr>
                          <a:r>
                            <a:rPr sz="2400">
                              <a:sym typeface="Lucida Sans"/>
                            </a:rPr>
                            <a:t>4000</a:t>
                          </a:r>
                        </a:p>
                      </a:txBody>
                      <a:tcPr marL="38100" marR="38100" marT="38100" marB="38100" anchor="ctr" horzOverflow="overflow"/>
                    </a:tc>
                    <a:tc>
                      <a:txBody>
                        <a:bodyPr/>
                        <a:lstStyle/>
                        <a:p>
                          <a:pPr algn="ctr" defTabSz="914400">
                            <a:defRPr sz="1800"/>
                          </a:pPr>
                          <a:r>
                            <a:rPr sz="2400">
                              <a:uFill>
                                <a:solidFill>
                                  <a:srgbClr val="000000"/>
                                </a:solidFill>
                              </a:uFill>
                              <a:sym typeface="Lucida Sans"/>
                            </a:rPr>
                            <a:t>343774</a:t>
                          </a:r>
                        </a:p>
                      </a:txBody>
                      <a:tcPr marL="38100" marR="38100" marT="38100" marB="38100" anchor="ctr" horzOverflow="overflow"/>
                    </a:tc>
                    <a:extLst>
                      <a:ext uri="{0D108BD9-81ED-4DB2-BD59-A6C34878D82A}">
                        <a16:rowId xmlns:a16="http://schemas.microsoft.com/office/drawing/2014/main" val="10003"/>
                      </a:ext>
                    </a:extLst>
                  </a:tr>
                  <a:tr h="443418">
                    <a:tc>
                      <a:txBody>
                        <a:bodyPr/>
                        <a:lstStyle/>
                        <a:p>
                          <a:pPr algn="ctr" defTabSz="914400">
                            <a:lnSpc>
                              <a:spcPts val="3400"/>
                            </a:lnSpc>
                            <a:tabLst>
                              <a:tab pos="1511300" algn="l"/>
                            </a:tabLst>
                            <a:defRPr sz="1800"/>
                          </a:pPr>
                          <a:r>
                            <a:rPr sz="2400">
                              <a:sym typeface="Lucida Sans"/>
                            </a:rPr>
                            <a:t>8000</a:t>
                          </a:r>
                        </a:p>
                      </a:txBody>
                      <a:tcPr marL="38100" marR="38100" marT="38100" marB="38100" anchor="ctr" horzOverflow="overflow"/>
                    </a:tc>
                    <a:tc>
                      <a:txBody>
                        <a:bodyPr/>
                        <a:lstStyle/>
                        <a:p>
                          <a:pPr algn="ctr" defTabSz="914400">
                            <a:defRPr sz="1800"/>
                          </a:pPr>
                          <a:r>
                            <a:rPr sz="2400">
                              <a:uFill>
                                <a:solidFill>
                                  <a:srgbClr val="000000"/>
                                </a:solidFill>
                              </a:uFill>
                              <a:sym typeface="Lucida Sans"/>
                            </a:rPr>
                            <a:t>2654384</a:t>
                          </a:r>
                        </a:p>
                      </a:txBody>
                      <a:tcPr marL="38100" marR="38100" marT="38100" marB="38100" anchor="ctr" horzOverflow="overflow"/>
                    </a:tc>
                    <a:extLst>
                      <a:ext uri="{0D108BD9-81ED-4DB2-BD59-A6C34878D82A}">
                        <a16:rowId xmlns:a16="http://schemas.microsoft.com/office/drawing/2014/main" val="10004"/>
                      </a:ext>
                    </a:extLst>
                  </a:tr>
                </a:tbl>
              </a:graphicData>
            </a:graphic>
          </p:graphicFrame>
        </p:grpSp>
        <p:sp>
          <p:nvSpPr>
            <p:cNvPr id="474" name="5.2 × 10 −6 × N3 seconds"/>
            <p:cNvSpPr txBox="1"/>
            <p:nvPr/>
          </p:nvSpPr>
          <p:spPr>
            <a:xfrm>
              <a:off x="8489949" y="38100"/>
              <a:ext cx="4119674" cy="571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4900"/>
                </a:lnSpc>
                <a:spcBef>
                  <a:spcPts val="600"/>
                </a:spcBef>
                <a:buFont typeface="Gill Sans"/>
                <a:tabLst>
                  <a:tab pos="2476500" algn="l"/>
                </a:tabLst>
                <a:defRPr sz="3100">
                  <a:latin typeface="Lucida Sans"/>
                  <a:ea typeface="Lucida Sans"/>
                  <a:cs typeface="Lucida Sans"/>
                  <a:sym typeface="Lucida Sans"/>
                </a:defRPr>
              </a:pPr>
              <a:r>
                <a:rPr sz="2500"/>
                <a:t>5.2 × 10</a:t>
              </a:r>
              <a:r>
                <a:rPr baseline="31999"/>
                <a:t> −6</a:t>
              </a:r>
              <a:r>
                <a:rPr sz="2500"/>
                <a:t> × </a:t>
              </a:r>
              <a:r>
                <a:rPr i="1" spc="217"/>
                <a:t>N</a:t>
              </a:r>
              <a:r>
                <a:rPr baseline="31999"/>
                <a:t>3</a:t>
              </a:r>
              <a:r>
                <a:rPr sz="2500"/>
                <a:t> seconds</a:t>
              </a:r>
            </a:p>
          </p:txBody>
        </p:sp>
        <p:grpSp>
          <p:nvGrpSpPr>
            <p:cNvPr id="479" name="Group"/>
            <p:cNvGrpSpPr/>
            <p:nvPr/>
          </p:nvGrpSpPr>
          <p:grpSpPr>
            <a:xfrm>
              <a:off x="0" y="0"/>
              <a:ext cx="5003800" cy="5596732"/>
              <a:chOff x="0" y="0"/>
              <a:chExt cx="5003800" cy="5596731"/>
            </a:xfrm>
          </p:grpSpPr>
          <p:grpSp>
            <p:nvGrpSpPr>
              <p:cNvPr id="477" name="Group"/>
              <p:cNvGrpSpPr/>
              <p:nvPr/>
            </p:nvGrpSpPr>
            <p:grpSpPr>
              <a:xfrm>
                <a:off x="0" y="660400"/>
                <a:ext cx="5003800" cy="4936332"/>
                <a:chOff x="0" y="0"/>
                <a:chExt cx="5003800" cy="4936331"/>
              </a:xfrm>
            </p:grpSpPr>
            <p:sp>
              <p:nvSpPr>
                <p:cNvPr id="475" name="VAX 11/780"/>
                <p:cNvSpPr txBox="1"/>
                <p:nvPr/>
              </p:nvSpPr>
              <p:spPr>
                <a:xfrm>
                  <a:off x="0" y="4580731"/>
                  <a:ext cx="5003800" cy="355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2038350">
                    <a:lnSpc>
                      <a:spcPts val="2800"/>
                    </a:lnSpc>
                    <a:spcBef>
                      <a:spcPts val="15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lvl1pPr>
                </a:lstStyle>
                <a:p>
                  <a:r>
                    <a:t>VAX 11/780 </a:t>
                  </a:r>
                </a:p>
              </p:txBody>
            </p:sp>
            <p:pic>
              <p:nvPicPr>
                <p:cNvPr id="476" name="vax11-780.png" descr="vax11-780.png"/>
                <p:cNvPicPr>
                  <a:picLocks/>
                </p:cNvPicPr>
                <p:nvPr/>
              </p:nvPicPr>
              <p:blipFill>
                <a:blip r:embed="rId3"/>
                <a:srcRect l="428" t="561" r="32430" b="332"/>
                <a:stretch>
                  <a:fillRect/>
                </a:stretch>
              </p:blipFill>
              <p:spPr>
                <a:xfrm>
                  <a:off x="38100" y="0"/>
                  <a:ext cx="4724400" cy="4483100"/>
                </a:xfrm>
                <a:prstGeom prst="rect">
                  <a:avLst/>
                </a:prstGeom>
                <a:ln w="12700" cap="flat">
                  <a:noFill/>
                  <a:miter lim="400000"/>
                </a:ln>
                <a:effectLst/>
              </p:spPr>
            </p:pic>
          </p:grpSp>
          <p:sp>
            <p:nvSpPr>
              <p:cNvPr id="478" name="1970s"/>
              <p:cNvSpPr txBox="1"/>
              <p:nvPr/>
            </p:nvSpPr>
            <p:spPr>
              <a:xfrm>
                <a:off x="82549" y="0"/>
                <a:ext cx="1416448"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1970s</a:t>
                </a:r>
              </a:p>
            </p:txBody>
          </p:sp>
        </p:grpSp>
        <p:sp>
          <p:nvSpPr>
            <p:cNvPr id="480" name="2000000"/>
            <p:cNvSpPr txBox="1"/>
            <p:nvPr/>
          </p:nvSpPr>
          <p:spPr>
            <a:xfrm>
              <a:off x="4743449" y="1308100"/>
              <a:ext cx="1524001" cy="330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r">
                <a:lnSpc>
                  <a:spcPts val="3100"/>
                </a:lnSpc>
                <a:tabLst>
                  <a:tab pos="1511300" algn="l"/>
                </a:tabLst>
                <a:defRPr sz="2100">
                  <a:solidFill>
                    <a:srgbClr val="929292"/>
                  </a:solidFill>
                  <a:latin typeface="Lucida Sans"/>
                  <a:ea typeface="Lucida Sans"/>
                  <a:cs typeface="Lucida Sans"/>
                  <a:sym typeface="Lucida Sans"/>
                </a:defRPr>
              </a:lvl1pPr>
            </a:lstStyle>
            <a:p>
              <a:pPr defTabSz="914400"/>
              <a:r>
                <a:t>2000000</a:t>
              </a:r>
            </a:p>
          </p:txBody>
        </p:sp>
        <p:sp>
          <p:nvSpPr>
            <p:cNvPr id="481" name="(estimated)"/>
            <p:cNvSpPr txBox="1"/>
            <p:nvPr/>
          </p:nvSpPr>
          <p:spPr>
            <a:xfrm>
              <a:off x="7524749" y="3098800"/>
              <a:ext cx="1613910" cy="406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2038350">
                <a:lnSpc>
                  <a:spcPts val="2500"/>
                </a:lnSpc>
                <a:spcBef>
                  <a:spcPts val="1500"/>
                </a:spcBef>
                <a:buClr>
                  <a:srgbClr val="606060"/>
                </a:buClr>
                <a:buFont typeface="Comic Sans MS"/>
                <a:tabLst>
                  <a:tab pos="1511300" algn="l"/>
                </a:tabLst>
                <a:defRPr sz="2100">
                  <a:solidFill>
                    <a:srgbClr val="005493"/>
                  </a:solidFill>
                  <a:uFill>
                    <a:solidFill>
                      <a:srgbClr val="005493"/>
                    </a:solidFill>
                  </a:uFill>
                  <a:latin typeface="Lucida Sans"/>
                  <a:ea typeface="Lucida Sans"/>
                  <a:cs typeface="Lucida Sans"/>
                  <a:sym typeface="Lucida Sans"/>
                </a:defRPr>
              </a:pPr>
              <a:r>
                <a:t>(</a:t>
              </a:r>
              <a:r>
                <a:rPr i="1"/>
                <a:t>estimate</a:t>
              </a:r>
              <a:r>
                <a:rPr i="1" spc="462"/>
                <a:t>d</a:t>
              </a:r>
              <a: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59" grpId="0" animBg="1" advAuto="0"/>
      <p:bldP spid="482"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7. Performance"/>
          <p:cNvSpPr txBox="1">
            <a:spLocks noGrp="1"/>
          </p:cNvSpPr>
          <p:nvPr>
            <p:ph type="title"/>
          </p:nvPr>
        </p:nvSpPr>
        <p:spPr>
          <a:prstGeom prst="rect">
            <a:avLst/>
          </a:prstGeom>
        </p:spPr>
        <p:txBody>
          <a:bodyPr/>
          <a:lstStyle/>
          <a:p>
            <a:r>
              <a:t>7. Performance</a:t>
            </a:r>
          </a:p>
        </p:txBody>
      </p:sp>
      <p:sp>
        <p:nvSpPr>
          <p:cNvPr id="491" name="The challenge…"/>
          <p:cNvSpPr txBox="1">
            <a:spLocks noGrp="1"/>
          </p:cNvSpPr>
          <p:nvPr>
            <p:ph type="body" sz="half" idx="1"/>
          </p:nvPr>
        </p:nvSpPr>
        <p:spPr>
          <a:prstGeom prst="rect">
            <a:avLst/>
          </a:prstGeom>
        </p:spPr>
        <p:txBody>
          <a:bodyPr/>
          <a:lstStyle/>
          <a:p>
            <a:pPr>
              <a:defRPr>
                <a:solidFill>
                  <a:srgbClr val="929292"/>
                </a:solidFill>
              </a:defRPr>
            </a:pPr>
            <a:r>
              <a:t>The challenge</a:t>
            </a:r>
          </a:p>
          <a:p>
            <a:pPr>
              <a:defRPr>
                <a:solidFill>
                  <a:srgbClr val="929292"/>
                </a:solidFill>
              </a:defRPr>
            </a:pPr>
            <a:r>
              <a:t>Empirical analysis</a:t>
            </a:r>
          </a:p>
          <a:p>
            <a:pPr>
              <a:defRPr>
                <a:solidFill>
                  <a:srgbClr val="000000"/>
                </a:solidFill>
              </a:defRPr>
            </a:pPr>
            <a:r>
              <a:t>Mathematical models</a:t>
            </a:r>
          </a:p>
          <a:p>
            <a:pPr>
              <a:defRPr>
                <a:solidFill>
                  <a:srgbClr val="929292"/>
                </a:solidFill>
              </a:defRPr>
            </a:pPr>
            <a:r>
              <a:t>Doubling method</a:t>
            </a:r>
          </a:p>
          <a:p>
            <a:pPr>
              <a:defRPr>
                <a:solidFill>
                  <a:srgbClr val="929292"/>
                </a:solidFill>
              </a:defRPr>
            </a:pPr>
            <a:r>
              <a:t>Familiar examples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Mathematical models for running time"/>
          <p:cNvSpPr txBox="1">
            <a:spLocks noGrp="1"/>
          </p:cNvSpPr>
          <p:nvPr>
            <p:ph type="title"/>
          </p:nvPr>
        </p:nvSpPr>
        <p:spPr>
          <a:prstGeom prst="rect">
            <a:avLst/>
          </a:prstGeom>
        </p:spPr>
        <p:txBody>
          <a:bodyPr/>
          <a:lstStyle/>
          <a:p>
            <a:r>
              <a:t>Mathematical models for running time</a:t>
            </a:r>
          </a:p>
        </p:txBody>
      </p:sp>
      <p:sp>
        <p:nvSpPr>
          <p:cNvPr id="496" name="A. (D. E. Knuth, 1968–present) Yes!…"/>
          <p:cNvSpPr txBox="1">
            <a:spLocks noGrp="1"/>
          </p:cNvSpPr>
          <p:nvPr>
            <p:ph type="body" sz="half" idx="1"/>
          </p:nvPr>
        </p:nvSpPr>
        <p:spPr>
          <a:xfrm>
            <a:off x="1270000" y="4318000"/>
            <a:ext cx="21005800" cy="4102100"/>
          </a:xfrm>
          <a:prstGeom prst="rect">
            <a:avLst/>
          </a:prstGeom>
        </p:spPr>
        <p:txBody>
          <a:bodyPr/>
          <a:lstStyle/>
          <a:p>
            <a:pPr>
              <a:defRPr>
                <a:solidFill>
                  <a:srgbClr val="005493"/>
                </a:solidFill>
              </a:defRPr>
            </a:pPr>
            <a:r>
              <a:t>A.</a:t>
            </a:r>
            <a:r>
              <a:rPr i="1"/>
              <a:t> </a:t>
            </a:r>
            <a:r>
              <a:rPr>
                <a:solidFill>
                  <a:srgbClr val="000000"/>
                </a:solidFill>
              </a:rPr>
              <a:t>(D. E. Knuth, 1968–</a:t>
            </a:r>
            <a:r>
              <a:rPr i="1">
                <a:solidFill>
                  <a:srgbClr val="000000"/>
                </a:solidFill>
              </a:rPr>
              <a:t>present</a:t>
            </a:r>
            <a:r>
              <a:rPr>
                <a:solidFill>
                  <a:srgbClr val="000000"/>
                </a:solidFill>
              </a:rPr>
              <a:t>) Yes!</a:t>
            </a:r>
          </a:p>
          <a:p>
            <a:pPr lvl="1"/>
            <a:r>
              <a:t>Determine the set of operations.</a:t>
            </a:r>
          </a:p>
          <a:p>
            <a:pPr lvl="1"/>
            <a:r>
              <a:t>Find the </a:t>
            </a:r>
            <a:r>
              <a:rPr i="1">
                <a:solidFill>
                  <a:srgbClr val="005493"/>
                </a:solidFill>
              </a:rPr>
              <a:t>cost</a:t>
            </a:r>
            <a:r>
              <a:t> of each operation (depends on computer and system software).</a:t>
            </a:r>
          </a:p>
          <a:p>
            <a:pPr lvl="1"/>
            <a:r>
              <a:t>Find the </a:t>
            </a:r>
            <a:r>
              <a:rPr i="1">
                <a:solidFill>
                  <a:srgbClr val="005493"/>
                </a:solidFill>
              </a:rPr>
              <a:t>frequency of execution</a:t>
            </a:r>
            <a:r>
              <a:t> of each operation (depends on algorithm and inputs).</a:t>
            </a:r>
          </a:p>
          <a:p>
            <a:pPr lvl="1"/>
            <a:r>
              <a:t>Total running time:  </a:t>
            </a:r>
            <a:r>
              <a:rPr>
                <a:uFill>
                  <a:solidFill>
                    <a:srgbClr val="000000"/>
                  </a:solidFill>
                </a:uFill>
              </a:rPr>
              <a:t>sum of cost </a:t>
            </a:r>
            <a:r>
              <a:rPr>
                <a:uFill>
                  <a:solidFill>
                    <a:srgbClr val="000000"/>
                  </a:solidFill>
                </a:uFill>
                <a:latin typeface="Symbol"/>
                <a:ea typeface="Symbol"/>
                <a:cs typeface="Symbol"/>
                <a:sym typeface="Symbol"/>
              </a:rPr>
              <a:t>´</a:t>
            </a:r>
            <a:r>
              <a:rPr>
                <a:uFill>
                  <a:solidFill>
                    <a:srgbClr val="000000"/>
                  </a:solidFill>
                </a:uFill>
              </a:rPr>
              <a:t> frequency for all operations.</a:t>
            </a:r>
          </a:p>
        </p:txBody>
      </p:sp>
      <p:sp>
        <p:nvSpPr>
          <p:cNvPr id="4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498" name="Q. Can we write down an accurate formula for the running time of a computer program?"/>
          <p:cNvSpPr txBox="1"/>
          <p:nvPr/>
        </p:nvSpPr>
        <p:spPr>
          <a:xfrm>
            <a:off x="1270000" y="1778000"/>
            <a:ext cx="217678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Can we write down an accurate formula for the running time of a computer program?</a:t>
            </a:r>
          </a:p>
        </p:txBody>
      </p:sp>
      <p:sp>
        <p:nvSpPr>
          <p:cNvPr id="499" name="A. (Prevailing wisdom, 1960s) No, too complicated."/>
          <p:cNvSpPr txBox="1"/>
          <p:nvPr/>
        </p:nvSpPr>
        <p:spPr>
          <a:xfrm>
            <a:off x="1270000" y="2959100"/>
            <a:ext cx="12128500" cy="1130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(Prevailing wisdom, 1960s) No, too complicated.</a:t>
            </a:r>
          </a:p>
        </p:txBody>
      </p:sp>
      <p:grpSp>
        <p:nvGrpSpPr>
          <p:cNvPr id="507" name="Group"/>
          <p:cNvGrpSpPr/>
          <p:nvPr/>
        </p:nvGrpSpPr>
        <p:grpSpPr>
          <a:xfrm>
            <a:off x="4952999" y="8825529"/>
            <a:ext cx="16883411" cy="4233246"/>
            <a:chOff x="0" y="0"/>
            <a:chExt cx="16883409" cy="4233245"/>
          </a:xfrm>
        </p:grpSpPr>
        <p:grpSp>
          <p:nvGrpSpPr>
            <p:cNvPr id="505" name="Group"/>
            <p:cNvGrpSpPr/>
            <p:nvPr/>
          </p:nvGrpSpPr>
          <p:grpSpPr>
            <a:xfrm>
              <a:off x="0" y="0"/>
              <a:ext cx="16883410" cy="4233246"/>
              <a:chOff x="0" y="0"/>
              <a:chExt cx="16883409" cy="4233245"/>
            </a:xfrm>
          </p:grpSpPr>
          <p:sp>
            <p:nvSpPr>
              <p:cNvPr id="500" name="Don Knuth 1974 Turing Award"/>
              <p:cNvSpPr txBox="1"/>
              <p:nvPr/>
            </p:nvSpPr>
            <p:spPr>
              <a:xfrm>
                <a:off x="13818790" y="3382345"/>
                <a:ext cx="3064620" cy="850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100"/>
                  </a:lnSpc>
                  <a:spcBef>
                    <a:spcPts val="200"/>
                  </a:spcBef>
                  <a:tabLst>
                    <a:tab pos="1511300" algn="l"/>
                  </a:tabLst>
                  <a:defRPr sz="2400">
                    <a:solidFill>
                      <a:srgbClr val="005493"/>
                    </a:solidFill>
                    <a:uFill>
                      <a:solidFill>
                        <a:srgbClr val="005493"/>
                      </a:solidFill>
                    </a:uFill>
                    <a:latin typeface="Lucida Sans"/>
                    <a:ea typeface="Lucida Sans"/>
                    <a:cs typeface="Lucida Sans"/>
                    <a:sym typeface="Lucida Sans"/>
                  </a:defRPr>
                </a:pPr>
                <a:r>
                  <a:t>Don Knuth</a:t>
                </a:r>
                <a:br/>
                <a:r>
                  <a:t>1974 Turing Award</a:t>
                </a:r>
              </a:p>
            </p:txBody>
          </p:sp>
          <p:pic>
            <p:nvPicPr>
              <p:cNvPr id="501" name="ShowCover-2.jpg" descr="ShowCover-2.jpg"/>
              <p:cNvPicPr>
                <a:picLocks noChangeAspect="1"/>
              </p:cNvPicPr>
              <p:nvPr/>
            </p:nvPicPr>
            <p:blipFill>
              <a:blip r:embed="rId2"/>
              <a:stretch>
                <a:fillRect/>
              </a:stretch>
            </p:blipFill>
            <p:spPr>
              <a:xfrm>
                <a:off x="0" y="13670"/>
                <a:ext cx="2797908" cy="4091941"/>
              </a:xfrm>
              <a:prstGeom prst="rect">
                <a:avLst/>
              </a:prstGeom>
              <a:ln w="12700" cap="flat">
                <a:noFill/>
                <a:miter lim="400000"/>
              </a:ln>
              <a:effectLst>
                <a:outerShdw blurRad="127000" dist="76200" dir="2700000" rotWithShape="0">
                  <a:srgbClr val="000000">
                    <a:alpha val="74999"/>
                  </a:srgbClr>
                </a:outerShdw>
              </a:effectLst>
            </p:spPr>
          </p:pic>
          <p:pic>
            <p:nvPicPr>
              <p:cNvPr id="502" name="ShowCover-1.jpg" descr="ShowCover-1.jpg"/>
              <p:cNvPicPr>
                <a:picLocks noChangeAspect="1"/>
              </p:cNvPicPr>
              <p:nvPr/>
            </p:nvPicPr>
            <p:blipFill>
              <a:blip r:embed="rId3"/>
              <a:stretch>
                <a:fillRect/>
              </a:stretch>
            </p:blipFill>
            <p:spPr>
              <a:xfrm>
                <a:off x="3289300" y="13670"/>
                <a:ext cx="2821578" cy="4114801"/>
              </a:xfrm>
              <a:prstGeom prst="rect">
                <a:avLst/>
              </a:prstGeom>
              <a:ln w="12700" cap="flat">
                <a:noFill/>
                <a:miter lim="400000"/>
              </a:ln>
              <a:effectLst>
                <a:outerShdw blurRad="127000" dist="76200" dir="2700000" rotWithShape="0">
                  <a:srgbClr val="000000">
                    <a:alpha val="74999"/>
                  </a:srgbClr>
                </a:outerShdw>
              </a:effectLst>
            </p:spPr>
          </p:pic>
          <p:pic>
            <p:nvPicPr>
              <p:cNvPr id="503" name="ShowCover.jpg" descr="ShowCover.jpg"/>
              <p:cNvPicPr>
                <a:picLocks noChangeAspect="1"/>
              </p:cNvPicPr>
              <p:nvPr/>
            </p:nvPicPr>
            <p:blipFill>
              <a:blip r:embed="rId4"/>
              <a:stretch>
                <a:fillRect/>
              </a:stretch>
            </p:blipFill>
            <p:spPr>
              <a:xfrm>
                <a:off x="6604000" y="13670"/>
                <a:ext cx="2812924" cy="4076701"/>
              </a:xfrm>
              <a:prstGeom prst="rect">
                <a:avLst/>
              </a:prstGeom>
              <a:ln w="12700" cap="flat">
                <a:noFill/>
                <a:miter lim="400000"/>
              </a:ln>
              <a:effectLst>
                <a:outerShdw blurRad="127000" dist="76200" dir="2700000" rotWithShape="0">
                  <a:srgbClr val="000000">
                    <a:alpha val="74999"/>
                  </a:srgbClr>
                </a:outerShdw>
              </a:effectLst>
            </p:spPr>
          </p:pic>
          <p:pic>
            <p:nvPicPr>
              <p:cNvPr id="504" name="0201038048.jpg" descr="0201038048.jpg"/>
              <p:cNvPicPr>
                <a:picLocks noChangeAspect="1"/>
              </p:cNvPicPr>
              <p:nvPr/>
            </p:nvPicPr>
            <p:blipFill>
              <a:blip r:embed="rId5"/>
              <a:stretch>
                <a:fillRect/>
              </a:stretch>
            </p:blipFill>
            <p:spPr>
              <a:xfrm>
                <a:off x="9918700" y="0"/>
                <a:ext cx="2817029" cy="4102100"/>
              </a:xfrm>
              <a:prstGeom prst="rect">
                <a:avLst/>
              </a:prstGeom>
              <a:ln w="12700" cap="flat">
                <a:noFill/>
                <a:round/>
              </a:ln>
              <a:effectLst>
                <a:outerShdw blurRad="127000" dist="76200" dir="2700000" rotWithShape="0">
                  <a:srgbClr val="000000">
                    <a:alpha val="75000"/>
                  </a:srgbClr>
                </a:outerShdw>
              </a:effectLst>
            </p:spPr>
          </p:pic>
        </p:grpSp>
        <p:pic>
          <p:nvPicPr>
            <p:cNvPr id="506" name="KnuthAtOpenContentAlliance.tiff" descr="KnuthAtOpenContentAlliance.tiff"/>
            <p:cNvPicPr>
              <a:picLocks noChangeAspect="1"/>
            </p:cNvPicPr>
            <p:nvPr/>
          </p:nvPicPr>
          <p:blipFill>
            <a:blip r:embed="rId6"/>
            <a:srcRect l="13583" r="23887" b="36831"/>
            <a:stretch>
              <a:fillRect/>
            </a:stretch>
          </p:blipFill>
          <p:spPr>
            <a:xfrm flipH="1">
              <a:off x="14058900" y="211986"/>
              <a:ext cx="2608385" cy="3116385"/>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96">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496">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0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496">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496">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496">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4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build="p" bldLvl="5" animBg="1" advAuto="0"/>
      <p:bldP spid="498" grpId="0" animBg="1" advAuto="0"/>
      <p:bldP spid="499" grpId="0" animBg="1" advAuto="0"/>
      <p:bldP spid="50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510" name="Warmup:  1-sum"/>
          <p:cNvSpPr txBox="1">
            <a:spLocks noGrp="1"/>
          </p:cNvSpPr>
          <p:nvPr>
            <p:ph type="title"/>
          </p:nvPr>
        </p:nvSpPr>
        <p:spPr>
          <a:prstGeom prst="rect">
            <a:avLst/>
          </a:prstGeom>
        </p:spPr>
        <p:txBody>
          <a:bodyPr/>
          <a:lstStyle/>
          <a:p>
            <a:r>
              <a:t>Warmup:  1-sum</a:t>
            </a:r>
          </a:p>
        </p:txBody>
      </p:sp>
      <p:sp>
        <p:nvSpPr>
          <p:cNvPr id="511" name="public static int count(int[] a)…"/>
          <p:cNvSpPr/>
          <p:nvPr/>
        </p:nvSpPr>
        <p:spPr>
          <a:xfrm>
            <a:off x="1305631" y="1984056"/>
            <a:ext cx="8331200" cy="5455921"/>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public static int count(int[] a)</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int N = </a:t>
            </a:r>
            <a:r>
              <a:rPr dirty="0" err="1">
                <a:uFill>
                  <a:solidFill>
                    <a:srgbClr val="007DD7"/>
                  </a:solidFill>
                </a:uFill>
              </a:rPr>
              <a:t>a.length</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int </a:t>
            </a:r>
            <a:r>
              <a:rPr dirty="0" err="1">
                <a:uFill>
                  <a:solidFill>
                    <a:srgbClr val="007DD7"/>
                  </a:solidFill>
                </a:uFill>
              </a:rPr>
              <a:t>cnt</a:t>
            </a:r>
            <a:r>
              <a:rPr dirty="0">
                <a:uFill>
                  <a:solidFill>
                    <a:srgbClr val="007DD7"/>
                  </a:solidFill>
                </a:uFill>
              </a:rPr>
              <a:t> = 0;</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a:t>
            </a:r>
            <a:r>
              <a:rPr dirty="0" err="1">
                <a:uFill>
                  <a:solidFill>
                    <a:srgbClr val="007DD7"/>
                  </a:solidFill>
                </a:uFill>
              </a:rPr>
              <a:t>i</a:t>
            </a:r>
            <a:r>
              <a:rPr dirty="0">
                <a:uFill>
                  <a:solidFill>
                    <a:srgbClr val="007DD7"/>
                  </a:solidFill>
                </a:uFill>
              </a:rPr>
              <a:t> = 0; </a:t>
            </a:r>
            <a:r>
              <a:rPr dirty="0" err="1">
                <a:uFill>
                  <a:solidFill>
                    <a:srgbClr val="007DD7"/>
                  </a:solidFill>
                </a:uFill>
              </a:rPr>
              <a:t>i</a:t>
            </a:r>
            <a:r>
              <a:rPr dirty="0">
                <a:uFill>
                  <a:solidFill>
                    <a:srgbClr val="007DD7"/>
                  </a:solidFill>
                </a:uFill>
              </a:rPr>
              <a:t> &lt; N; </a:t>
            </a:r>
            <a:r>
              <a:rPr dirty="0" err="1">
                <a:uFill>
                  <a:solidFill>
                    <a:srgbClr val="007DD7"/>
                  </a:solidFill>
                </a:uFill>
              </a:rPr>
              <a:t>i</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if (a[</a:t>
            </a:r>
            <a:r>
              <a:rPr dirty="0" err="1">
                <a:uFill>
                  <a:solidFill>
                    <a:srgbClr val="007DD7"/>
                  </a:solidFill>
                </a:uFill>
              </a:rPr>
              <a:t>i</a:t>
            </a:r>
            <a:r>
              <a:rPr dirty="0">
                <a:uFill>
                  <a:solidFill>
                    <a:srgbClr val="007DD7"/>
                  </a:solidFill>
                </a:uFill>
              </a:rPr>
              <a:t>] == 0)</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a:t>
            </a:r>
            <a:r>
              <a:rPr dirty="0" err="1">
                <a:uFill>
                  <a:solidFill>
                    <a:srgbClr val="007DD7"/>
                  </a:solidFill>
                </a:uFill>
              </a:rPr>
              <a:t>cnt</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   return </a:t>
            </a:r>
            <a:r>
              <a:rPr dirty="0" err="1">
                <a:uFill>
                  <a:solidFill>
                    <a:srgbClr val="007DD7"/>
                  </a:solidFill>
                </a:uFill>
              </a:rPr>
              <a:t>cnt</a:t>
            </a:r>
            <a:r>
              <a:rPr dirty="0">
                <a:uFill>
                  <a:solidFill>
                    <a:srgbClr val="007DD7"/>
                  </a:solidFill>
                </a:uFill>
              </a:rPr>
              <a:t>;</a:t>
            </a:r>
          </a:p>
          <a:p>
            <a:pPr marL="86359" marR="86359" defTabSz="647700">
              <a:lnSpc>
                <a:spcPct val="12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p:txBody>
      </p:sp>
      <p:sp>
        <p:nvSpPr>
          <p:cNvPr id="512" name="Q. Formula for total running time ?"/>
          <p:cNvSpPr txBox="1"/>
          <p:nvPr/>
        </p:nvSpPr>
        <p:spPr>
          <a:xfrm>
            <a:off x="1270000" y="10287000"/>
            <a:ext cx="8585200" cy="11588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Formula for total running time ?</a:t>
            </a:r>
          </a:p>
        </p:txBody>
      </p:sp>
      <p:sp>
        <p:nvSpPr>
          <p:cNvPr id="513" name="A. cN + 26.5 nanoseconds, where c is between 2 and 2.5, depending on input."/>
          <p:cNvSpPr txBox="1"/>
          <p:nvPr/>
        </p:nvSpPr>
        <p:spPr>
          <a:xfrm>
            <a:off x="1270000" y="11684000"/>
            <a:ext cx="18313400" cy="11588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i="1">
                <a:solidFill>
                  <a:srgbClr val="000000"/>
                </a:solidFill>
              </a:rPr>
              <a:t>cN </a:t>
            </a:r>
            <a:r>
              <a:rPr>
                <a:solidFill>
                  <a:srgbClr val="000000"/>
                </a:solidFill>
              </a:rPr>
              <a:t>+ 26.5 nanoseconds, where </a:t>
            </a:r>
            <a:r>
              <a:rPr i="1">
                <a:solidFill>
                  <a:srgbClr val="000000"/>
                </a:solidFill>
              </a:rPr>
              <a:t>c</a:t>
            </a:r>
            <a:r>
              <a:rPr>
                <a:solidFill>
                  <a:srgbClr val="000000"/>
                </a:solidFill>
              </a:rPr>
              <a:t> is between 2 and 2.5, depending on input.</a:t>
            </a:r>
          </a:p>
        </p:txBody>
      </p:sp>
      <p:grpSp>
        <p:nvGrpSpPr>
          <p:cNvPr id="517" name="Group"/>
          <p:cNvGrpSpPr/>
          <p:nvPr/>
        </p:nvGrpSpPr>
        <p:grpSpPr>
          <a:xfrm>
            <a:off x="11564761" y="1727200"/>
            <a:ext cx="10634242" cy="8305800"/>
            <a:chOff x="0" y="0"/>
            <a:chExt cx="10634241" cy="8305800"/>
          </a:xfrm>
        </p:grpSpPr>
        <p:graphicFrame>
          <p:nvGraphicFramePr>
            <p:cNvPr id="514" name="Table"/>
            <p:cNvGraphicFramePr/>
            <p:nvPr/>
          </p:nvGraphicFramePr>
          <p:xfrm>
            <a:off x="0" y="0"/>
            <a:ext cx="10634241" cy="6328224"/>
          </p:xfrm>
          <a:graphic>
            <a:graphicData uri="http://schemas.openxmlformats.org/drawingml/2006/table">
              <a:tbl>
                <a:tblPr firstRow="1">
                  <a:tableStyleId>{8F44A2F1-9E1F-4B54-A3A2-5F16C0AD49E2}</a:tableStyleId>
                </a:tblPr>
                <a:tblGrid>
                  <a:gridCol w="5084938">
                    <a:extLst>
                      <a:ext uri="{9D8B030D-6E8A-4147-A177-3AD203B41FA5}">
                        <a16:colId xmlns:a16="http://schemas.microsoft.com/office/drawing/2014/main" val="20000"/>
                      </a:ext>
                    </a:extLst>
                  </a:gridCol>
                  <a:gridCol w="2105818">
                    <a:extLst>
                      <a:ext uri="{9D8B030D-6E8A-4147-A177-3AD203B41FA5}">
                        <a16:colId xmlns:a16="http://schemas.microsoft.com/office/drawing/2014/main" val="20001"/>
                      </a:ext>
                    </a:extLst>
                  </a:gridCol>
                  <a:gridCol w="3443486">
                    <a:extLst>
                      <a:ext uri="{9D8B030D-6E8A-4147-A177-3AD203B41FA5}">
                        <a16:colId xmlns:a16="http://schemas.microsoft.com/office/drawing/2014/main" val="20002"/>
                      </a:ext>
                    </a:extLst>
                  </a:gridCol>
                </a:tblGrid>
                <a:tr h="791028">
                  <a:tc>
                    <a:txBody>
                      <a:bodyPr/>
                      <a:lstStyle/>
                      <a:p>
                        <a:pPr algn="ctr" defTabSz="914400">
                          <a:lnSpc>
                            <a:spcPts val="3200"/>
                          </a:lnSpc>
                          <a:tabLst>
                            <a:tab pos="1511300" algn="l"/>
                          </a:tabLst>
                          <a:defRPr sz="1800" i="0"/>
                        </a:pPr>
                        <a:r>
                          <a:rPr sz="2700" i="1">
                            <a:sym typeface="Lucida Sans"/>
                          </a:rPr>
                          <a:t>operation</a:t>
                        </a:r>
                      </a:p>
                    </a:txBody>
                    <a:tcPr marL="25400" marR="25400" marT="25400" marB="25400" anchor="ctr" horzOverflow="overflow"/>
                  </a:tc>
                  <a:tc>
                    <a:txBody>
                      <a:bodyPr/>
                      <a:lstStyle/>
                      <a:p>
                        <a:pPr algn="ctr" defTabSz="914400">
                          <a:lnSpc>
                            <a:spcPts val="3200"/>
                          </a:lnSpc>
                          <a:tabLst>
                            <a:tab pos="1511300" algn="l"/>
                          </a:tabLst>
                          <a:defRPr sz="1800" i="0"/>
                        </a:pPr>
                        <a:r>
                          <a:rPr sz="2700" i="1">
                            <a:sym typeface="Lucida Sans"/>
                          </a:rPr>
                          <a:t>cost </a:t>
                        </a:r>
                      </a:p>
                    </a:txBody>
                    <a:tcPr marL="25400" marR="25400" marT="25400" marB="25400" anchor="ctr" horzOverflow="overflow"/>
                  </a:tc>
                  <a:tc>
                    <a:txBody>
                      <a:bodyPr/>
                      <a:lstStyle/>
                      <a:p>
                        <a:pPr algn="ctr" defTabSz="914400">
                          <a:lnSpc>
                            <a:spcPts val="3200"/>
                          </a:lnSpc>
                          <a:tabLst>
                            <a:tab pos="1511300" algn="l"/>
                          </a:tabLst>
                          <a:defRPr sz="1800" i="0"/>
                        </a:pPr>
                        <a:r>
                          <a:rPr sz="2700" i="1">
                            <a:sym typeface="Lucida Sans"/>
                          </a:rPr>
                          <a:t>frequency</a:t>
                        </a:r>
                      </a:p>
                    </a:txBody>
                    <a:tcPr marL="25400" marR="25400" marT="25400" marB="25400" anchor="ctr" horzOverflow="overflow"/>
                  </a:tc>
                  <a:extLst>
                    <a:ext uri="{0D108BD9-81ED-4DB2-BD59-A6C34878D82A}">
                      <a16:rowId xmlns:a16="http://schemas.microsoft.com/office/drawing/2014/main" val="10000"/>
                    </a:ext>
                  </a:extLst>
                </a:tr>
                <a:tr h="791028">
                  <a:tc>
                    <a:txBody>
                      <a:bodyPr/>
                      <a:lstStyle/>
                      <a:p>
                        <a:pPr algn="ctr" defTabSz="914400">
                          <a:lnSpc>
                            <a:spcPts val="4000"/>
                          </a:lnSpc>
                          <a:tabLst>
                            <a:tab pos="1511300" algn="l"/>
                          </a:tabLst>
                          <a:defRPr sz="1800"/>
                        </a:pPr>
                        <a:r>
                          <a:rPr sz="2900">
                            <a:sym typeface="Lucida Sans"/>
                          </a:rPr>
                          <a:t>function call/return</a:t>
                        </a:r>
                      </a:p>
                    </a:txBody>
                    <a:tcPr marL="38100" marR="38100" marT="38100" marB="38100" anchor="ctr" horzOverflow="overflow"/>
                  </a:tc>
                  <a:tc>
                    <a:txBody>
                      <a:bodyPr/>
                      <a:lstStyle/>
                      <a:p>
                        <a:pPr algn="ctr" defTabSz="914400">
                          <a:lnSpc>
                            <a:spcPts val="4000"/>
                          </a:lnSpc>
                          <a:tabLst>
                            <a:tab pos="1511300" algn="l"/>
                          </a:tabLst>
                          <a:defRPr sz="2900">
                            <a:sym typeface="Lucida Sans"/>
                          </a:defRPr>
                        </a:pPr>
                        <a:r>
                          <a:t>20 </a:t>
                        </a:r>
                        <a:r>
                          <a:rPr i="1"/>
                          <a:t>ns</a:t>
                        </a:r>
                      </a:p>
                    </a:txBody>
                    <a:tcPr marL="38100" marR="38100" marT="38100" marB="38100" anchor="ctr" horzOverflow="overflow"/>
                  </a:tc>
                  <a:tc>
                    <a:txBody>
                      <a:bodyPr/>
                      <a:lstStyle/>
                      <a:p>
                        <a:pPr algn="ctr" defTabSz="914400">
                          <a:lnSpc>
                            <a:spcPts val="3900"/>
                          </a:lnSpc>
                          <a:tabLst>
                            <a:tab pos="1511300" algn="l"/>
                          </a:tabLst>
                          <a:defRPr sz="1800"/>
                        </a:pPr>
                        <a:r>
                          <a:rPr sz="2800">
                            <a:sym typeface="Lucida Sans"/>
                          </a:rPr>
                          <a:t>1</a:t>
                        </a:r>
                      </a:p>
                    </a:txBody>
                    <a:tcPr marL="38100" marR="38100" marT="38100" marB="38100" anchor="ctr" horzOverflow="overflow"/>
                  </a:tc>
                  <a:extLst>
                    <a:ext uri="{0D108BD9-81ED-4DB2-BD59-A6C34878D82A}">
                      <a16:rowId xmlns:a16="http://schemas.microsoft.com/office/drawing/2014/main" val="10001"/>
                    </a:ext>
                  </a:extLst>
                </a:tr>
                <a:tr h="791028">
                  <a:tc>
                    <a:txBody>
                      <a:bodyPr/>
                      <a:lstStyle/>
                      <a:p>
                        <a:pPr algn="ctr" defTabSz="914400">
                          <a:lnSpc>
                            <a:spcPts val="4000"/>
                          </a:lnSpc>
                          <a:tabLst>
                            <a:tab pos="1511300" algn="l"/>
                          </a:tabLst>
                          <a:defRPr sz="1800"/>
                        </a:pPr>
                        <a:r>
                          <a:rPr sz="2900">
                            <a:sym typeface="Lucida Sans"/>
                          </a:rPr>
                          <a:t>variable declaration</a:t>
                        </a:r>
                      </a:p>
                    </a:txBody>
                    <a:tcPr marL="38100" marR="38100" marT="38100" marB="38100" anchor="ctr" horzOverflow="overflow"/>
                  </a:tc>
                  <a:tc>
                    <a:txBody>
                      <a:bodyPr/>
                      <a:lstStyle/>
                      <a:p>
                        <a:pPr algn="ctr" defTabSz="914400">
                          <a:lnSpc>
                            <a:spcPts val="4000"/>
                          </a:lnSpc>
                          <a:tabLst>
                            <a:tab pos="1511300" algn="l"/>
                          </a:tabLst>
                          <a:defRPr sz="2900">
                            <a:sym typeface="Lucida Sans"/>
                          </a:defRPr>
                        </a:pPr>
                        <a:r>
                          <a:t>2</a:t>
                        </a:r>
                        <a:r>
                          <a:rPr i="1"/>
                          <a:t> ns</a:t>
                        </a:r>
                      </a:p>
                    </a:txBody>
                    <a:tcPr marL="38100" marR="38100" marT="38100" marB="38100" anchor="ctr" horzOverflow="overflow"/>
                  </a:tc>
                  <a:tc>
                    <a:txBody>
                      <a:bodyPr/>
                      <a:lstStyle/>
                      <a:p>
                        <a:pPr algn="ctr" defTabSz="914400">
                          <a:lnSpc>
                            <a:spcPts val="3900"/>
                          </a:lnSpc>
                          <a:tabLst>
                            <a:tab pos="1511300" algn="l"/>
                          </a:tabLst>
                          <a:defRPr sz="1800"/>
                        </a:pPr>
                        <a:r>
                          <a:rPr sz="2800">
                            <a:sym typeface="Lucida Sans"/>
                          </a:rPr>
                          <a:t>2</a:t>
                        </a:r>
                      </a:p>
                    </a:txBody>
                    <a:tcPr marL="38100" marR="38100" marT="38100" marB="38100" anchor="ctr" horzOverflow="overflow"/>
                  </a:tc>
                  <a:extLst>
                    <a:ext uri="{0D108BD9-81ED-4DB2-BD59-A6C34878D82A}">
                      <a16:rowId xmlns:a16="http://schemas.microsoft.com/office/drawing/2014/main" val="10002"/>
                    </a:ext>
                  </a:extLst>
                </a:tr>
                <a:tr h="791028">
                  <a:tc>
                    <a:txBody>
                      <a:bodyPr/>
                      <a:lstStyle/>
                      <a:p>
                        <a:pPr algn="ctr" defTabSz="914400">
                          <a:lnSpc>
                            <a:spcPts val="4000"/>
                          </a:lnSpc>
                          <a:tabLst>
                            <a:tab pos="1511300" algn="l"/>
                          </a:tabLst>
                          <a:defRPr sz="1800"/>
                        </a:pPr>
                        <a:r>
                          <a:rPr sz="2900">
                            <a:sym typeface="Lucida Sans"/>
                          </a:rPr>
                          <a:t>assignment</a:t>
                        </a:r>
                      </a:p>
                    </a:txBody>
                    <a:tcPr marL="38100" marR="38100" marT="38100" marB="38100" anchor="ctr" horzOverflow="overflow"/>
                  </a:tc>
                  <a:tc>
                    <a:txBody>
                      <a:bodyPr/>
                      <a:lstStyle/>
                      <a:p>
                        <a:pPr algn="ctr" defTabSz="914400">
                          <a:lnSpc>
                            <a:spcPts val="4000"/>
                          </a:lnSpc>
                          <a:tabLst>
                            <a:tab pos="1511300" algn="l"/>
                          </a:tabLst>
                          <a:defRPr sz="2900">
                            <a:sym typeface="Lucida Sans"/>
                          </a:defRPr>
                        </a:pPr>
                        <a:r>
                          <a:t>1 </a:t>
                        </a:r>
                        <a:r>
                          <a:rPr i="1"/>
                          <a:t>ns</a:t>
                        </a:r>
                      </a:p>
                    </a:txBody>
                    <a:tcPr marL="38100" marR="38100" marT="38100" marB="38100" anchor="ctr" horzOverflow="overflow"/>
                  </a:tc>
                  <a:tc>
                    <a:txBody>
                      <a:bodyPr/>
                      <a:lstStyle/>
                      <a:p>
                        <a:pPr algn="ctr" defTabSz="914400">
                          <a:lnSpc>
                            <a:spcPts val="3900"/>
                          </a:lnSpc>
                          <a:tabLst>
                            <a:tab pos="1511300" algn="l"/>
                          </a:tabLst>
                          <a:defRPr sz="1800"/>
                        </a:pPr>
                        <a:r>
                          <a:rPr sz="2800">
                            <a:sym typeface="Lucida Sans"/>
                          </a:rPr>
                          <a:t>2</a:t>
                        </a:r>
                      </a:p>
                    </a:txBody>
                    <a:tcPr marL="38100" marR="38100" marT="38100" marB="38100" anchor="ctr" horzOverflow="overflow"/>
                  </a:tc>
                  <a:extLst>
                    <a:ext uri="{0D108BD9-81ED-4DB2-BD59-A6C34878D82A}">
                      <a16:rowId xmlns:a16="http://schemas.microsoft.com/office/drawing/2014/main" val="10003"/>
                    </a:ext>
                  </a:extLst>
                </a:tr>
                <a:tr h="791028">
                  <a:tc>
                    <a:txBody>
                      <a:bodyPr/>
                      <a:lstStyle/>
                      <a:p>
                        <a:pPr algn="ctr" defTabSz="914400">
                          <a:lnSpc>
                            <a:spcPts val="4000"/>
                          </a:lnSpc>
                          <a:tabLst>
                            <a:tab pos="1511300" algn="l"/>
                          </a:tabLst>
                          <a:defRPr sz="1800"/>
                        </a:pPr>
                        <a:r>
                          <a:rPr sz="2900">
                            <a:sym typeface="Lucida Sans"/>
                          </a:rPr>
                          <a:t>less than compare</a:t>
                        </a:r>
                      </a:p>
                    </a:txBody>
                    <a:tcPr marL="38100" marR="38100" marT="38100" marB="38100" anchor="ctr" horzOverflow="overflow"/>
                  </a:tc>
                  <a:tc>
                    <a:txBody>
                      <a:bodyPr/>
                      <a:lstStyle/>
                      <a:p>
                        <a:pPr algn="ctr" defTabSz="914400">
                          <a:lnSpc>
                            <a:spcPts val="4000"/>
                          </a:lnSpc>
                          <a:tabLst>
                            <a:tab pos="1511300" algn="l"/>
                          </a:tabLst>
                          <a:defRPr sz="2900">
                            <a:sym typeface="Lucida Sans"/>
                          </a:defRPr>
                        </a:pPr>
                        <a:r>
                          <a:t>1/2 </a:t>
                        </a:r>
                        <a:r>
                          <a:rPr i="1"/>
                          <a:t>ns</a:t>
                        </a:r>
                      </a:p>
                    </a:txBody>
                    <a:tcPr marL="38100" marR="38100" marT="38100" marB="38100" anchor="ctr" horzOverflow="overflow"/>
                  </a:tc>
                  <a:tc>
                    <a:txBody>
                      <a:bodyPr/>
                      <a:lstStyle/>
                      <a:p>
                        <a:pPr algn="ctr" defTabSz="914400">
                          <a:lnSpc>
                            <a:spcPts val="3900"/>
                          </a:lnSpc>
                          <a:tabLst>
                            <a:tab pos="1511300" algn="l"/>
                          </a:tabLst>
                          <a:defRPr sz="2800">
                            <a:sym typeface="Lucida Sans"/>
                          </a:defRPr>
                        </a:pPr>
                        <a:r>
                          <a:rPr i="1"/>
                          <a:t>N </a:t>
                        </a:r>
                        <a:r>
                          <a:t>+ 1</a:t>
                        </a:r>
                      </a:p>
                    </a:txBody>
                    <a:tcPr marL="38100" marR="38100" marT="38100" marB="38100" anchor="ctr" horzOverflow="overflow"/>
                  </a:tc>
                  <a:extLst>
                    <a:ext uri="{0D108BD9-81ED-4DB2-BD59-A6C34878D82A}">
                      <a16:rowId xmlns:a16="http://schemas.microsoft.com/office/drawing/2014/main" val="10004"/>
                    </a:ext>
                  </a:extLst>
                </a:tr>
                <a:tr h="791028">
                  <a:tc>
                    <a:txBody>
                      <a:bodyPr/>
                      <a:lstStyle/>
                      <a:p>
                        <a:pPr algn="ctr" defTabSz="914400">
                          <a:lnSpc>
                            <a:spcPts val="4000"/>
                          </a:lnSpc>
                          <a:tabLst>
                            <a:tab pos="1511300" algn="l"/>
                          </a:tabLst>
                          <a:defRPr sz="1800"/>
                        </a:pPr>
                        <a:r>
                          <a:rPr sz="2900">
                            <a:sym typeface="Lucida Sans"/>
                          </a:rPr>
                          <a:t>equal to compare</a:t>
                        </a:r>
                      </a:p>
                    </a:txBody>
                    <a:tcPr marL="38100" marR="38100" marT="38100" marB="38100" anchor="ctr" horzOverflow="overflow"/>
                  </a:tc>
                  <a:tc>
                    <a:txBody>
                      <a:bodyPr/>
                      <a:lstStyle/>
                      <a:p>
                        <a:pPr algn="ctr" defTabSz="914400">
                          <a:lnSpc>
                            <a:spcPts val="4000"/>
                          </a:lnSpc>
                          <a:tabLst>
                            <a:tab pos="1511300" algn="l"/>
                          </a:tabLst>
                          <a:defRPr sz="2900">
                            <a:sym typeface="Lucida Sans"/>
                          </a:defRPr>
                        </a:pPr>
                        <a:r>
                          <a:t>1/2 </a:t>
                        </a:r>
                        <a:r>
                          <a:rPr i="1"/>
                          <a:t>ns</a:t>
                        </a:r>
                      </a:p>
                    </a:txBody>
                    <a:tcPr marL="38100" marR="38100" marT="38100" marB="38100" anchor="ctr" horzOverflow="overflow"/>
                  </a:tc>
                  <a:tc>
                    <a:txBody>
                      <a:bodyPr/>
                      <a:lstStyle/>
                      <a:p>
                        <a:pPr algn="ctr" defTabSz="914400">
                          <a:lnSpc>
                            <a:spcPts val="3900"/>
                          </a:lnSpc>
                          <a:tabLst>
                            <a:tab pos="1511300" algn="l"/>
                          </a:tabLst>
                          <a:defRPr sz="2800">
                            <a:sym typeface="Lucida Sans"/>
                          </a:defRPr>
                        </a:pPr>
                        <a:r>
                          <a:rPr i="1"/>
                          <a:t>N</a:t>
                        </a:r>
                      </a:p>
                    </a:txBody>
                    <a:tcPr marL="38100" marR="38100" marT="38100" marB="38100" anchor="ctr" horzOverflow="overflow"/>
                  </a:tc>
                  <a:extLst>
                    <a:ext uri="{0D108BD9-81ED-4DB2-BD59-A6C34878D82A}">
                      <a16:rowId xmlns:a16="http://schemas.microsoft.com/office/drawing/2014/main" val="10005"/>
                    </a:ext>
                  </a:extLst>
                </a:tr>
                <a:tr h="791028">
                  <a:tc>
                    <a:txBody>
                      <a:bodyPr/>
                      <a:lstStyle/>
                      <a:p>
                        <a:pPr algn="ctr" defTabSz="914400">
                          <a:lnSpc>
                            <a:spcPts val="4000"/>
                          </a:lnSpc>
                          <a:tabLst>
                            <a:tab pos="1511300" algn="l"/>
                          </a:tabLst>
                          <a:defRPr sz="1800"/>
                        </a:pPr>
                        <a:r>
                          <a:rPr sz="2900">
                            <a:sym typeface="Lucida Sans"/>
                          </a:rPr>
                          <a:t>array access</a:t>
                        </a:r>
                      </a:p>
                    </a:txBody>
                    <a:tcPr marL="38100" marR="38100" marT="38100" marB="38100" anchor="ctr" horzOverflow="overflow"/>
                  </a:tc>
                  <a:tc>
                    <a:txBody>
                      <a:bodyPr/>
                      <a:lstStyle/>
                      <a:p>
                        <a:pPr algn="ctr" defTabSz="914400">
                          <a:lnSpc>
                            <a:spcPts val="4000"/>
                          </a:lnSpc>
                          <a:tabLst>
                            <a:tab pos="1511300" algn="l"/>
                          </a:tabLst>
                          <a:defRPr sz="2900">
                            <a:sym typeface="Lucida Sans"/>
                          </a:defRPr>
                        </a:pPr>
                        <a:r>
                          <a:t>1/2 </a:t>
                        </a:r>
                        <a:r>
                          <a:rPr i="1"/>
                          <a:t>ns</a:t>
                        </a:r>
                      </a:p>
                    </a:txBody>
                    <a:tcPr marL="38100" marR="38100" marT="38100" marB="38100" anchor="ctr" horzOverflow="overflow"/>
                  </a:tc>
                  <a:tc>
                    <a:txBody>
                      <a:bodyPr/>
                      <a:lstStyle/>
                      <a:p>
                        <a:pPr algn="ctr" defTabSz="914400">
                          <a:lnSpc>
                            <a:spcPts val="3900"/>
                          </a:lnSpc>
                          <a:tabLst>
                            <a:tab pos="1511300" algn="l"/>
                          </a:tabLst>
                          <a:defRPr sz="2800">
                            <a:sym typeface="Lucida Sans"/>
                          </a:defRPr>
                        </a:pPr>
                        <a:r>
                          <a:rPr i="1"/>
                          <a:t>N</a:t>
                        </a:r>
                      </a:p>
                    </a:txBody>
                    <a:tcPr marL="38100" marR="38100" marT="38100" marB="38100" anchor="ctr" horzOverflow="overflow"/>
                  </a:tc>
                  <a:extLst>
                    <a:ext uri="{0D108BD9-81ED-4DB2-BD59-A6C34878D82A}">
                      <a16:rowId xmlns:a16="http://schemas.microsoft.com/office/drawing/2014/main" val="10006"/>
                    </a:ext>
                  </a:extLst>
                </a:tr>
                <a:tr h="791028">
                  <a:tc>
                    <a:txBody>
                      <a:bodyPr/>
                      <a:lstStyle/>
                      <a:p>
                        <a:pPr algn="ctr" defTabSz="914400">
                          <a:lnSpc>
                            <a:spcPts val="4000"/>
                          </a:lnSpc>
                          <a:tabLst>
                            <a:tab pos="1511300" algn="l"/>
                          </a:tabLst>
                          <a:defRPr sz="1800"/>
                        </a:pPr>
                        <a:r>
                          <a:rPr sz="2900">
                            <a:sym typeface="Lucida Sans"/>
                          </a:rPr>
                          <a:t>increment</a:t>
                        </a:r>
                      </a:p>
                    </a:txBody>
                    <a:tcPr marL="38100" marR="38100" marT="38100" marB="38100" anchor="ctr" horzOverflow="overflow"/>
                  </a:tc>
                  <a:tc>
                    <a:txBody>
                      <a:bodyPr/>
                      <a:lstStyle/>
                      <a:p>
                        <a:pPr algn="ctr" defTabSz="914400">
                          <a:lnSpc>
                            <a:spcPts val="4000"/>
                          </a:lnSpc>
                          <a:tabLst>
                            <a:tab pos="1511300" algn="l"/>
                          </a:tabLst>
                          <a:defRPr sz="2900">
                            <a:sym typeface="Lucida Sans"/>
                          </a:defRPr>
                        </a:pPr>
                        <a:r>
                          <a:t>1/2 </a:t>
                        </a:r>
                        <a:r>
                          <a:rPr i="1"/>
                          <a:t>ns</a:t>
                        </a:r>
                      </a:p>
                    </a:txBody>
                    <a:tcPr marL="38100" marR="38100" marT="38100" marB="38100" anchor="ctr" horzOverflow="overflow"/>
                  </a:tc>
                  <a:tc>
                    <a:txBody>
                      <a:bodyPr/>
                      <a:lstStyle/>
                      <a:p>
                        <a:pPr algn="ctr" defTabSz="914400">
                          <a:lnSpc>
                            <a:spcPts val="3900"/>
                          </a:lnSpc>
                          <a:tabLst>
                            <a:tab pos="1511300" algn="l"/>
                          </a:tabLst>
                          <a:defRPr sz="2800">
                            <a:sym typeface="Lucida Sans"/>
                          </a:defRPr>
                        </a:pPr>
                        <a:r>
                          <a:t>between </a:t>
                        </a:r>
                        <a:r>
                          <a:rPr i="1"/>
                          <a:t>N</a:t>
                        </a:r>
                        <a:r>
                          <a:t> and 2</a:t>
                        </a:r>
                        <a:r>
                          <a:rPr i="1"/>
                          <a:t>N</a:t>
                        </a:r>
                      </a:p>
                    </a:txBody>
                    <a:tcPr marL="38100" marR="38100" marT="38100" marB="38100" anchor="ctr" horzOverflow="overflow"/>
                  </a:tc>
                  <a:extLst>
                    <a:ext uri="{0D108BD9-81ED-4DB2-BD59-A6C34878D82A}">
                      <a16:rowId xmlns:a16="http://schemas.microsoft.com/office/drawing/2014/main" val="10007"/>
                    </a:ext>
                  </a:extLst>
                </a:tr>
              </a:tbl>
            </a:graphicData>
          </a:graphic>
        </p:graphicFrame>
        <p:sp>
          <p:nvSpPr>
            <p:cNvPr id="515" name="representative estimates (with some poetic license);…"/>
            <p:cNvSpPr txBox="1"/>
            <p:nvPr/>
          </p:nvSpPr>
          <p:spPr>
            <a:xfrm>
              <a:off x="2127263" y="7035800"/>
              <a:ext cx="8013701" cy="127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marL="82550" marR="82550" algn="ctr" defTabSz="647700">
                <a:lnSpc>
                  <a:spcPts val="3100"/>
                </a:lnSpc>
                <a:spcBef>
                  <a:spcPts val="200"/>
                </a:spcBef>
                <a:tabLst>
                  <a:tab pos="1511300" algn="l"/>
                </a:tabLst>
                <a:defRPr sz="2400">
                  <a:solidFill>
                    <a:srgbClr val="005493"/>
                  </a:solidFill>
                  <a:uFill>
                    <a:solidFill>
                      <a:srgbClr val="005493"/>
                    </a:solidFill>
                  </a:uFill>
                  <a:latin typeface="Lucida Sans"/>
                  <a:ea typeface="Lucida Sans"/>
                  <a:cs typeface="Lucida Sans"/>
                  <a:sym typeface="Lucida Sans"/>
                </a:defRPr>
              </a:pPr>
              <a:r>
                <a:t>representative estimates (with some poetic license);</a:t>
              </a:r>
            </a:p>
            <a:p>
              <a:pPr marL="82550" marR="82550" algn="ctr" defTabSz="647700">
                <a:lnSpc>
                  <a:spcPts val="3100"/>
                </a:lnSpc>
                <a:spcBef>
                  <a:spcPts val="200"/>
                </a:spcBef>
                <a:tabLst>
                  <a:tab pos="1511300" algn="l"/>
                </a:tabLst>
                <a:defRPr sz="2400">
                  <a:solidFill>
                    <a:srgbClr val="005493"/>
                  </a:solidFill>
                  <a:uFill>
                    <a:solidFill>
                      <a:srgbClr val="005493"/>
                    </a:solidFill>
                  </a:uFill>
                  <a:latin typeface="Lucida Sans"/>
                  <a:ea typeface="Lucida Sans"/>
                  <a:cs typeface="Lucida Sans"/>
                  <a:sym typeface="Lucida Sans"/>
                </a:defRPr>
              </a:pPr>
              <a:r>
                <a:t>knowing exact values may require study and experimentation.</a:t>
              </a:r>
            </a:p>
          </p:txBody>
        </p:sp>
        <p:sp>
          <p:nvSpPr>
            <p:cNvPr id="516" name="Line"/>
            <p:cNvSpPr/>
            <p:nvPr/>
          </p:nvSpPr>
          <p:spPr>
            <a:xfrm>
              <a:off x="6164438" y="6350000"/>
              <a:ext cx="1" cy="643743"/>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520" name="Group"/>
          <p:cNvGrpSpPr/>
          <p:nvPr/>
        </p:nvGrpSpPr>
        <p:grpSpPr>
          <a:xfrm>
            <a:off x="4971011" y="5600700"/>
            <a:ext cx="6066560" cy="3784601"/>
            <a:chOff x="-910014" y="-889727"/>
            <a:chExt cx="6066558" cy="3784600"/>
          </a:xfrm>
        </p:grpSpPr>
        <p:sp>
          <p:nvSpPr>
            <p:cNvPr id="518" name="Line"/>
            <p:cNvSpPr/>
            <p:nvPr/>
          </p:nvSpPr>
          <p:spPr>
            <a:xfrm>
              <a:off x="-910014" y="-889727"/>
              <a:ext cx="2737889" cy="2358242"/>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519" name="Note that frequency of increments…"/>
            <p:cNvSpPr txBox="1"/>
            <p:nvPr/>
          </p:nvSpPr>
          <p:spPr>
            <a:xfrm>
              <a:off x="1752943" y="1624872"/>
              <a:ext cx="3403601" cy="1270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marL="82550" marR="82550" algn="ctr" defTabSz="647700">
                <a:lnSpc>
                  <a:spcPts val="3100"/>
                </a:lnSpc>
                <a:spcBef>
                  <a:spcPts val="200"/>
                </a:spcBef>
                <a:tabLst>
                  <a:tab pos="1511300" algn="l"/>
                </a:tabLst>
                <a:defRPr sz="2400">
                  <a:solidFill>
                    <a:srgbClr val="005493"/>
                  </a:solidFill>
                  <a:uFill>
                    <a:solidFill>
                      <a:srgbClr val="005493"/>
                    </a:solidFill>
                  </a:uFill>
                  <a:latin typeface="Lucida Sans"/>
                  <a:ea typeface="Lucida Sans"/>
                  <a:cs typeface="Lucida Sans"/>
                  <a:sym typeface="Lucida Sans"/>
                </a:defRPr>
              </a:pPr>
              <a:r>
                <a:t>Note that frequency of increments</a:t>
              </a:r>
            </a:p>
            <a:p>
              <a:pPr marL="82550" marR="82550" algn="ctr" defTabSz="647700">
                <a:lnSpc>
                  <a:spcPts val="3100"/>
                </a:lnSpc>
                <a:spcBef>
                  <a:spcPts val="200"/>
                </a:spcBef>
                <a:tabLst>
                  <a:tab pos="1511300" algn="l"/>
                </a:tabLst>
                <a:defRPr sz="2400">
                  <a:solidFill>
                    <a:srgbClr val="005493"/>
                  </a:solidFill>
                  <a:uFill>
                    <a:solidFill>
                      <a:srgbClr val="005493"/>
                    </a:solidFill>
                  </a:uFill>
                  <a:latin typeface="Lucida Sans"/>
                  <a:ea typeface="Lucida Sans"/>
                  <a:cs typeface="Lucida Sans"/>
                  <a:sym typeface="Lucida Sans"/>
                </a:defRPr>
              </a:pPr>
              <a:r>
                <a:t>depends on input.</a:t>
              </a:r>
            </a:p>
          </p:txBody>
        </p:sp>
      </p:grpSp>
      <p:sp>
        <p:nvSpPr>
          <p:cNvPr id="14" name="TextBox 13">
            <a:extLst>
              <a:ext uri="{FF2B5EF4-FFF2-40B4-BE49-F238E27FC236}">
                <a16:creationId xmlns:a16="http://schemas.microsoft.com/office/drawing/2014/main" id="{8BF6A470-00F5-4D0A-841F-78B56178F33A}"/>
              </a:ext>
            </a:extLst>
          </p:cNvPr>
          <p:cNvSpPr txBox="1"/>
          <p:nvPr/>
        </p:nvSpPr>
        <p:spPr>
          <a:xfrm>
            <a:off x="21096689" y="46634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a:t>
            </a:r>
            <a:r>
              <a:rPr lang="en-US" sz="3200" dirty="0"/>
              <a:t>11.1c</a:t>
            </a:r>
            <a:endParaRPr kumimoji="0" lang="en-US" sz="32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5" name="TextBox 14">
            <a:extLst>
              <a:ext uri="{FF2B5EF4-FFF2-40B4-BE49-F238E27FC236}">
                <a16:creationId xmlns:a16="http://schemas.microsoft.com/office/drawing/2014/main" id="{126911CE-75AC-4BEC-AC22-12B613324B5E}"/>
              </a:ext>
            </a:extLst>
          </p:cNvPr>
          <p:cNvSpPr txBox="1"/>
          <p:nvPr/>
        </p:nvSpPr>
        <p:spPr>
          <a:xfrm>
            <a:off x="16476133" y="170130"/>
            <a:ext cx="405198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393" marR="48393" lvl="0" defTabSz="914400" hangingPunct="1">
              <a:spcBef>
                <a:spcPts val="400"/>
              </a:spcBef>
              <a:buClr>
                <a:srgbClr val="000000"/>
              </a:buClr>
              <a:defRPr/>
            </a:pPr>
            <a:r>
              <a:rPr lang="en-US" sz="1600" dirty="0">
                <a:uFill>
                  <a:solidFill>
                    <a:srgbClr val="000000"/>
                  </a:solidFill>
                </a:uFill>
                <a:latin typeface="Comic Sans MS"/>
                <a:ea typeface="Comic Sans MS"/>
                <a:cs typeface="Comic Sans MS"/>
                <a:sym typeface="Comic Sans MS"/>
              </a:rPr>
              <a:t>Identify the basic operations in an algorithm and determine the running time of an algorithm by counting its basic operations.</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animBg="1" advAuto="0"/>
      <p:bldP spid="512" grpId="0" animBg="1" advAuto="0"/>
      <p:bldP spid="513" grpId="0" animBg="1" advAuto="0"/>
      <p:bldP spid="517" grpId="0" animBg="1" advAuto="0"/>
      <p:bldP spid="520" grpId="0" animBg="1" advAuto="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525" name="Warmup:  2-sum"/>
          <p:cNvSpPr txBox="1">
            <a:spLocks noGrp="1"/>
          </p:cNvSpPr>
          <p:nvPr>
            <p:ph type="title"/>
          </p:nvPr>
        </p:nvSpPr>
        <p:spPr>
          <a:prstGeom prst="rect">
            <a:avLst/>
          </a:prstGeom>
        </p:spPr>
        <p:txBody>
          <a:bodyPr/>
          <a:lstStyle/>
          <a:p>
            <a:r>
              <a:t>Warmup:  2-sum</a:t>
            </a:r>
          </a:p>
        </p:txBody>
      </p:sp>
      <p:graphicFrame>
        <p:nvGraphicFramePr>
          <p:cNvPr id="526" name="Table"/>
          <p:cNvGraphicFramePr/>
          <p:nvPr/>
        </p:nvGraphicFramePr>
        <p:xfrm>
          <a:off x="10929761" y="1854200"/>
          <a:ext cx="12185031" cy="6328224"/>
        </p:xfrm>
        <a:graphic>
          <a:graphicData uri="http://schemas.openxmlformats.org/drawingml/2006/table">
            <a:tbl>
              <a:tblPr firstRow="1">
                <a:tableStyleId>{8F44A2F1-9E1F-4B54-A3A2-5F16C0AD49E2}</a:tableStyleId>
              </a:tblPr>
              <a:tblGrid>
                <a:gridCol w="4204206">
                  <a:extLst>
                    <a:ext uri="{9D8B030D-6E8A-4147-A177-3AD203B41FA5}">
                      <a16:colId xmlns:a16="http://schemas.microsoft.com/office/drawing/2014/main" val="20000"/>
                    </a:ext>
                  </a:extLst>
                </a:gridCol>
                <a:gridCol w="1708084">
                  <a:extLst>
                    <a:ext uri="{9D8B030D-6E8A-4147-A177-3AD203B41FA5}">
                      <a16:colId xmlns:a16="http://schemas.microsoft.com/office/drawing/2014/main" val="20001"/>
                    </a:ext>
                  </a:extLst>
                </a:gridCol>
                <a:gridCol w="6272741">
                  <a:extLst>
                    <a:ext uri="{9D8B030D-6E8A-4147-A177-3AD203B41FA5}">
                      <a16:colId xmlns:a16="http://schemas.microsoft.com/office/drawing/2014/main" val="20002"/>
                    </a:ext>
                  </a:extLst>
                </a:gridCol>
              </a:tblGrid>
              <a:tr h="791028">
                <a:tc>
                  <a:txBody>
                    <a:bodyPr/>
                    <a:lstStyle/>
                    <a:p>
                      <a:pPr defTabSz="914400">
                        <a:lnSpc>
                          <a:spcPts val="3200"/>
                        </a:lnSpc>
                        <a:defRPr sz="1800" i="0"/>
                      </a:pPr>
                      <a:r>
                        <a:rPr sz="2700" i="1">
                          <a:sym typeface="Lucida Sans"/>
                        </a:rPr>
                        <a:t>operation</a:t>
                      </a:r>
                    </a:p>
                  </a:txBody>
                  <a:tcPr marL="25400" marR="25400" marT="25400" marB="25400" anchor="ctr" horzOverflow="overflow"/>
                </a:tc>
                <a:tc>
                  <a:txBody>
                    <a:bodyPr/>
                    <a:lstStyle/>
                    <a:p>
                      <a:pPr defTabSz="914400">
                        <a:lnSpc>
                          <a:spcPts val="3200"/>
                        </a:lnSpc>
                        <a:defRPr sz="1800" i="0"/>
                      </a:pPr>
                      <a:r>
                        <a:rPr sz="2700" i="1">
                          <a:sym typeface="Lucida Sans"/>
                        </a:rPr>
                        <a:t>cost </a:t>
                      </a:r>
                    </a:p>
                  </a:txBody>
                  <a:tcPr marL="25400" marR="25400" marT="25400" marB="25400" anchor="ctr" horzOverflow="overflow"/>
                </a:tc>
                <a:tc>
                  <a:txBody>
                    <a:bodyPr/>
                    <a:lstStyle/>
                    <a:p>
                      <a:pPr defTabSz="914400">
                        <a:lnSpc>
                          <a:spcPts val="3200"/>
                        </a:lnSpc>
                        <a:defRPr sz="1800" i="0"/>
                      </a:pPr>
                      <a:r>
                        <a:rPr sz="2700" i="1">
                          <a:sym typeface="Lucida Sans"/>
                        </a:rPr>
                        <a:t>frequency</a:t>
                      </a:r>
                    </a:p>
                  </a:txBody>
                  <a:tcPr marL="25400" marR="25400" marT="25400" marB="25400" anchor="ctr" horzOverflow="overflow"/>
                </a:tc>
                <a:extLst>
                  <a:ext uri="{0D108BD9-81ED-4DB2-BD59-A6C34878D82A}">
                    <a16:rowId xmlns:a16="http://schemas.microsoft.com/office/drawing/2014/main" val="10000"/>
                  </a:ext>
                </a:extLst>
              </a:tr>
              <a:tr h="791028">
                <a:tc>
                  <a:txBody>
                    <a:bodyPr/>
                    <a:lstStyle/>
                    <a:p>
                      <a:pPr defTabSz="914400">
                        <a:lnSpc>
                          <a:spcPts val="4000"/>
                        </a:lnSpc>
                        <a:defRPr sz="1800"/>
                      </a:pPr>
                      <a:r>
                        <a:rPr sz="2900">
                          <a:sym typeface="Lucida Sans"/>
                        </a:rPr>
                        <a:t>function call/return</a:t>
                      </a:r>
                    </a:p>
                  </a:txBody>
                  <a:tcPr marL="38100" marR="38100" marT="38100" marB="38100" anchor="ctr" horzOverflow="overflow"/>
                </a:tc>
                <a:tc>
                  <a:txBody>
                    <a:bodyPr/>
                    <a:lstStyle/>
                    <a:p>
                      <a:pPr defTabSz="914400">
                        <a:lnSpc>
                          <a:spcPts val="4000"/>
                        </a:lnSpc>
                        <a:defRPr sz="2900">
                          <a:sym typeface="Lucida Sans"/>
                        </a:defRPr>
                      </a:pPr>
                      <a:r>
                        <a:t>20 </a:t>
                      </a:r>
                      <a:r>
                        <a:rPr i="1"/>
                        <a:t>ns</a:t>
                      </a:r>
                    </a:p>
                  </a:txBody>
                  <a:tcPr marL="38100" marR="38100" marT="38100" marB="38100" anchor="ctr" horzOverflow="overflow"/>
                </a:tc>
                <a:tc>
                  <a:txBody>
                    <a:bodyPr/>
                    <a:lstStyle/>
                    <a:p>
                      <a:pPr defTabSz="914400">
                        <a:lnSpc>
                          <a:spcPts val="3900"/>
                        </a:lnSpc>
                        <a:defRPr sz="1800"/>
                      </a:pPr>
                      <a:r>
                        <a:rPr sz="2800">
                          <a:sym typeface="Lucida Sans"/>
                        </a:rPr>
                        <a:t>1</a:t>
                      </a:r>
                    </a:p>
                  </a:txBody>
                  <a:tcPr marL="38100" marR="38100" marT="38100" marB="38100" anchor="ctr" horzOverflow="overflow"/>
                </a:tc>
                <a:extLst>
                  <a:ext uri="{0D108BD9-81ED-4DB2-BD59-A6C34878D82A}">
                    <a16:rowId xmlns:a16="http://schemas.microsoft.com/office/drawing/2014/main" val="10001"/>
                  </a:ext>
                </a:extLst>
              </a:tr>
              <a:tr h="791028">
                <a:tc>
                  <a:txBody>
                    <a:bodyPr/>
                    <a:lstStyle/>
                    <a:p>
                      <a:pPr defTabSz="914400">
                        <a:lnSpc>
                          <a:spcPts val="4000"/>
                        </a:lnSpc>
                        <a:defRPr sz="1800"/>
                      </a:pPr>
                      <a:r>
                        <a:rPr sz="2900">
                          <a:sym typeface="Lucida Sans"/>
                        </a:rPr>
                        <a:t>variable declaration</a:t>
                      </a:r>
                    </a:p>
                  </a:txBody>
                  <a:tcPr marL="38100" marR="38100" marT="38100" marB="38100" anchor="ctr" horzOverflow="overflow"/>
                </a:tc>
                <a:tc>
                  <a:txBody>
                    <a:bodyPr/>
                    <a:lstStyle/>
                    <a:p>
                      <a:pPr defTabSz="914400">
                        <a:lnSpc>
                          <a:spcPts val="4000"/>
                        </a:lnSpc>
                        <a:defRPr sz="2900">
                          <a:sym typeface="Lucida Sans"/>
                        </a:defRPr>
                      </a:pPr>
                      <a:r>
                        <a:t>2</a:t>
                      </a:r>
                      <a:r>
                        <a:rPr i="1"/>
                        <a:t> ns</a:t>
                      </a:r>
                    </a:p>
                  </a:txBody>
                  <a:tcPr marL="38100" marR="38100" marT="38100" marB="38100" anchor="ctr" horzOverflow="overflow"/>
                </a:tc>
                <a:tc>
                  <a:txBody>
                    <a:bodyPr/>
                    <a:lstStyle/>
                    <a:p>
                      <a:pPr defTabSz="914400">
                        <a:lnSpc>
                          <a:spcPts val="3900"/>
                        </a:lnSpc>
                        <a:defRPr sz="2800">
                          <a:sym typeface="Lucida Sans"/>
                        </a:defRPr>
                      </a:pPr>
                      <a:r>
                        <a:rPr i="1"/>
                        <a:t>N </a:t>
                      </a:r>
                      <a:r>
                        <a:t>+ 2</a:t>
                      </a:r>
                    </a:p>
                  </a:txBody>
                  <a:tcPr marL="38100" marR="38100" marT="38100" marB="38100" anchor="ctr" horzOverflow="overflow"/>
                </a:tc>
                <a:extLst>
                  <a:ext uri="{0D108BD9-81ED-4DB2-BD59-A6C34878D82A}">
                    <a16:rowId xmlns:a16="http://schemas.microsoft.com/office/drawing/2014/main" val="10002"/>
                  </a:ext>
                </a:extLst>
              </a:tr>
              <a:tr h="791028">
                <a:tc>
                  <a:txBody>
                    <a:bodyPr/>
                    <a:lstStyle/>
                    <a:p>
                      <a:pPr defTabSz="914400">
                        <a:lnSpc>
                          <a:spcPts val="4000"/>
                        </a:lnSpc>
                        <a:defRPr sz="1800"/>
                      </a:pPr>
                      <a:r>
                        <a:rPr sz="2900">
                          <a:sym typeface="Lucida Sans"/>
                        </a:rPr>
                        <a:t>assignment</a:t>
                      </a:r>
                    </a:p>
                  </a:txBody>
                  <a:tcPr marL="38100" marR="38100" marT="38100" marB="38100" anchor="ctr" horzOverflow="overflow"/>
                </a:tc>
                <a:tc>
                  <a:txBody>
                    <a:bodyPr/>
                    <a:lstStyle/>
                    <a:p>
                      <a:pPr defTabSz="914400">
                        <a:lnSpc>
                          <a:spcPts val="4000"/>
                        </a:lnSpc>
                        <a:defRPr sz="2900">
                          <a:sym typeface="Lucida Sans"/>
                        </a:defRPr>
                      </a:pPr>
                      <a:r>
                        <a:t>1 </a:t>
                      </a:r>
                      <a:r>
                        <a:rPr i="1"/>
                        <a:t>ns</a:t>
                      </a:r>
                    </a:p>
                  </a:txBody>
                  <a:tcPr marL="38100" marR="38100" marT="38100" marB="38100" anchor="ctr" horzOverflow="overflow"/>
                </a:tc>
                <a:tc>
                  <a:txBody>
                    <a:bodyPr/>
                    <a:lstStyle/>
                    <a:p>
                      <a:pPr defTabSz="914400">
                        <a:lnSpc>
                          <a:spcPts val="3900"/>
                        </a:lnSpc>
                        <a:defRPr sz="2800">
                          <a:sym typeface="Lucida Sans"/>
                        </a:defRPr>
                      </a:pPr>
                      <a:r>
                        <a:rPr i="1"/>
                        <a:t>N </a:t>
                      </a:r>
                      <a:r>
                        <a:t>+ 2</a:t>
                      </a:r>
                    </a:p>
                  </a:txBody>
                  <a:tcPr marL="38100" marR="38100" marT="38100" marB="38100" anchor="ctr" horzOverflow="overflow"/>
                </a:tc>
                <a:extLst>
                  <a:ext uri="{0D108BD9-81ED-4DB2-BD59-A6C34878D82A}">
                    <a16:rowId xmlns:a16="http://schemas.microsoft.com/office/drawing/2014/main" val="10003"/>
                  </a:ext>
                </a:extLst>
              </a:tr>
              <a:tr h="791028">
                <a:tc>
                  <a:txBody>
                    <a:bodyPr/>
                    <a:lstStyle/>
                    <a:p>
                      <a:pPr defTabSz="914400">
                        <a:lnSpc>
                          <a:spcPts val="4000"/>
                        </a:lnSpc>
                        <a:defRPr sz="1800"/>
                      </a:pPr>
                      <a:r>
                        <a:rPr sz="2900">
                          <a:sym typeface="Lucida Sans"/>
                        </a:rPr>
                        <a:t>less than compare</a:t>
                      </a:r>
                    </a:p>
                  </a:txBody>
                  <a:tcPr marL="38100" marR="38100" marT="38100" marB="38100" anchor="ctr" horzOverflow="overflow"/>
                </a:tc>
                <a:tc>
                  <a:txBody>
                    <a:bodyPr/>
                    <a:lstStyle/>
                    <a:p>
                      <a:pPr defTabSz="914400">
                        <a:lnSpc>
                          <a:spcPts val="4000"/>
                        </a:lnSpc>
                        <a:defRPr sz="2900">
                          <a:sym typeface="Lucida Sans"/>
                        </a:defRPr>
                      </a:pPr>
                      <a:r>
                        <a:t>1/2 </a:t>
                      </a:r>
                      <a:r>
                        <a:rPr i="1"/>
                        <a:t>ns</a:t>
                      </a:r>
                    </a:p>
                  </a:txBody>
                  <a:tcPr marL="38100" marR="38100" marT="38100" marB="38100" anchor="ctr" horzOverflow="overflow"/>
                </a:tc>
                <a:tc>
                  <a:txBody>
                    <a:bodyPr/>
                    <a:lstStyle/>
                    <a:p>
                      <a:pPr defTabSz="914400">
                        <a:lnSpc>
                          <a:spcPts val="3900"/>
                        </a:lnSpc>
                        <a:defRPr sz="2800">
                          <a:sym typeface="Lucida Sans"/>
                        </a:defRPr>
                      </a:pPr>
                      <a:r>
                        <a:t>(</a:t>
                      </a:r>
                      <a:r>
                        <a:rPr i="1"/>
                        <a:t>N </a:t>
                      </a:r>
                      <a:r>
                        <a:t>+ 1) (</a:t>
                      </a:r>
                      <a:r>
                        <a:rPr i="1"/>
                        <a:t>N </a:t>
                      </a:r>
                      <a:r>
                        <a:t>+ 2)/2</a:t>
                      </a:r>
                    </a:p>
                  </a:txBody>
                  <a:tcPr marL="38100" marR="38100" marT="38100" marB="38100" anchor="ctr" horzOverflow="overflow"/>
                </a:tc>
                <a:extLst>
                  <a:ext uri="{0D108BD9-81ED-4DB2-BD59-A6C34878D82A}">
                    <a16:rowId xmlns:a16="http://schemas.microsoft.com/office/drawing/2014/main" val="10004"/>
                  </a:ext>
                </a:extLst>
              </a:tr>
              <a:tr h="791028">
                <a:tc>
                  <a:txBody>
                    <a:bodyPr/>
                    <a:lstStyle/>
                    <a:p>
                      <a:pPr defTabSz="914400">
                        <a:lnSpc>
                          <a:spcPts val="4000"/>
                        </a:lnSpc>
                        <a:defRPr sz="1800"/>
                      </a:pPr>
                      <a:r>
                        <a:rPr sz="2900">
                          <a:sym typeface="Lucida Sans"/>
                        </a:rPr>
                        <a:t>equal to compare</a:t>
                      </a:r>
                    </a:p>
                  </a:txBody>
                  <a:tcPr marL="38100" marR="38100" marT="38100" marB="38100" anchor="ctr" horzOverflow="overflow"/>
                </a:tc>
                <a:tc>
                  <a:txBody>
                    <a:bodyPr/>
                    <a:lstStyle/>
                    <a:p>
                      <a:pPr defTabSz="914400">
                        <a:lnSpc>
                          <a:spcPts val="4000"/>
                        </a:lnSpc>
                        <a:defRPr sz="2900">
                          <a:sym typeface="Lucida Sans"/>
                        </a:defRPr>
                      </a:pPr>
                      <a:r>
                        <a:t>1/2 </a:t>
                      </a:r>
                      <a:r>
                        <a:rPr i="1"/>
                        <a:t>ns</a:t>
                      </a:r>
                    </a:p>
                  </a:txBody>
                  <a:tcPr marL="38100" marR="38100" marT="38100" marB="38100" anchor="ctr" horzOverflow="overflow"/>
                </a:tc>
                <a:tc>
                  <a:txBody>
                    <a:bodyPr/>
                    <a:lstStyle/>
                    <a:p>
                      <a:pPr defTabSz="914400">
                        <a:lnSpc>
                          <a:spcPts val="3900"/>
                        </a:lnSpc>
                        <a:defRPr sz="2800">
                          <a:sym typeface="Lucida Sans"/>
                        </a:defRPr>
                      </a:pPr>
                      <a:r>
                        <a:rPr i="1"/>
                        <a:t>N</a:t>
                      </a:r>
                      <a:r>
                        <a:t> (</a:t>
                      </a:r>
                      <a:r>
                        <a:rPr i="1"/>
                        <a:t>N </a:t>
                      </a:r>
                      <a:r>
                        <a:t>− 1)/2</a:t>
                      </a:r>
                    </a:p>
                  </a:txBody>
                  <a:tcPr marL="38100" marR="38100" marT="38100" marB="38100" anchor="ctr" horzOverflow="overflow"/>
                </a:tc>
                <a:extLst>
                  <a:ext uri="{0D108BD9-81ED-4DB2-BD59-A6C34878D82A}">
                    <a16:rowId xmlns:a16="http://schemas.microsoft.com/office/drawing/2014/main" val="10005"/>
                  </a:ext>
                </a:extLst>
              </a:tr>
              <a:tr h="791028">
                <a:tc>
                  <a:txBody>
                    <a:bodyPr/>
                    <a:lstStyle/>
                    <a:p>
                      <a:pPr defTabSz="914400">
                        <a:lnSpc>
                          <a:spcPts val="4000"/>
                        </a:lnSpc>
                        <a:defRPr sz="1800"/>
                      </a:pPr>
                      <a:r>
                        <a:rPr sz="2900">
                          <a:sym typeface="Lucida Sans"/>
                        </a:rPr>
                        <a:t>array access</a:t>
                      </a:r>
                    </a:p>
                  </a:txBody>
                  <a:tcPr marL="38100" marR="38100" marT="38100" marB="38100" anchor="ctr" horzOverflow="overflow"/>
                </a:tc>
                <a:tc>
                  <a:txBody>
                    <a:bodyPr/>
                    <a:lstStyle/>
                    <a:p>
                      <a:pPr defTabSz="914400">
                        <a:lnSpc>
                          <a:spcPts val="4000"/>
                        </a:lnSpc>
                        <a:defRPr sz="2900">
                          <a:sym typeface="Lucida Sans"/>
                        </a:defRPr>
                      </a:pPr>
                      <a:r>
                        <a:t>1/2 </a:t>
                      </a:r>
                      <a:r>
                        <a:rPr i="1"/>
                        <a:t>ns</a:t>
                      </a:r>
                    </a:p>
                  </a:txBody>
                  <a:tcPr marL="38100" marR="38100" marT="38100" marB="38100" anchor="ctr" horzOverflow="overflow"/>
                </a:tc>
                <a:tc>
                  <a:txBody>
                    <a:bodyPr/>
                    <a:lstStyle/>
                    <a:p>
                      <a:pPr defTabSz="914400">
                        <a:lnSpc>
                          <a:spcPts val="3900"/>
                        </a:lnSpc>
                        <a:defRPr sz="2800">
                          <a:sym typeface="Lucida Sans"/>
                        </a:defRPr>
                      </a:pPr>
                      <a:r>
                        <a:rPr i="1"/>
                        <a:t>N</a:t>
                      </a:r>
                      <a:r>
                        <a:t> (</a:t>
                      </a:r>
                      <a:r>
                        <a:rPr i="1"/>
                        <a:t>N </a:t>
                      </a:r>
                      <a:r>
                        <a:t>− 1)</a:t>
                      </a:r>
                    </a:p>
                  </a:txBody>
                  <a:tcPr marL="38100" marR="38100" marT="38100" marB="38100" anchor="ctr" horzOverflow="overflow"/>
                </a:tc>
                <a:extLst>
                  <a:ext uri="{0D108BD9-81ED-4DB2-BD59-A6C34878D82A}">
                    <a16:rowId xmlns:a16="http://schemas.microsoft.com/office/drawing/2014/main" val="10006"/>
                  </a:ext>
                </a:extLst>
              </a:tr>
              <a:tr h="791028">
                <a:tc>
                  <a:txBody>
                    <a:bodyPr/>
                    <a:lstStyle/>
                    <a:p>
                      <a:pPr defTabSz="914400">
                        <a:lnSpc>
                          <a:spcPts val="4000"/>
                        </a:lnSpc>
                        <a:defRPr sz="1800"/>
                      </a:pPr>
                      <a:r>
                        <a:rPr sz="2900">
                          <a:sym typeface="Lucida Sans"/>
                        </a:rPr>
                        <a:t>increment</a:t>
                      </a:r>
                    </a:p>
                  </a:txBody>
                  <a:tcPr marL="38100" marR="38100" marT="38100" marB="38100" anchor="ctr" horzOverflow="overflow"/>
                </a:tc>
                <a:tc>
                  <a:txBody>
                    <a:bodyPr/>
                    <a:lstStyle/>
                    <a:p>
                      <a:pPr defTabSz="914400">
                        <a:lnSpc>
                          <a:spcPts val="4000"/>
                        </a:lnSpc>
                        <a:defRPr sz="2900">
                          <a:sym typeface="Lucida Sans"/>
                        </a:defRPr>
                      </a:pPr>
                      <a:r>
                        <a:t>1/2 </a:t>
                      </a:r>
                      <a:r>
                        <a:rPr i="1"/>
                        <a:t>ns</a:t>
                      </a:r>
                    </a:p>
                  </a:txBody>
                  <a:tcPr marL="38100" marR="38100" marT="38100" marB="38100" anchor="ctr" horzOverflow="overflow"/>
                </a:tc>
                <a:tc>
                  <a:txBody>
                    <a:bodyPr/>
                    <a:lstStyle/>
                    <a:p>
                      <a:pPr defTabSz="914400">
                        <a:lnSpc>
                          <a:spcPts val="3900"/>
                        </a:lnSpc>
                        <a:defRPr sz="2800">
                          <a:sym typeface="Lucida Sans"/>
                        </a:defRPr>
                      </a:pPr>
                      <a:r>
                        <a:t>between </a:t>
                      </a:r>
                      <a:r>
                        <a:rPr i="1"/>
                        <a:t>N</a:t>
                      </a:r>
                      <a:r>
                        <a:t> (</a:t>
                      </a:r>
                      <a:r>
                        <a:rPr i="1"/>
                        <a:t>N </a:t>
                      </a:r>
                      <a:r>
                        <a:t>+ 1)/2 and </a:t>
                      </a:r>
                      <a:r>
                        <a:rPr i="1"/>
                        <a:t>N</a:t>
                      </a:r>
                      <a:r>
                        <a:rPr baseline="31999"/>
                        <a:t> 2</a:t>
                      </a:r>
                    </a:p>
                  </a:txBody>
                  <a:tcPr marL="38100" marR="38100" marT="38100" marB="38100" anchor="ctr" horzOverflow="overflow"/>
                </a:tc>
                <a:extLst>
                  <a:ext uri="{0D108BD9-81ED-4DB2-BD59-A6C34878D82A}">
                    <a16:rowId xmlns:a16="http://schemas.microsoft.com/office/drawing/2014/main" val="10007"/>
                  </a:ext>
                </a:extLst>
              </a:tr>
            </a:tbl>
          </a:graphicData>
        </a:graphic>
      </p:graphicFrame>
      <p:sp>
        <p:nvSpPr>
          <p:cNvPr id="527" name="public static int count(int[] a)…"/>
          <p:cNvSpPr/>
          <p:nvPr/>
        </p:nvSpPr>
        <p:spPr>
          <a:xfrm>
            <a:off x="1460500" y="2476500"/>
            <a:ext cx="9017000" cy="6827520"/>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public static int count(int[] a)</a:t>
            </a:r>
          </a:p>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a:t>
            </a:r>
          </a:p>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   int N = a.length;</a:t>
            </a:r>
          </a:p>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   int cnt = 0;</a:t>
            </a:r>
          </a:p>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   for (int i = 0; i &lt; N; i++)</a:t>
            </a:r>
          </a:p>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      for (int j = i+1; j &lt; N; j++)</a:t>
            </a:r>
          </a:p>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         if (a[i] + a[j] == 0)</a:t>
            </a:r>
          </a:p>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            cnt++;</a:t>
            </a:r>
          </a:p>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   return cnt;</a:t>
            </a:r>
          </a:p>
          <a:p>
            <a:pPr marL="86359" marR="86359" defTabSz="647700">
              <a:lnSpc>
                <a:spcPct val="140000"/>
              </a:lnSpc>
              <a:buClr>
                <a:srgbClr val="000112"/>
              </a:buClr>
              <a:buFont typeface="Courier New"/>
              <a:tabLst>
                <a:tab pos="1511300" algn="l"/>
              </a:tabLst>
              <a:defRPr sz="3000">
                <a:uFill>
                  <a:solidFill>
                    <a:srgbClr val="000112"/>
                  </a:solidFill>
                </a:uFill>
              </a:defRPr>
            </a:pPr>
            <a:r>
              <a:rPr>
                <a:uFill>
                  <a:solidFill>
                    <a:srgbClr val="007DD7"/>
                  </a:solidFill>
                </a:uFill>
              </a:rPr>
              <a:t>}</a:t>
            </a:r>
          </a:p>
        </p:txBody>
      </p:sp>
      <p:sp>
        <p:nvSpPr>
          <p:cNvPr id="528" name="Q. Formula for total running time ?"/>
          <p:cNvSpPr txBox="1"/>
          <p:nvPr/>
        </p:nvSpPr>
        <p:spPr>
          <a:xfrm>
            <a:off x="1270000" y="10541000"/>
            <a:ext cx="8648700" cy="1130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Formula for total running time ?</a:t>
            </a:r>
          </a:p>
        </p:txBody>
      </p:sp>
      <p:sp>
        <p:nvSpPr>
          <p:cNvPr id="529" name="A. c1N2 + c2N + c3 nanoseconds, where... [complicated definitions]."/>
          <p:cNvSpPr txBox="1"/>
          <p:nvPr/>
        </p:nvSpPr>
        <p:spPr>
          <a:xfrm>
            <a:off x="1270000" y="11925300"/>
            <a:ext cx="222885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t>A. </a:t>
            </a:r>
            <a:r>
              <a:rPr i="1">
                <a:solidFill>
                  <a:srgbClr val="000000"/>
                </a:solidFill>
              </a:rPr>
              <a:t>c</a:t>
            </a:r>
            <a:r>
              <a:rPr baseline="-5999">
                <a:solidFill>
                  <a:srgbClr val="000000"/>
                </a:solidFill>
              </a:rPr>
              <a:t>1</a:t>
            </a:r>
            <a:r>
              <a:rPr i="1" spc="454">
                <a:solidFill>
                  <a:srgbClr val="000000"/>
                </a:solidFill>
              </a:rPr>
              <a:t>N</a:t>
            </a:r>
            <a:r>
              <a:rPr baseline="31999">
                <a:solidFill>
                  <a:srgbClr val="000000"/>
                </a:solidFill>
              </a:rPr>
              <a:t>2</a:t>
            </a:r>
            <a:r>
              <a:rPr i="1">
                <a:solidFill>
                  <a:srgbClr val="000000"/>
                </a:solidFill>
              </a:rPr>
              <a:t> </a:t>
            </a:r>
            <a:r>
              <a:rPr>
                <a:solidFill>
                  <a:srgbClr val="000000"/>
                </a:solidFill>
              </a:rPr>
              <a:t>+ </a:t>
            </a:r>
            <a:r>
              <a:rPr i="1">
                <a:solidFill>
                  <a:srgbClr val="000000"/>
                </a:solidFill>
              </a:rPr>
              <a:t>c</a:t>
            </a:r>
            <a:r>
              <a:rPr baseline="-5999">
                <a:solidFill>
                  <a:srgbClr val="000000"/>
                </a:solidFill>
              </a:rPr>
              <a:t>2</a:t>
            </a:r>
            <a:r>
              <a:rPr i="1" spc="454">
                <a:solidFill>
                  <a:srgbClr val="000000"/>
                </a:solidFill>
              </a:rPr>
              <a:t>N</a:t>
            </a:r>
            <a:r>
              <a:rPr i="1">
                <a:solidFill>
                  <a:srgbClr val="000000"/>
                </a:solidFill>
              </a:rPr>
              <a:t> </a:t>
            </a:r>
            <a:r>
              <a:rPr>
                <a:solidFill>
                  <a:srgbClr val="000000"/>
                </a:solidFill>
              </a:rPr>
              <a:t>+ </a:t>
            </a:r>
            <a:r>
              <a:rPr i="1">
                <a:solidFill>
                  <a:srgbClr val="000000"/>
                </a:solidFill>
              </a:rPr>
              <a:t>c</a:t>
            </a:r>
            <a:r>
              <a:rPr baseline="-5999">
                <a:solidFill>
                  <a:srgbClr val="000000"/>
                </a:solidFill>
              </a:rPr>
              <a:t>3</a:t>
            </a:r>
            <a:r>
              <a:rPr>
                <a:solidFill>
                  <a:srgbClr val="000000"/>
                </a:solidFill>
              </a:rPr>
              <a:t> nanoseconds, where...</a:t>
            </a:r>
            <a:r>
              <a:rPr>
                <a:solidFill>
                  <a:srgbClr val="929292"/>
                </a:solidFill>
              </a:rPr>
              <a:t> [complicated definitions]</a:t>
            </a:r>
            <a:r>
              <a:rPr>
                <a:solidFill>
                  <a:srgbClr val="000000"/>
                </a:solidFill>
              </a:rPr>
              <a:t>.</a:t>
            </a:r>
          </a:p>
        </p:txBody>
      </p:sp>
      <p:grpSp>
        <p:nvGrpSpPr>
          <p:cNvPr id="534" name="Group"/>
          <p:cNvGrpSpPr/>
          <p:nvPr/>
        </p:nvGrpSpPr>
        <p:grpSpPr>
          <a:xfrm>
            <a:off x="14280180" y="6433475"/>
            <a:ext cx="5538952" cy="4183726"/>
            <a:chOff x="303203" y="0"/>
            <a:chExt cx="5538951" cy="4183724"/>
          </a:xfrm>
        </p:grpSpPr>
        <p:sp>
          <p:nvSpPr>
            <p:cNvPr id="530" name="exact counts tedious to derive"/>
            <p:cNvSpPr txBox="1"/>
            <p:nvPr/>
          </p:nvSpPr>
          <p:spPr>
            <a:xfrm>
              <a:off x="615658" y="2545424"/>
              <a:ext cx="5226498" cy="508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lvl1pPr>
            </a:lstStyle>
            <a:p>
              <a:r>
                <a:t>exact counts tedious to derive</a:t>
              </a:r>
            </a:p>
          </p:txBody>
        </p:sp>
        <p:sp>
          <p:nvSpPr>
            <p:cNvPr id="531" name="Line"/>
            <p:cNvSpPr/>
            <p:nvPr/>
          </p:nvSpPr>
          <p:spPr>
            <a:xfrm flipH="1">
              <a:off x="2912567" y="0"/>
              <a:ext cx="2062826" cy="2394017"/>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pic>
          <p:nvPicPr>
            <p:cNvPr id="532" name="droppedImage.pdf" descr="droppedImage.pdf"/>
            <p:cNvPicPr>
              <a:picLocks noChangeAspect="1"/>
            </p:cNvPicPr>
            <p:nvPr/>
          </p:nvPicPr>
          <p:blipFill>
            <a:blip r:embed="rId3"/>
            <a:stretch>
              <a:fillRect/>
            </a:stretch>
          </p:blipFill>
          <p:spPr>
            <a:xfrm>
              <a:off x="2253623" y="3115681"/>
              <a:ext cx="3175001" cy="1068044"/>
            </a:xfrm>
            <a:prstGeom prst="rect">
              <a:avLst/>
            </a:prstGeom>
            <a:ln w="12700" cap="flat">
              <a:noFill/>
              <a:miter lim="400000"/>
            </a:ln>
            <a:effectLst/>
          </p:spPr>
        </p:pic>
        <p:sp>
          <p:nvSpPr>
            <p:cNvPr id="533" name="# i &lt; j ="/>
            <p:cNvSpPr txBox="1"/>
            <p:nvPr/>
          </p:nvSpPr>
          <p:spPr>
            <a:xfrm>
              <a:off x="303203" y="3434424"/>
              <a:ext cx="1360836" cy="5145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 </a:t>
              </a:r>
              <a:r>
                <a:rPr>
                  <a:latin typeface="Helvetica"/>
                  <a:ea typeface="Helvetica"/>
                  <a:cs typeface="Helvetica"/>
                  <a:sym typeface="Helvetica"/>
                </a:rPr>
                <a:t>i &lt; j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animBg="1" advAuto="0"/>
      <p:bldP spid="527" grpId="0" animBg="1" advAuto="0"/>
      <p:bldP spid="528" grpId="0" animBg="1" advAuto="0"/>
      <p:bldP spid="529" grpId="0" animBg="1" advAuto="0"/>
      <p:bldP spid="53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implifying the calculations"/>
          <p:cNvSpPr txBox="1">
            <a:spLocks noGrp="1"/>
          </p:cNvSpPr>
          <p:nvPr>
            <p:ph type="title"/>
          </p:nvPr>
        </p:nvSpPr>
        <p:spPr>
          <a:prstGeom prst="rect">
            <a:avLst/>
          </a:prstGeom>
        </p:spPr>
        <p:txBody>
          <a:bodyPr/>
          <a:lstStyle/>
          <a:p>
            <a:r>
              <a:t>Simplifying the calculations</a:t>
            </a:r>
          </a:p>
        </p:txBody>
      </p:sp>
      <p:sp>
        <p:nvSpPr>
          <p:cNvPr id="539" name="Tilde notation…"/>
          <p:cNvSpPr txBox="1">
            <a:spLocks noGrp="1"/>
          </p:cNvSpPr>
          <p:nvPr>
            <p:ph type="body" sz="quarter" idx="1"/>
          </p:nvPr>
        </p:nvSpPr>
        <p:spPr>
          <a:xfrm>
            <a:off x="1651000" y="1778000"/>
            <a:ext cx="9258300" cy="2755900"/>
          </a:xfrm>
          <a:prstGeom prst="rect">
            <a:avLst/>
          </a:prstGeom>
        </p:spPr>
        <p:txBody>
          <a:bodyPr/>
          <a:lstStyle/>
          <a:p>
            <a:pPr>
              <a:defRPr>
                <a:solidFill>
                  <a:srgbClr val="005493"/>
                </a:solidFill>
              </a:defRPr>
            </a:pPr>
            <a:r>
              <a:t>Tilde notation</a:t>
            </a:r>
          </a:p>
          <a:p>
            <a:pPr lvl="1"/>
            <a:r>
              <a:t>Use only the fastest-growing term.</a:t>
            </a:r>
          </a:p>
          <a:p>
            <a:pPr lvl="1"/>
            <a:r>
              <a:t>Ignore the slower-growing terms.</a:t>
            </a:r>
          </a:p>
        </p:txBody>
      </p:sp>
      <p:sp>
        <p:nvSpPr>
          <p:cNvPr id="5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541" name="Ex.  5/4 N2 + 13/4 N + 53/2"/>
          <p:cNvSpPr txBox="1"/>
          <p:nvPr/>
        </p:nvSpPr>
        <p:spPr>
          <a:xfrm>
            <a:off x="6299200" y="7073900"/>
            <a:ext cx="6430516"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t>Ex.  5/4 </a:t>
            </a:r>
            <a:r>
              <a:rPr i="1" spc="360"/>
              <a:t>N</a:t>
            </a:r>
            <a:r>
              <a:rPr baseline="31999"/>
              <a:t>2</a:t>
            </a:r>
            <a:r>
              <a:t> + 13/4 </a:t>
            </a:r>
            <a:r>
              <a:rPr i="1"/>
              <a:t>N</a:t>
            </a:r>
            <a:r>
              <a:t> + 53/2</a:t>
            </a:r>
          </a:p>
        </p:txBody>
      </p:sp>
      <p:sp>
        <p:nvSpPr>
          <p:cNvPr id="542" name="Def. f(N) ~ g(N) means f(N)/g(N) ➛ 1 as N ➛ ∞"/>
          <p:cNvSpPr txBox="1"/>
          <p:nvPr/>
        </p:nvSpPr>
        <p:spPr>
          <a:xfrm>
            <a:off x="5575300" y="5600700"/>
            <a:ext cx="11569700" cy="12319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Def. </a:t>
            </a:r>
            <a:r>
              <a:rPr i="1" spc="360">
                <a:solidFill>
                  <a:srgbClr val="000000"/>
                </a:solidFill>
              </a:rPr>
              <a:t>f</a:t>
            </a:r>
            <a:r>
              <a:rPr>
                <a:solidFill>
                  <a:srgbClr val="000000"/>
                </a:solidFill>
              </a:rPr>
              <a:t>(</a:t>
            </a:r>
            <a:r>
              <a:rPr i="1" spc="540">
                <a:solidFill>
                  <a:srgbClr val="000000"/>
                </a:solidFill>
              </a:rPr>
              <a:t>N</a:t>
            </a:r>
            <a:r>
              <a:rPr>
                <a:solidFill>
                  <a:srgbClr val="000000"/>
                </a:solidFill>
              </a:rPr>
              <a:t>) ~ </a:t>
            </a:r>
            <a:r>
              <a:rPr i="1">
                <a:solidFill>
                  <a:srgbClr val="000000"/>
                </a:solidFill>
              </a:rPr>
              <a:t>g</a:t>
            </a:r>
            <a:r>
              <a:rPr>
                <a:solidFill>
                  <a:srgbClr val="000000"/>
                </a:solidFill>
              </a:rPr>
              <a:t>(</a:t>
            </a:r>
            <a:r>
              <a:rPr i="1" spc="540">
                <a:solidFill>
                  <a:srgbClr val="000000"/>
                </a:solidFill>
              </a:rPr>
              <a:t>N</a:t>
            </a:r>
            <a:r>
              <a:rPr>
                <a:solidFill>
                  <a:srgbClr val="000000"/>
                </a:solidFill>
              </a:rPr>
              <a:t>) means </a:t>
            </a:r>
            <a:r>
              <a:rPr i="1" spc="360">
                <a:solidFill>
                  <a:srgbClr val="000000"/>
                </a:solidFill>
              </a:rPr>
              <a:t>f</a:t>
            </a:r>
            <a:r>
              <a:rPr>
                <a:solidFill>
                  <a:srgbClr val="000000"/>
                </a:solidFill>
              </a:rPr>
              <a:t>(</a:t>
            </a:r>
            <a:r>
              <a:rPr i="1" spc="540">
                <a:solidFill>
                  <a:srgbClr val="000000"/>
                </a:solidFill>
              </a:rPr>
              <a:t>N</a:t>
            </a:r>
            <a:r>
              <a:rPr>
                <a:solidFill>
                  <a:srgbClr val="000000"/>
                </a:solidFill>
              </a:rPr>
              <a:t>)/</a:t>
            </a:r>
            <a:r>
              <a:rPr i="1">
                <a:solidFill>
                  <a:srgbClr val="000000"/>
                </a:solidFill>
              </a:rPr>
              <a:t>g</a:t>
            </a:r>
            <a:r>
              <a:rPr>
                <a:solidFill>
                  <a:srgbClr val="000000"/>
                </a:solidFill>
              </a:rPr>
              <a:t>(</a:t>
            </a:r>
            <a:r>
              <a:rPr i="1" spc="540">
                <a:solidFill>
                  <a:srgbClr val="000000"/>
                </a:solidFill>
              </a:rPr>
              <a:t>N</a:t>
            </a:r>
            <a:r>
              <a:rPr>
                <a:solidFill>
                  <a:srgbClr val="000000"/>
                </a:solidFill>
              </a:rPr>
              <a:t>) ➛ 1 as </a:t>
            </a:r>
            <a:r>
              <a:rPr i="1">
                <a:solidFill>
                  <a:srgbClr val="000000"/>
                </a:solidFill>
              </a:rPr>
              <a:t>N</a:t>
            </a:r>
            <a:r>
              <a:rPr>
                <a:solidFill>
                  <a:srgbClr val="000000"/>
                </a:solidFill>
              </a:rPr>
              <a:t> ➛ ∞</a:t>
            </a:r>
          </a:p>
        </p:txBody>
      </p:sp>
      <p:grpSp>
        <p:nvGrpSpPr>
          <p:cNvPr id="545" name="Group"/>
          <p:cNvGrpSpPr/>
          <p:nvPr/>
        </p:nvGrpSpPr>
        <p:grpSpPr>
          <a:xfrm>
            <a:off x="14516100" y="7670800"/>
            <a:ext cx="2852859" cy="1765300"/>
            <a:chOff x="0" y="0"/>
            <a:chExt cx="2852858" cy="1765300"/>
          </a:xfrm>
        </p:grpSpPr>
        <p:sp>
          <p:nvSpPr>
            <p:cNvPr id="543" name="1,250,000…"/>
            <p:cNvSpPr txBox="1"/>
            <p:nvPr/>
          </p:nvSpPr>
          <p:spPr>
            <a:xfrm>
              <a:off x="189908" y="317500"/>
              <a:ext cx="2662951" cy="1447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1,250,000</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for </a:t>
              </a:r>
              <a:r>
                <a:rPr i="1"/>
                <a:t>N</a:t>
              </a:r>
              <a:r>
                <a:t> = 1,000,</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within .3%</a:t>
              </a:r>
            </a:p>
          </p:txBody>
        </p:sp>
        <p:sp>
          <p:nvSpPr>
            <p:cNvPr id="544" name="Line"/>
            <p:cNvSpPr/>
            <p:nvPr/>
          </p:nvSpPr>
          <p:spPr>
            <a:xfrm>
              <a:off x="0" y="0"/>
              <a:ext cx="613636" cy="65061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548" name="Group"/>
          <p:cNvGrpSpPr/>
          <p:nvPr/>
        </p:nvGrpSpPr>
        <p:grpSpPr>
          <a:xfrm>
            <a:off x="10350656" y="7652318"/>
            <a:ext cx="2445960" cy="1631382"/>
            <a:chOff x="156" y="0"/>
            <a:chExt cx="2445959" cy="1631381"/>
          </a:xfrm>
        </p:grpSpPr>
        <p:sp>
          <p:nvSpPr>
            <p:cNvPr id="546" name="1,253,276.5…"/>
            <p:cNvSpPr txBox="1"/>
            <p:nvPr/>
          </p:nvSpPr>
          <p:spPr>
            <a:xfrm>
              <a:off x="156" y="653481"/>
              <a:ext cx="2445960" cy="977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dirty="0"/>
                <a:t>1,253,276.5</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dirty="0"/>
                <a:t>for </a:t>
              </a:r>
              <a:r>
                <a:rPr i="1" dirty="0"/>
                <a:t>N</a:t>
              </a:r>
              <a:r>
                <a:rPr dirty="0"/>
                <a:t> = 1,000</a:t>
              </a:r>
            </a:p>
          </p:txBody>
        </p:sp>
        <p:sp>
          <p:nvSpPr>
            <p:cNvPr id="547" name="Line"/>
            <p:cNvSpPr/>
            <p:nvPr/>
          </p:nvSpPr>
          <p:spPr>
            <a:xfrm flipH="1">
              <a:off x="1083535" y="0"/>
              <a:ext cx="1" cy="618292"/>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
        <p:nvSpPr>
          <p:cNvPr id="549" name="Q. Formula for 2-sum running time when count is not large (typical case)?"/>
          <p:cNvSpPr txBox="1"/>
          <p:nvPr/>
        </p:nvSpPr>
        <p:spPr>
          <a:xfrm>
            <a:off x="1270000" y="10541000"/>
            <a:ext cx="17233900" cy="1130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Formula for 2-sum running time when count is not large (typical case)?</a:t>
            </a:r>
          </a:p>
        </p:txBody>
      </p:sp>
      <p:sp>
        <p:nvSpPr>
          <p:cNvPr id="550" name="A. ~5/4 N2 nanoseconds."/>
          <p:cNvSpPr txBox="1"/>
          <p:nvPr/>
        </p:nvSpPr>
        <p:spPr>
          <a:xfrm>
            <a:off x="1270000" y="11811000"/>
            <a:ext cx="64262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i="1" spc="1080">
                <a:solidFill>
                  <a:srgbClr val="000000"/>
                </a:solidFill>
              </a:rPr>
              <a:t>~</a:t>
            </a:r>
            <a:r>
              <a:rPr>
                <a:solidFill>
                  <a:srgbClr val="000000"/>
                </a:solidFill>
              </a:rPr>
              <a:t>5/4 </a:t>
            </a:r>
            <a:r>
              <a:rPr i="1" spc="467">
                <a:solidFill>
                  <a:srgbClr val="000000"/>
                </a:solidFill>
              </a:rPr>
              <a:t>N</a:t>
            </a:r>
            <a:r>
              <a:rPr baseline="31999">
                <a:solidFill>
                  <a:srgbClr val="000000"/>
                </a:solidFill>
              </a:rPr>
              <a:t>2</a:t>
            </a:r>
            <a:r>
              <a:rPr>
                <a:solidFill>
                  <a:srgbClr val="000000"/>
                </a:solidFill>
              </a:rPr>
              <a:t> nanoseconds.</a:t>
            </a:r>
          </a:p>
        </p:txBody>
      </p:sp>
      <p:sp>
        <p:nvSpPr>
          <p:cNvPr id="551" name="Rationale…"/>
          <p:cNvSpPr txBox="1"/>
          <p:nvPr/>
        </p:nvSpPr>
        <p:spPr>
          <a:xfrm>
            <a:off x="11684000" y="1778000"/>
            <a:ext cx="11747500" cy="27559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Rationale</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When </a:t>
            </a:r>
            <a:r>
              <a:rPr i="1"/>
              <a:t>N</a:t>
            </a:r>
            <a:r>
              <a:t> is large, ignored terms are negligible.</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When </a:t>
            </a:r>
            <a:r>
              <a:rPr i="1"/>
              <a:t>N</a:t>
            </a:r>
            <a:r>
              <a:t> is small, </a:t>
            </a:r>
            <a:r>
              <a:rPr i="1"/>
              <a:t>everything</a:t>
            </a:r>
            <a:r>
              <a:t> is negligible.</a:t>
            </a:r>
          </a:p>
        </p:txBody>
      </p:sp>
      <p:grpSp>
        <p:nvGrpSpPr>
          <p:cNvPr id="554" name="Group"/>
          <p:cNvGrpSpPr/>
          <p:nvPr/>
        </p:nvGrpSpPr>
        <p:grpSpPr>
          <a:xfrm>
            <a:off x="14681200" y="11341100"/>
            <a:ext cx="5938314" cy="990600"/>
            <a:chOff x="0" y="0"/>
            <a:chExt cx="5938313" cy="990600"/>
          </a:xfrm>
        </p:grpSpPr>
        <p:sp>
          <p:nvSpPr>
            <p:cNvPr id="552" name="eliminate dependence on input"/>
            <p:cNvSpPr txBox="1"/>
            <p:nvPr/>
          </p:nvSpPr>
          <p:spPr>
            <a:xfrm>
              <a:off x="580885" y="482600"/>
              <a:ext cx="5357429" cy="508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2550" marR="82550"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lvl1pPr>
            </a:lstStyle>
            <a:p>
              <a:r>
                <a:t>eliminate dependence on input</a:t>
              </a:r>
            </a:p>
          </p:txBody>
        </p:sp>
        <p:sp>
          <p:nvSpPr>
            <p:cNvPr id="553" name="Line"/>
            <p:cNvSpPr/>
            <p:nvPr/>
          </p:nvSpPr>
          <p:spPr>
            <a:xfrm>
              <a:off x="0" y="0"/>
              <a:ext cx="613636" cy="65061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
        <p:nvSpPr>
          <p:cNvPr id="555" name="~ 5/4 N2"/>
          <p:cNvSpPr txBox="1"/>
          <p:nvPr/>
        </p:nvSpPr>
        <p:spPr>
          <a:xfrm>
            <a:off x="13131800" y="7073900"/>
            <a:ext cx="2074773"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t>~ 5/4 </a:t>
            </a:r>
            <a:r>
              <a:rPr i="1" spc="360"/>
              <a:t>N</a:t>
            </a:r>
            <a:r>
              <a:rPr baseline="31999"/>
              <a:t>2</a:t>
            </a:r>
          </a:p>
        </p:txBody>
      </p:sp>
      <p:sp>
        <p:nvSpPr>
          <p:cNvPr id="556" name="Oval"/>
          <p:cNvSpPr/>
          <p:nvPr/>
        </p:nvSpPr>
        <p:spPr>
          <a:xfrm>
            <a:off x="13463358" y="7030018"/>
            <a:ext cx="1803400" cy="850900"/>
          </a:xfrm>
          <a:prstGeom prst="ellipse">
            <a:avLst/>
          </a:prstGeom>
          <a:ln w="38100">
            <a:solidFill>
              <a:srgbClr val="8D3124"/>
            </a:solidFill>
            <a:miter lim="400000"/>
          </a:ln>
        </p:spPr>
        <p:txBody>
          <a:bodyPr lIns="304800" tIns="304800" rIns="304800" bIns="304800" anchor="ctr"/>
          <a:lstStyle/>
          <a:p>
            <a:pPr defTabSz="647700">
              <a:lnSpc>
                <a:spcPts val="3900"/>
              </a:lnSpc>
              <a:tabLst>
                <a:tab pos="1511300" algn="l"/>
              </a:tabLst>
              <a:defRPr sz="2600"/>
            </a:pP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5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5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5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54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55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54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55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animBg="1" advAuto="0"/>
      <p:bldP spid="541" grpId="0" animBg="1" advAuto="0"/>
      <p:bldP spid="542" grpId="0" animBg="1" advAuto="0"/>
      <p:bldP spid="545" grpId="0" animBg="1" advAuto="0"/>
      <p:bldP spid="548" grpId="0" animBg="1" advAuto="0"/>
      <p:bldP spid="549" grpId="0" animBg="1" advAuto="0"/>
      <p:bldP spid="550" grpId="0" animBg="1" advAuto="0"/>
      <p:bldP spid="551" grpId="0" animBg="1" advAuto="0"/>
      <p:bldP spid="554" grpId="0" animBg="1" advAuto="0"/>
      <p:bldP spid="555" grpId="0" animBg="1" advAuto="0"/>
      <p:bldP spid="55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559" name="Mathematical model for 3-sum"/>
          <p:cNvSpPr txBox="1">
            <a:spLocks noGrp="1"/>
          </p:cNvSpPr>
          <p:nvPr>
            <p:ph type="title"/>
          </p:nvPr>
        </p:nvSpPr>
        <p:spPr>
          <a:prstGeom prst="rect">
            <a:avLst/>
          </a:prstGeom>
        </p:spPr>
        <p:txBody>
          <a:bodyPr/>
          <a:lstStyle/>
          <a:p>
            <a:r>
              <a:t>Mathematical model for 3-sum</a:t>
            </a:r>
          </a:p>
        </p:txBody>
      </p:sp>
      <p:graphicFrame>
        <p:nvGraphicFramePr>
          <p:cNvPr id="560" name="Table"/>
          <p:cNvGraphicFramePr/>
          <p:nvPr/>
        </p:nvGraphicFramePr>
        <p:xfrm>
          <a:off x="12949060" y="1868714"/>
          <a:ext cx="8945737" cy="6638322"/>
        </p:xfrm>
        <a:graphic>
          <a:graphicData uri="http://schemas.openxmlformats.org/drawingml/2006/table">
            <a:tbl>
              <a:tblPr firstRow="1">
                <a:tableStyleId>{8F44A2F1-9E1F-4B54-A3A2-5F16C0AD49E2}</a:tableStyleId>
              </a:tblPr>
              <a:tblGrid>
                <a:gridCol w="4206610">
                  <a:extLst>
                    <a:ext uri="{9D8B030D-6E8A-4147-A177-3AD203B41FA5}">
                      <a16:colId xmlns:a16="http://schemas.microsoft.com/office/drawing/2014/main" val="20000"/>
                    </a:ext>
                  </a:extLst>
                </a:gridCol>
                <a:gridCol w="2328244">
                  <a:extLst>
                    <a:ext uri="{9D8B030D-6E8A-4147-A177-3AD203B41FA5}">
                      <a16:colId xmlns:a16="http://schemas.microsoft.com/office/drawing/2014/main" val="20001"/>
                    </a:ext>
                  </a:extLst>
                </a:gridCol>
                <a:gridCol w="2410883">
                  <a:extLst>
                    <a:ext uri="{9D8B030D-6E8A-4147-A177-3AD203B41FA5}">
                      <a16:colId xmlns:a16="http://schemas.microsoft.com/office/drawing/2014/main" val="20002"/>
                    </a:ext>
                  </a:extLst>
                </a:gridCol>
              </a:tblGrid>
              <a:tr h="780308">
                <a:tc>
                  <a:txBody>
                    <a:bodyPr/>
                    <a:lstStyle/>
                    <a:p>
                      <a:pPr defTabSz="914400">
                        <a:lnSpc>
                          <a:spcPts val="3200"/>
                        </a:lnSpc>
                        <a:defRPr sz="1800" i="0"/>
                      </a:pPr>
                      <a:r>
                        <a:rPr sz="2700" i="1">
                          <a:sym typeface="Lucida Sans"/>
                        </a:rPr>
                        <a:t>operation</a:t>
                      </a:r>
                    </a:p>
                  </a:txBody>
                  <a:tcPr marL="25400" marR="25400" marT="25400" marB="25400" anchor="ctr" horzOverflow="overflow"/>
                </a:tc>
                <a:tc>
                  <a:txBody>
                    <a:bodyPr/>
                    <a:lstStyle/>
                    <a:p>
                      <a:pPr defTabSz="914400">
                        <a:lnSpc>
                          <a:spcPts val="3200"/>
                        </a:lnSpc>
                        <a:defRPr sz="1800" i="0"/>
                      </a:pPr>
                      <a:r>
                        <a:rPr sz="2700" i="1">
                          <a:sym typeface="Lucida Sans"/>
                        </a:rPr>
                        <a:t>cost </a:t>
                      </a:r>
                    </a:p>
                  </a:txBody>
                  <a:tcPr marL="25400" marR="25400" marT="25400" marB="25400" anchor="ctr" horzOverflow="overflow"/>
                </a:tc>
                <a:tc>
                  <a:txBody>
                    <a:bodyPr/>
                    <a:lstStyle/>
                    <a:p>
                      <a:pPr defTabSz="914400">
                        <a:lnSpc>
                          <a:spcPts val="3200"/>
                        </a:lnSpc>
                        <a:defRPr sz="1800" i="0"/>
                      </a:pPr>
                      <a:r>
                        <a:rPr sz="2700" i="1">
                          <a:sym typeface="Lucida Sans"/>
                        </a:rPr>
                        <a:t>frequency</a:t>
                      </a:r>
                    </a:p>
                  </a:txBody>
                  <a:tcPr marL="25400" marR="25400" marT="25400" marB="25400" anchor="ctr" horzOverflow="overflow"/>
                </a:tc>
                <a:extLst>
                  <a:ext uri="{0D108BD9-81ED-4DB2-BD59-A6C34878D82A}">
                    <a16:rowId xmlns:a16="http://schemas.microsoft.com/office/drawing/2014/main" val="10000"/>
                  </a:ext>
                </a:extLst>
              </a:tr>
              <a:tr h="971961">
                <a:tc>
                  <a:txBody>
                    <a:bodyPr/>
                    <a:lstStyle/>
                    <a:p>
                      <a:pPr defTabSz="914400">
                        <a:lnSpc>
                          <a:spcPts val="4000"/>
                        </a:lnSpc>
                        <a:defRPr sz="1800"/>
                      </a:pPr>
                      <a:r>
                        <a:rPr sz="2900">
                          <a:sym typeface="Lucida Sans"/>
                        </a:rPr>
                        <a:t>function call/return</a:t>
                      </a:r>
                    </a:p>
                  </a:txBody>
                  <a:tcPr marL="38100" marR="38100" marT="38100" marB="38100" anchor="ctr" horzOverflow="overflow"/>
                </a:tc>
                <a:tc>
                  <a:txBody>
                    <a:bodyPr/>
                    <a:lstStyle/>
                    <a:p>
                      <a:pPr defTabSz="914400">
                        <a:lnSpc>
                          <a:spcPts val="4000"/>
                        </a:lnSpc>
                        <a:defRPr sz="2900">
                          <a:sym typeface="Lucida Sans"/>
                        </a:defRPr>
                      </a:pPr>
                      <a:r>
                        <a:t>20 </a:t>
                      </a:r>
                      <a:r>
                        <a:rPr i="1"/>
                        <a:t>ns</a:t>
                      </a:r>
                    </a:p>
                  </a:txBody>
                  <a:tcPr marL="38100" marR="38100" marT="38100" marB="38100" anchor="ctr" horzOverflow="overflow"/>
                </a:tc>
                <a:tc>
                  <a:txBody>
                    <a:bodyPr/>
                    <a:lstStyle/>
                    <a:p>
                      <a:pPr defTabSz="914400">
                        <a:lnSpc>
                          <a:spcPts val="3900"/>
                        </a:lnSpc>
                        <a:defRPr sz="1800"/>
                      </a:pPr>
                      <a:r>
                        <a:rPr sz="2800">
                          <a:sym typeface="Lucida Sans"/>
                        </a:rPr>
                        <a:t>1</a:t>
                      </a:r>
                    </a:p>
                  </a:txBody>
                  <a:tcPr marL="38100" marR="38100" marT="38100" marB="38100" anchor="ctr" horzOverflow="overflow"/>
                </a:tc>
                <a:extLst>
                  <a:ext uri="{0D108BD9-81ED-4DB2-BD59-A6C34878D82A}">
                    <a16:rowId xmlns:a16="http://schemas.microsoft.com/office/drawing/2014/main" val="10001"/>
                  </a:ext>
                </a:extLst>
              </a:tr>
              <a:tr h="971961">
                <a:tc>
                  <a:txBody>
                    <a:bodyPr/>
                    <a:lstStyle/>
                    <a:p>
                      <a:pPr defTabSz="914400">
                        <a:lnSpc>
                          <a:spcPts val="4000"/>
                        </a:lnSpc>
                        <a:defRPr sz="1800"/>
                      </a:pPr>
                      <a:r>
                        <a:rPr sz="2900">
                          <a:sym typeface="Lucida Sans"/>
                        </a:rPr>
                        <a:t>variable declaration</a:t>
                      </a:r>
                    </a:p>
                  </a:txBody>
                  <a:tcPr marL="38100" marR="38100" marT="38100" marB="38100" anchor="ctr" horzOverflow="overflow"/>
                </a:tc>
                <a:tc>
                  <a:txBody>
                    <a:bodyPr/>
                    <a:lstStyle/>
                    <a:p>
                      <a:pPr defTabSz="914400">
                        <a:lnSpc>
                          <a:spcPts val="4000"/>
                        </a:lnSpc>
                        <a:defRPr sz="2900">
                          <a:sym typeface="Lucida Sans"/>
                        </a:defRPr>
                      </a:pPr>
                      <a:r>
                        <a:t>2</a:t>
                      </a:r>
                      <a:r>
                        <a:rPr i="1"/>
                        <a:t> ns</a:t>
                      </a:r>
                    </a:p>
                  </a:txBody>
                  <a:tcPr marL="38100" marR="38100" marT="38100" marB="38100" anchor="ctr" horzOverflow="overflow"/>
                </a:tc>
                <a:tc>
                  <a:txBody>
                    <a:bodyPr/>
                    <a:lstStyle/>
                    <a:p>
                      <a:pPr defTabSz="914400">
                        <a:lnSpc>
                          <a:spcPts val="3900"/>
                        </a:lnSpc>
                        <a:defRPr sz="2800">
                          <a:sym typeface="Lucida Sans"/>
                        </a:defRPr>
                      </a:pPr>
                      <a:r>
                        <a:rPr i="1" spc="392"/>
                        <a:t>~</a:t>
                      </a:r>
                      <a:r>
                        <a:rPr i="1"/>
                        <a:t>N</a:t>
                      </a:r>
                    </a:p>
                  </a:txBody>
                  <a:tcPr marL="38100" marR="38100" marT="38100" marB="38100" anchor="ctr" horzOverflow="overflow"/>
                </a:tc>
                <a:extLst>
                  <a:ext uri="{0D108BD9-81ED-4DB2-BD59-A6C34878D82A}">
                    <a16:rowId xmlns:a16="http://schemas.microsoft.com/office/drawing/2014/main" val="10002"/>
                  </a:ext>
                </a:extLst>
              </a:tr>
              <a:tr h="780308">
                <a:tc>
                  <a:txBody>
                    <a:bodyPr/>
                    <a:lstStyle/>
                    <a:p>
                      <a:pPr defTabSz="914400">
                        <a:lnSpc>
                          <a:spcPts val="4000"/>
                        </a:lnSpc>
                        <a:defRPr sz="1800"/>
                      </a:pPr>
                      <a:r>
                        <a:rPr sz="2900">
                          <a:sym typeface="Lucida Sans"/>
                        </a:rPr>
                        <a:t>assignment</a:t>
                      </a:r>
                    </a:p>
                  </a:txBody>
                  <a:tcPr marL="38100" marR="38100" marT="38100" marB="38100" anchor="ctr" horzOverflow="overflow"/>
                </a:tc>
                <a:tc>
                  <a:txBody>
                    <a:bodyPr/>
                    <a:lstStyle/>
                    <a:p>
                      <a:pPr defTabSz="914400">
                        <a:lnSpc>
                          <a:spcPts val="4000"/>
                        </a:lnSpc>
                        <a:defRPr sz="2900">
                          <a:sym typeface="Lucida Sans"/>
                        </a:defRPr>
                      </a:pPr>
                      <a:r>
                        <a:t>1 </a:t>
                      </a:r>
                      <a:r>
                        <a:rPr i="1"/>
                        <a:t>ns</a:t>
                      </a:r>
                    </a:p>
                  </a:txBody>
                  <a:tcPr marL="38100" marR="38100" marT="38100" marB="38100" anchor="ctr" horzOverflow="overflow"/>
                </a:tc>
                <a:tc>
                  <a:txBody>
                    <a:bodyPr/>
                    <a:lstStyle/>
                    <a:p>
                      <a:pPr defTabSz="914400">
                        <a:lnSpc>
                          <a:spcPts val="3900"/>
                        </a:lnSpc>
                        <a:defRPr sz="2800">
                          <a:sym typeface="Lucida Sans"/>
                        </a:defRPr>
                      </a:pPr>
                      <a:r>
                        <a:rPr i="1" spc="392"/>
                        <a:t>~</a:t>
                      </a:r>
                      <a:r>
                        <a:rPr i="1"/>
                        <a:t>N</a:t>
                      </a:r>
                    </a:p>
                  </a:txBody>
                  <a:tcPr marL="38100" marR="38100" marT="38100" marB="38100" anchor="ctr" horzOverflow="overflow"/>
                </a:tc>
                <a:extLst>
                  <a:ext uri="{0D108BD9-81ED-4DB2-BD59-A6C34878D82A}">
                    <a16:rowId xmlns:a16="http://schemas.microsoft.com/office/drawing/2014/main" val="10003"/>
                  </a:ext>
                </a:extLst>
              </a:tr>
              <a:tr h="792860">
                <a:tc>
                  <a:txBody>
                    <a:bodyPr/>
                    <a:lstStyle/>
                    <a:p>
                      <a:pPr defTabSz="914400">
                        <a:lnSpc>
                          <a:spcPts val="4000"/>
                        </a:lnSpc>
                        <a:defRPr sz="1800"/>
                      </a:pPr>
                      <a:r>
                        <a:rPr sz="2900">
                          <a:sym typeface="Lucida Sans"/>
                        </a:rPr>
                        <a:t>less than compare</a:t>
                      </a:r>
                    </a:p>
                  </a:txBody>
                  <a:tcPr marL="38100" marR="38100" marT="38100" marB="38100" anchor="ctr" horzOverflow="overflow"/>
                </a:tc>
                <a:tc>
                  <a:txBody>
                    <a:bodyPr/>
                    <a:lstStyle/>
                    <a:p>
                      <a:pPr defTabSz="914400">
                        <a:lnSpc>
                          <a:spcPts val="4000"/>
                        </a:lnSpc>
                        <a:defRPr sz="2900">
                          <a:sym typeface="Lucida Sans"/>
                        </a:defRPr>
                      </a:pPr>
                      <a:r>
                        <a:t>1/2 </a:t>
                      </a:r>
                      <a:r>
                        <a:rPr i="1"/>
                        <a:t>ns</a:t>
                      </a:r>
                    </a:p>
                  </a:txBody>
                  <a:tcPr marL="38100" marR="38100" marT="38100" marB="38100" anchor="ctr" horzOverflow="overflow"/>
                </a:tc>
                <a:tc>
                  <a:txBody>
                    <a:bodyPr/>
                    <a:lstStyle/>
                    <a:p>
                      <a:pPr defTabSz="914400">
                        <a:lnSpc>
                          <a:spcPts val="3900"/>
                        </a:lnSpc>
                        <a:defRPr sz="2800">
                          <a:sym typeface="Lucida Sans"/>
                        </a:defRPr>
                      </a:pPr>
                      <a:r>
                        <a:rPr i="1" spc="392"/>
                        <a:t>~</a:t>
                      </a:r>
                      <a:r>
                        <a:rPr i="1" spc="476"/>
                        <a:t>N</a:t>
                      </a:r>
                      <a:r>
                        <a:rPr baseline="31999"/>
                        <a:t>3</a:t>
                      </a:r>
                      <a:r>
                        <a:t>/6</a:t>
                      </a:r>
                    </a:p>
                  </a:txBody>
                  <a:tcPr marL="38100" marR="38100" marT="38100" marB="38100" anchor="ctr" horzOverflow="overflow"/>
                </a:tc>
                <a:extLst>
                  <a:ext uri="{0D108BD9-81ED-4DB2-BD59-A6C34878D82A}">
                    <a16:rowId xmlns:a16="http://schemas.microsoft.com/office/drawing/2014/main" val="10004"/>
                  </a:ext>
                </a:extLst>
              </a:tr>
              <a:tr h="780308">
                <a:tc>
                  <a:txBody>
                    <a:bodyPr/>
                    <a:lstStyle/>
                    <a:p>
                      <a:pPr defTabSz="914400">
                        <a:lnSpc>
                          <a:spcPts val="4000"/>
                        </a:lnSpc>
                        <a:defRPr sz="1800"/>
                      </a:pPr>
                      <a:r>
                        <a:rPr sz="2900">
                          <a:sym typeface="Lucida Sans"/>
                        </a:rPr>
                        <a:t>equal to compare</a:t>
                      </a:r>
                    </a:p>
                  </a:txBody>
                  <a:tcPr marL="38100" marR="38100" marT="38100" marB="38100" anchor="ctr" horzOverflow="overflow"/>
                </a:tc>
                <a:tc>
                  <a:txBody>
                    <a:bodyPr/>
                    <a:lstStyle/>
                    <a:p>
                      <a:pPr defTabSz="914400">
                        <a:lnSpc>
                          <a:spcPts val="4000"/>
                        </a:lnSpc>
                        <a:defRPr sz="2900">
                          <a:sym typeface="Lucida Sans"/>
                        </a:defRPr>
                      </a:pPr>
                      <a:r>
                        <a:t>1/2 </a:t>
                      </a:r>
                      <a:r>
                        <a:rPr i="1"/>
                        <a:t>ns</a:t>
                      </a:r>
                    </a:p>
                  </a:txBody>
                  <a:tcPr marL="38100" marR="38100" marT="38100" marB="38100" anchor="ctr" horzOverflow="overflow"/>
                </a:tc>
                <a:tc>
                  <a:txBody>
                    <a:bodyPr/>
                    <a:lstStyle/>
                    <a:p>
                      <a:pPr defTabSz="914400">
                        <a:lnSpc>
                          <a:spcPts val="3900"/>
                        </a:lnSpc>
                        <a:defRPr sz="2800">
                          <a:sym typeface="Lucida Sans"/>
                        </a:defRPr>
                      </a:pPr>
                      <a:r>
                        <a:rPr i="1" spc="392"/>
                        <a:t>~</a:t>
                      </a:r>
                      <a:r>
                        <a:rPr i="1" spc="476"/>
                        <a:t>N</a:t>
                      </a:r>
                      <a:r>
                        <a:rPr baseline="31999"/>
                        <a:t>3</a:t>
                      </a:r>
                      <a:r>
                        <a:t>/6</a:t>
                      </a:r>
                    </a:p>
                  </a:txBody>
                  <a:tcPr marL="38100" marR="38100" marT="38100" marB="38100" anchor="ctr" horzOverflow="overflow"/>
                </a:tc>
                <a:extLst>
                  <a:ext uri="{0D108BD9-81ED-4DB2-BD59-A6C34878D82A}">
                    <a16:rowId xmlns:a16="http://schemas.microsoft.com/office/drawing/2014/main" val="10005"/>
                  </a:ext>
                </a:extLst>
              </a:tr>
              <a:tr h="780308">
                <a:tc>
                  <a:txBody>
                    <a:bodyPr/>
                    <a:lstStyle/>
                    <a:p>
                      <a:pPr defTabSz="914400">
                        <a:lnSpc>
                          <a:spcPts val="4000"/>
                        </a:lnSpc>
                        <a:defRPr sz="1800"/>
                      </a:pPr>
                      <a:r>
                        <a:rPr sz="2900">
                          <a:sym typeface="Lucida Sans"/>
                        </a:rPr>
                        <a:t>array access</a:t>
                      </a:r>
                    </a:p>
                  </a:txBody>
                  <a:tcPr marL="38100" marR="38100" marT="38100" marB="38100" anchor="ctr" horzOverflow="overflow"/>
                </a:tc>
                <a:tc>
                  <a:txBody>
                    <a:bodyPr/>
                    <a:lstStyle/>
                    <a:p>
                      <a:pPr defTabSz="914400">
                        <a:lnSpc>
                          <a:spcPts val="4000"/>
                        </a:lnSpc>
                        <a:defRPr sz="2900">
                          <a:sym typeface="Lucida Sans"/>
                        </a:defRPr>
                      </a:pPr>
                      <a:r>
                        <a:t>1/2 </a:t>
                      </a:r>
                      <a:r>
                        <a:rPr i="1"/>
                        <a:t>ns</a:t>
                      </a:r>
                    </a:p>
                  </a:txBody>
                  <a:tcPr marL="38100" marR="38100" marT="38100" marB="38100" anchor="ctr" horzOverflow="overflow"/>
                </a:tc>
                <a:tc>
                  <a:txBody>
                    <a:bodyPr/>
                    <a:lstStyle/>
                    <a:p>
                      <a:pPr defTabSz="914400">
                        <a:lnSpc>
                          <a:spcPts val="3900"/>
                        </a:lnSpc>
                        <a:defRPr sz="2800">
                          <a:sym typeface="Lucida Sans"/>
                        </a:defRPr>
                      </a:pPr>
                      <a:r>
                        <a:rPr i="1" spc="392"/>
                        <a:t>~</a:t>
                      </a:r>
                      <a:r>
                        <a:rPr i="1" spc="476"/>
                        <a:t>N</a:t>
                      </a:r>
                      <a:r>
                        <a:rPr baseline="31999"/>
                        <a:t>3</a:t>
                      </a:r>
                      <a:r>
                        <a:t>/2</a:t>
                      </a:r>
                    </a:p>
                  </a:txBody>
                  <a:tcPr marL="38100" marR="38100" marT="38100" marB="38100" anchor="ctr" horzOverflow="overflow"/>
                </a:tc>
                <a:extLst>
                  <a:ext uri="{0D108BD9-81ED-4DB2-BD59-A6C34878D82A}">
                    <a16:rowId xmlns:a16="http://schemas.microsoft.com/office/drawing/2014/main" val="10006"/>
                  </a:ext>
                </a:extLst>
              </a:tr>
              <a:tr h="780308">
                <a:tc>
                  <a:txBody>
                    <a:bodyPr/>
                    <a:lstStyle/>
                    <a:p>
                      <a:pPr defTabSz="914400">
                        <a:lnSpc>
                          <a:spcPts val="4000"/>
                        </a:lnSpc>
                        <a:defRPr sz="1800"/>
                      </a:pPr>
                      <a:r>
                        <a:rPr sz="2900">
                          <a:sym typeface="Lucida Sans"/>
                        </a:rPr>
                        <a:t>increment</a:t>
                      </a:r>
                    </a:p>
                  </a:txBody>
                  <a:tcPr marL="38100" marR="38100" marT="38100" marB="38100" anchor="ctr" horzOverflow="overflow"/>
                </a:tc>
                <a:tc>
                  <a:txBody>
                    <a:bodyPr/>
                    <a:lstStyle/>
                    <a:p>
                      <a:pPr defTabSz="914400">
                        <a:lnSpc>
                          <a:spcPts val="4000"/>
                        </a:lnSpc>
                        <a:defRPr sz="2900">
                          <a:sym typeface="Lucida Sans"/>
                        </a:defRPr>
                      </a:pPr>
                      <a:r>
                        <a:t>1/2 </a:t>
                      </a:r>
                      <a:r>
                        <a:rPr i="1"/>
                        <a:t>ns</a:t>
                      </a:r>
                    </a:p>
                  </a:txBody>
                  <a:tcPr marL="38100" marR="38100" marT="38100" marB="38100" anchor="ctr" horzOverflow="overflow"/>
                </a:tc>
                <a:tc>
                  <a:txBody>
                    <a:bodyPr/>
                    <a:lstStyle/>
                    <a:p>
                      <a:pPr defTabSz="914400">
                        <a:lnSpc>
                          <a:spcPts val="3900"/>
                        </a:lnSpc>
                        <a:defRPr sz="2800">
                          <a:sym typeface="Lucida Sans"/>
                        </a:defRPr>
                      </a:pPr>
                      <a:r>
                        <a:rPr i="1" spc="392"/>
                        <a:t>~</a:t>
                      </a:r>
                      <a:r>
                        <a:rPr i="1" spc="476"/>
                        <a:t>N</a:t>
                      </a:r>
                      <a:r>
                        <a:rPr baseline="31999"/>
                        <a:t>3</a:t>
                      </a:r>
                      <a:r>
                        <a:t>/6</a:t>
                      </a:r>
                    </a:p>
                  </a:txBody>
                  <a:tcPr marL="38100" marR="38100" marT="38100" marB="38100" anchor="ctr" horzOverflow="overflow"/>
                </a:tc>
                <a:extLst>
                  <a:ext uri="{0D108BD9-81ED-4DB2-BD59-A6C34878D82A}">
                    <a16:rowId xmlns:a16="http://schemas.microsoft.com/office/drawing/2014/main" val="10007"/>
                  </a:ext>
                </a:extLst>
              </a:tr>
            </a:tbl>
          </a:graphicData>
        </a:graphic>
      </p:graphicFrame>
      <p:sp>
        <p:nvSpPr>
          <p:cNvPr id="561" name="Q. Formula for total running time when return value is not large (typical case)?"/>
          <p:cNvSpPr txBox="1"/>
          <p:nvPr/>
        </p:nvSpPr>
        <p:spPr>
          <a:xfrm>
            <a:off x="1270000" y="10541000"/>
            <a:ext cx="19050000" cy="11557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Formula for total running time when return value is not large (typical case)?</a:t>
            </a:r>
          </a:p>
        </p:txBody>
      </p:sp>
      <p:sp>
        <p:nvSpPr>
          <p:cNvPr id="562" name="A. ~ N3/2 nanoseconds."/>
          <p:cNvSpPr txBox="1"/>
          <p:nvPr/>
        </p:nvSpPr>
        <p:spPr>
          <a:xfrm>
            <a:off x="1270000" y="11811000"/>
            <a:ext cx="62484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i="1">
                <a:solidFill>
                  <a:srgbClr val="000000"/>
                </a:solidFill>
              </a:rPr>
              <a:t>~</a:t>
            </a:r>
            <a:r>
              <a:rPr>
                <a:solidFill>
                  <a:srgbClr val="000000"/>
                </a:solidFill>
              </a:rPr>
              <a:t> </a:t>
            </a:r>
            <a:r>
              <a:rPr i="1" spc="467">
                <a:solidFill>
                  <a:srgbClr val="000000"/>
                </a:solidFill>
              </a:rPr>
              <a:t>N</a:t>
            </a:r>
            <a:r>
              <a:rPr baseline="31999">
                <a:solidFill>
                  <a:srgbClr val="000000"/>
                </a:solidFill>
              </a:rPr>
              <a:t>3</a:t>
            </a:r>
            <a:r>
              <a:rPr>
                <a:solidFill>
                  <a:srgbClr val="000000"/>
                </a:solidFill>
              </a:rPr>
              <a:t>/2 nanoseconds.</a:t>
            </a:r>
          </a:p>
        </p:txBody>
      </p:sp>
      <p:sp>
        <p:nvSpPr>
          <p:cNvPr id="563" name="public static int count(int[] a)…"/>
          <p:cNvSpPr/>
          <p:nvPr/>
        </p:nvSpPr>
        <p:spPr>
          <a:xfrm>
            <a:off x="1358900" y="2698750"/>
            <a:ext cx="9969500" cy="7010400"/>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public static int count(int[] a)</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int N = </a:t>
            </a:r>
            <a:r>
              <a:rPr dirty="0" err="1">
                <a:uFill>
                  <a:solidFill>
                    <a:srgbClr val="007DD7"/>
                  </a:solidFill>
                </a:uFill>
              </a:rPr>
              <a:t>a.length</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int </a:t>
            </a:r>
            <a:r>
              <a:rPr dirty="0" err="1">
                <a:uFill>
                  <a:solidFill>
                    <a:srgbClr val="007DD7"/>
                  </a:solidFill>
                </a:uFill>
              </a:rPr>
              <a:t>cnt</a:t>
            </a:r>
            <a:r>
              <a:rPr dirty="0">
                <a:uFill>
                  <a:solidFill>
                    <a:srgbClr val="007DD7"/>
                  </a:solidFill>
                </a:uFill>
              </a:rPr>
              <a:t> = 0;</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a:t>
            </a:r>
            <a:r>
              <a:rPr dirty="0" err="1">
                <a:uFill>
                  <a:solidFill>
                    <a:srgbClr val="007DD7"/>
                  </a:solidFill>
                </a:uFill>
              </a:rPr>
              <a:t>i</a:t>
            </a:r>
            <a:r>
              <a:rPr dirty="0">
                <a:uFill>
                  <a:solidFill>
                    <a:srgbClr val="007DD7"/>
                  </a:solidFill>
                </a:uFill>
              </a:rPr>
              <a:t> = 0; </a:t>
            </a:r>
            <a:r>
              <a:rPr dirty="0" err="1">
                <a:uFill>
                  <a:solidFill>
                    <a:srgbClr val="007DD7"/>
                  </a:solidFill>
                </a:uFill>
              </a:rPr>
              <a:t>i</a:t>
            </a:r>
            <a:r>
              <a:rPr dirty="0">
                <a:uFill>
                  <a:solidFill>
                    <a:srgbClr val="007DD7"/>
                  </a:solidFill>
                </a:uFill>
              </a:rPr>
              <a:t> &lt; N; </a:t>
            </a:r>
            <a:r>
              <a:rPr dirty="0" err="1">
                <a:uFill>
                  <a:solidFill>
                    <a:srgbClr val="007DD7"/>
                  </a:solidFill>
                </a:uFill>
              </a:rPr>
              <a:t>i</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j = i+1; j &lt; N; </a:t>
            </a:r>
            <a:r>
              <a:rPr dirty="0" err="1">
                <a:uFill>
                  <a:solidFill>
                    <a:srgbClr val="007DD7"/>
                  </a:solidFill>
                </a:uFill>
              </a:rPr>
              <a:t>j++</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k = j+1; k &lt; N; k++)</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if (a[</a:t>
            </a:r>
            <a:r>
              <a:rPr dirty="0" err="1">
                <a:uFill>
                  <a:solidFill>
                    <a:srgbClr val="007DD7"/>
                  </a:solidFill>
                </a:uFill>
              </a:rPr>
              <a:t>i</a:t>
            </a:r>
            <a:r>
              <a:rPr dirty="0">
                <a:uFill>
                  <a:solidFill>
                    <a:srgbClr val="007DD7"/>
                  </a:solidFill>
                </a:uFill>
              </a:rPr>
              <a:t>] + a[j] + a[k] == 0)</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a:t>
            </a:r>
            <a:r>
              <a:rPr dirty="0" err="1">
                <a:uFill>
                  <a:solidFill>
                    <a:srgbClr val="007DD7"/>
                  </a:solidFill>
                </a:uFill>
              </a:rPr>
              <a:t>cnt</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return </a:t>
            </a:r>
            <a:r>
              <a:rPr dirty="0" err="1">
                <a:uFill>
                  <a:solidFill>
                    <a:srgbClr val="007DD7"/>
                  </a:solidFill>
                </a:uFill>
              </a:rPr>
              <a:t>cnt</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p:txBody>
      </p:sp>
      <p:grpSp>
        <p:nvGrpSpPr>
          <p:cNvPr id="566" name="Group"/>
          <p:cNvGrpSpPr/>
          <p:nvPr/>
        </p:nvGrpSpPr>
        <p:grpSpPr>
          <a:xfrm>
            <a:off x="12687646" y="8775700"/>
            <a:ext cx="8089554" cy="1155700"/>
            <a:chOff x="869875" y="0"/>
            <a:chExt cx="8089552" cy="1155700"/>
          </a:xfrm>
        </p:grpSpPr>
        <p:pic>
          <p:nvPicPr>
            <p:cNvPr id="564" name="droppedImage.pdf" descr="droppedImage.pdf"/>
            <p:cNvPicPr>
              <a:picLocks noChangeAspect="1"/>
            </p:cNvPicPr>
            <p:nvPr/>
          </p:nvPicPr>
          <p:blipFill>
            <a:blip r:embed="rId3"/>
            <a:stretch>
              <a:fillRect/>
            </a:stretch>
          </p:blipFill>
          <p:spPr>
            <a:xfrm>
              <a:off x="3141076" y="0"/>
              <a:ext cx="5818352" cy="1155700"/>
            </a:xfrm>
            <a:prstGeom prst="rect">
              <a:avLst/>
            </a:prstGeom>
            <a:ln w="12700" cap="flat">
              <a:noFill/>
              <a:miter lim="400000"/>
            </a:ln>
            <a:effectLst/>
          </p:spPr>
        </p:pic>
        <p:sp>
          <p:nvSpPr>
            <p:cNvPr id="565" name="# i &lt; j &lt; k ="/>
            <p:cNvSpPr txBox="1"/>
            <p:nvPr/>
          </p:nvSpPr>
          <p:spPr>
            <a:xfrm>
              <a:off x="869875" y="368300"/>
              <a:ext cx="1923071" cy="5145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 </a:t>
              </a:r>
              <a:r>
                <a:rPr>
                  <a:latin typeface="Helvetica"/>
                  <a:ea typeface="Helvetica"/>
                  <a:cs typeface="Helvetica"/>
                  <a:sym typeface="Helvetica"/>
                </a:rPr>
                <a:t>i &lt; j &lt; k =</a:t>
              </a:r>
            </a:p>
          </p:txBody>
        </p:sp>
      </p:grpSp>
      <p:grpSp>
        <p:nvGrpSpPr>
          <p:cNvPr id="570" name="Group"/>
          <p:cNvGrpSpPr/>
          <p:nvPr/>
        </p:nvGrpSpPr>
        <p:grpSpPr>
          <a:xfrm>
            <a:off x="7948451" y="11925300"/>
            <a:ext cx="10871322" cy="774700"/>
            <a:chOff x="0" y="0"/>
            <a:chExt cx="10871320" cy="774700"/>
          </a:xfrm>
        </p:grpSpPr>
        <p:sp>
          <p:nvSpPr>
            <p:cNvPr id="567" name="✓"/>
            <p:cNvSpPr txBox="1"/>
            <p:nvPr/>
          </p:nvSpPr>
          <p:spPr>
            <a:xfrm>
              <a:off x="0" y="0"/>
              <a:ext cx="551018" cy="774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5400"/>
                </a:lnSpc>
                <a:tabLst>
                  <a:tab pos="1511300" algn="l"/>
                </a:tabLst>
                <a:defRPr sz="4500">
                  <a:solidFill>
                    <a:srgbClr val="005493"/>
                  </a:solidFill>
                  <a:latin typeface="Lucida Sans"/>
                  <a:ea typeface="Lucida Sans"/>
                  <a:cs typeface="Lucida Sans"/>
                  <a:sym typeface="Lucida Sans"/>
                </a:defRPr>
              </a:lvl1pPr>
            </a:lstStyle>
            <a:p>
              <a:r>
                <a:t>✓</a:t>
              </a:r>
            </a:p>
          </p:txBody>
        </p:sp>
        <p:sp>
          <p:nvSpPr>
            <p:cNvPr id="568" name="matches 4.84 × 10 −10 × N3 empirical hypothesis"/>
            <p:cNvSpPr txBox="1"/>
            <p:nvPr/>
          </p:nvSpPr>
          <p:spPr>
            <a:xfrm>
              <a:off x="1500348" y="101600"/>
              <a:ext cx="9370973" cy="647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1" indent="88900" defTabSz="647700">
                <a:lnSpc>
                  <a:spcPts val="5500"/>
                </a:lnSpc>
                <a:spcBef>
                  <a:spcPts val="600"/>
                </a:spcBef>
                <a:tabLst>
                  <a:tab pos="1168400" algn="l"/>
                </a:tabLst>
                <a:defRPr sz="3300">
                  <a:solidFill>
                    <a:srgbClr val="005493"/>
                  </a:solidFill>
                  <a:latin typeface="Lucida Sans"/>
                  <a:ea typeface="Lucida Sans"/>
                  <a:cs typeface="Lucida Sans"/>
                  <a:sym typeface="Lucida Sans"/>
                </a:defRPr>
              </a:pPr>
              <a:r>
                <a:rPr sz="3000"/>
                <a:t>matches 4.84 × 10</a:t>
              </a:r>
              <a:r>
                <a:rPr sz="3600" baseline="31999"/>
                <a:t> −10</a:t>
              </a:r>
              <a:r>
                <a:rPr sz="3000"/>
                <a:t> × </a:t>
              </a:r>
              <a:r>
                <a:rPr i="1" spc="726"/>
                <a:t>N</a:t>
              </a:r>
              <a:r>
                <a:rPr baseline="31999"/>
                <a:t>3 </a:t>
              </a:r>
              <a:r>
                <a:rPr sz="3000"/>
                <a:t>empirical hypothesis</a:t>
              </a:r>
            </a:p>
          </p:txBody>
        </p:sp>
        <p:sp>
          <p:nvSpPr>
            <p:cNvPr id="569" name="Line"/>
            <p:cNvSpPr/>
            <p:nvPr/>
          </p:nvSpPr>
          <p:spPr>
            <a:xfrm>
              <a:off x="833300" y="422009"/>
              <a:ext cx="721885" cy="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573" name="Group"/>
          <p:cNvGrpSpPr/>
          <p:nvPr/>
        </p:nvGrpSpPr>
        <p:grpSpPr>
          <a:xfrm>
            <a:off x="21494452" y="8296009"/>
            <a:ext cx="2798979" cy="1419491"/>
            <a:chOff x="0" y="0"/>
            <a:chExt cx="2798978" cy="1419490"/>
          </a:xfrm>
        </p:grpSpPr>
        <p:sp>
          <p:nvSpPr>
            <p:cNvPr id="571" name="Line"/>
            <p:cNvSpPr/>
            <p:nvPr/>
          </p:nvSpPr>
          <p:spPr>
            <a:xfrm>
              <a:off x="0" y="0"/>
              <a:ext cx="668040" cy="50165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572" name="assumes count…"/>
            <p:cNvSpPr txBox="1"/>
            <p:nvPr/>
          </p:nvSpPr>
          <p:spPr>
            <a:xfrm>
              <a:off x="289239" y="581290"/>
              <a:ext cx="2509740" cy="838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1" indent="88900" algn="ctr" defTabSz="647700">
                <a:lnSpc>
                  <a:spcPts val="2400"/>
                </a:lnSpc>
                <a:spcBef>
                  <a:spcPts val="600"/>
                </a:spcBef>
                <a:tabLst>
                  <a:tab pos="1168400" algn="l"/>
                </a:tabLst>
                <a:defRPr sz="2700">
                  <a:solidFill>
                    <a:srgbClr val="005493"/>
                  </a:solidFill>
                  <a:latin typeface="Lucida Sans"/>
                  <a:ea typeface="Lucida Sans"/>
                  <a:cs typeface="Lucida Sans"/>
                  <a:sym typeface="Lucida Sans"/>
                </a:defRPr>
              </a:pPr>
              <a:r>
                <a:rPr sz="2400"/>
                <a:t>assumes count</a:t>
              </a:r>
            </a:p>
            <a:p>
              <a:pPr lvl="1" indent="88900" algn="ctr" defTabSz="647700">
                <a:lnSpc>
                  <a:spcPts val="2400"/>
                </a:lnSpc>
                <a:spcBef>
                  <a:spcPts val="600"/>
                </a:spcBef>
                <a:tabLst>
                  <a:tab pos="1168400" algn="l"/>
                </a:tabLst>
                <a:defRPr sz="2700">
                  <a:solidFill>
                    <a:srgbClr val="005493"/>
                  </a:solidFill>
                  <a:latin typeface="Lucida Sans"/>
                  <a:ea typeface="Lucida Sans"/>
                  <a:cs typeface="Lucida Sans"/>
                  <a:sym typeface="Lucida Sans"/>
                </a:defRPr>
              </a:pPr>
              <a:r>
                <a:rPr sz="2400"/>
                <a:t>is not large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0" animBg="1" advAuto="0"/>
      <p:bldP spid="561" grpId="0" animBg="1" advAuto="0"/>
      <p:bldP spid="562" grpId="0" animBg="1" advAuto="0"/>
      <p:bldP spid="563" grpId="0" animBg="1" advAuto="0"/>
      <p:bldP spid="566" grpId="0" animBg="1" advAuto="0"/>
      <p:bldP spid="570" grpId="0" animBg="1" advAuto="0"/>
      <p:bldP spid="573"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525" name="Warmup:  2-sum"/>
          <p:cNvSpPr txBox="1">
            <a:spLocks noGrp="1"/>
          </p:cNvSpPr>
          <p:nvPr>
            <p:ph type="title"/>
          </p:nvPr>
        </p:nvSpPr>
        <p:spPr>
          <a:prstGeom prst="rect">
            <a:avLst/>
          </a:prstGeom>
        </p:spPr>
        <p:txBody>
          <a:bodyPr/>
          <a:lstStyle/>
          <a:p>
            <a:r>
              <a:rPr lang="en-US" dirty="0"/>
              <a:t>Comparing algorithms</a:t>
            </a:r>
            <a:endParaRPr dirty="0"/>
          </a:p>
        </p:txBody>
      </p:sp>
      <p:sp>
        <p:nvSpPr>
          <p:cNvPr id="528" name="Q. Formula for total running time ?"/>
          <p:cNvSpPr txBox="1"/>
          <p:nvPr/>
        </p:nvSpPr>
        <p:spPr>
          <a:xfrm>
            <a:off x="1270000" y="10541000"/>
            <a:ext cx="12979400" cy="1130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dirty="0"/>
              <a:t>Q. </a:t>
            </a:r>
            <a:r>
              <a:rPr lang="en-US" dirty="0">
                <a:solidFill>
                  <a:srgbClr val="000000"/>
                </a:solidFill>
              </a:rPr>
              <a:t>Order algorithms from slowest to fastest</a:t>
            </a:r>
            <a:endParaRPr dirty="0">
              <a:solidFill>
                <a:srgbClr val="000000"/>
              </a:solidFill>
            </a:endParaRPr>
          </a:p>
        </p:txBody>
      </p:sp>
      <p:sp>
        <p:nvSpPr>
          <p:cNvPr id="529" name="A. c1N2 + c2N + c3 nanoseconds, where... [complicated definitions]."/>
          <p:cNvSpPr txBox="1"/>
          <p:nvPr/>
        </p:nvSpPr>
        <p:spPr>
          <a:xfrm>
            <a:off x="1270000" y="11925300"/>
            <a:ext cx="129794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rPr dirty="0"/>
              <a:t>A. </a:t>
            </a:r>
            <a:r>
              <a:rPr lang="en-US" i="1" dirty="0">
                <a:solidFill>
                  <a:srgbClr val="000000"/>
                </a:solidFill>
              </a:rPr>
              <a:t>n! &gt; 2</a:t>
            </a:r>
            <a:r>
              <a:rPr lang="en-US" i="1" baseline="30000" dirty="0">
                <a:solidFill>
                  <a:srgbClr val="000000"/>
                </a:solidFill>
              </a:rPr>
              <a:t>n</a:t>
            </a:r>
            <a:r>
              <a:rPr lang="en-US" i="1" dirty="0">
                <a:solidFill>
                  <a:srgbClr val="000000"/>
                </a:solidFill>
              </a:rPr>
              <a:t> &gt; </a:t>
            </a:r>
            <a:r>
              <a:rPr lang="en-US" i="1" dirty="0" err="1">
                <a:solidFill>
                  <a:srgbClr val="000000"/>
                </a:solidFill>
              </a:rPr>
              <a:t>n</a:t>
            </a:r>
            <a:r>
              <a:rPr lang="en-US" i="1" baseline="30000" dirty="0" err="1">
                <a:solidFill>
                  <a:srgbClr val="000000"/>
                </a:solidFill>
              </a:rPr>
              <a:t>n</a:t>
            </a:r>
            <a:r>
              <a:rPr lang="en-US" i="1" dirty="0">
                <a:solidFill>
                  <a:srgbClr val="000000"/>
                </a:solidFill>
              </a:rPr>
              <a:t> &gt; n log n &gt; n &gt; log n &gt; 1</a:t>
            </a:r>
            <a:endParaRPr dirty="0">
              <a:solidFill>
                <a:srgbClr val="000000"/>
              </a:solidFill>
            </a:endParaRPr>
          </a:p>
        </p:txBody>
      </p:sp>
      <p:pic>
        <p:nvPicPr>
          <p:cNvPr id="13" name="Picture 12" descr="A screenshot of a cell phone&#10;&#10;Description automatically generated">
            <a:extLst>
              <a:ext uri="{FF2B5EF4-FFF2-40B4-BE49-F238E27FC236}">
                <a16:creationId xmlns:a16="http://schemas.microsoft.com/office/drawing/2014/main" id="{D5C98290-D26E-456C-9C1A-1C83D4095AE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70000" y="2044700"/>
            <a:ext cx="12150600" cy="7047348"/>
          </a:xfrm>
          <a:prstGeom prst="rect">
            <a:avLst/>
          </a:prstGeom>
        </p:spPr>
      </p:pic>
      <p:sp>
        <p:nvSpPr>
          <p:cNvPr id="14" name="TextBox 13">
            <a:extLst>
              <a:ext uri="{FF2B5EF4-FFF2-40B4-BE49-F238E27FC236}">
                <a16:creationId xmlns:a16="http://schemas.microsoft.com/office/drawing/2014/main" id="{B38BAB56-6AD8-4544-88F9-4DD85CF0FF18}"/>
              </a:ext>
            </a:extLst>
          </p:cNvPr>
          <p:cNvSpPr txBox="1"/>
          <p:nvPr/>
        </p:nvSpPr>
        <p:spPr>
          <a:xfrm>
            <a:off x="1270000" y="9115216"/>
            <a:ext cx="12150600" cy="230832"/>
          </a:xfrm>
          <a:prstGeom prst="rect">
            <a:avLst/>
          </a:prstGeom>
          <a:noFill/>
        </p:spPr>
        <p:txBody>
          <a:bodyPr wrap="square" rtlCol="0">
            <a:spAutoFit/>
          </a:bodyPr>
          <a:lstStyle/>
          <a:p>
            <a:r>
              <a:rPr lang="en-US" sz="900" dirty="0">
                <a:hlinkClick r:id="rId4" tooltip="https://stackoverflow.com/questions/487258/what-is-a-plain-english-explanation-of-big-o-notation"/>
              </a:rPr>
              <a:t>This Photo</a:t>
            </a:r>
            <a:r>
              <a:rPr lang="en-US" sz="900" dirty="0"/>
              <a:t> by Unknown Author is licensed under </a:t>
            </a:r>
            <a:r>
              <a:rPr lang="en-US" sz="900" dirty="0">
                <a:hlinkClick r:id="rId5" tooltip="https://creativecommons.org/licenses/by-sa/3.0/"/>
              </a:rPr>
              <a:t>CC BY-SA</a:t>
            </a:r>
            <a:endParaRPr lang="en-US" sz="900" dirty="0"/>
          </a:p>
        </p:txBody>
      </p:sp>
      <p:sp>
        <p:nvSpPr>
          <p:cNvPr id="16" name="TextBox 15">
            <a:extLst>
              <a:ext uri="{FF2B5EF4-FFF2-40B4-BE49-F238E27FC236}">
                <a16:creationId xmlns:a16="http://schemas.microsoft.com/office/drawing/2014/main" id="{B6A1CFA5-9A02-414D-88D1-66B43509074C}"/>
              </a:ext>
            </a:extLst>
          </p:cNvPr>
          <p:cNvSpPr txBox="1"/>
          <p:nvPr/>
        </p:nvSpPr>
        <p:spPr>
          <a:xfrm>
            <a:off x="21214362" y="534332"/>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11.1b</a:t>
            </a:r>
          </a:p>
        </p:txBody>
      </p:sp>
      <p:sp>
        <p:nvSpPr>
          <p:cNvPr id="9" name="TextBox 8">
            <a:extLst>
              <a:ext uri="{FF2B5EF4-FFF2-40B4-BE49-F238E27FC236}">
                <a16:creationId xmlns:a16="http://schemas.microsoft.com/office/drawing/2014/main" id="{1BF02B79-C417-4362-B509-DEFA222B8F6E}"/>
              </a:ext>
            </a:extLst>
          </p:cNvPr>
          <p:cNvSpPr txBox="1"/>
          <p:nvPr/>
        </p:nvSpPr>
        <p:spPr>
          <a:xfrm>
            <a:off x="17497454" y="355600"/>
            <a:ext cx="34593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pt-BR" sz="1600" dirty="0">
                <a:uFill>
                  <a:solidFill>
                    <a:srgbClr val="000000"/>
                  </a:solidFill>
                </a:uFill>
                <a:latin typeface="Comic Sans MS"/>
                <a:ea typeface="Comic Sans MS"/>
                <a:cs typeface="Comic Sans MS"/>
                <a:sym typeface="Comic Sans MS"/>
              </a:rPr>
              <a:t>Recognize typical orders of complexity (O(1), O(log n), O(n), O(n log n), O(n^2), O(n^3), O(2^n))</a:t>
            </a: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94345596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P spid="529"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525" name="Warmup:  2-sum"/>
          <p:cNvSpPr txBox="1">
            <a:spLocks noGrp="1"/>
          </p:cNvSpPr>
          <p:nvPr>
            <p:ph type="title"/>
          </p:nvPr>
        </p:nvSpPr>
        <p:spPr>
          <a:prstGeom prst="rect">
            <a:avLst/>
          </a:prstGeom>
        </p:spPr>
        <p:txBody>
          <a:bodyPr/>
          <a:lstStyle/>
          <a:p>
            <a:r>
              <a:rPr lang="en-US" dirty="0"/>
              <a:t>Classify Algorithms</a:t>
            </a:r>
            <a:endParaRPr dirty="0"/>
          </a:p>
        </p:txBody>
      </p:sp>
      <p:sp>
        <p:nvSpPr>
          <p:cNvPr id="528" name="Q. Formula for total running time ?"/>
          <p:cNvSpPr txBox="1"/>
          <p:nvPr/>
        </p:nvSpPr>
        <p:spPr>
          <a:xfrm>
            <a:off x="1270000" y="1778000"/>
            <a:ext cx="12979400" cy="1803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dirty="0"/>
              <a:t>Q. </a:t>
            </a:r>
            <a:r>
              <a:rPr lang="en-US" dirty="0">
                <a:solidFill>
                  <a:srgbClr val="000000"/>
                </a:solidFill>
              </a:rPr>
              <a:t>Classify each of these algorithms using typical orders of complexity.</a:t>
            </a:r>
            <a:endParaRPr dirty="0">
              <a:solidFill>
                <a:srgbClr val="000000"/>
              </a:solidFill>
            </a:endParaRPr>
          </a:p>
        </p:txBody>
      </p:sp>
      <p:sp>
        <p:nvSpPr>
          <p:cNvPr id="529" name="A. c1N2 + c2N + c3 nanoseconds, where... [complicated definitions]."/>
          <p:cNvSpPr txBox="1"/>
          <p:nvPr/>
        </p:nvSpPr>
        <p:spPr>
          <a:xfrm>
            <a:off x="1422400" y="6591300"/>
            <a:ext cx="12827000" cy="15875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rPr lang="en-US" dirty="0"/>
              <a:t>Algorithm</a:t>
            </a:r>
            <a:r>
              <a:rPr dirty="0"/>
              <a:t>. </a:t>
            </a:r>
            <a:r>
              <a:rPr lang="en-US" i="1" dirty="0">
                <a:solidFill>
                  <a:srgbClr val="000000"/>
                </a:solidFill>
              </a:rPr>
              <a:t>Given N integers, find 3 integers that sums to zero</a:t>
            </a:r>
            <a:endParaRPr dirty="0">
              <a:solidFill>
                <a:srgbClr val="000000"/>
              </a:solidFill>
            </a:endParaRPr>
          </a:p>
        </p:txBody>
      </p:sp>
      <p:sp>
        <p:nvSpPr>
          <p:cNvPr id="16" name="TextBox 15">
            <a:extLst>
              <a:ext uri="{FF2B5EF4-FFF2-40B4-BE49-F238E27FC236}">
                <a16:creationId xmlns:a16="http://schemas.microsoft.com/office/drawing/2014/main" id="{B6A1CFA5-9A02-414D-88D1-66B43509074C}"/>
              </a:ext>
            </a:extLst>
          </p:cNvPr>
          <p:cNvSpPr txBox="1"/>
          <p:nvPr/>
        </p:nvSpPr>
        <p:spPr>
          <a:xfrm>
            <a:off x="21214362" y="534332"/>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11.1e</a:t>
            </a:r>
          </a:p>
        </p:txBody>
      </p:sp>
      <p:sp>
        <p:nvSpPr>
          <p:cNvPr id="9" name="A. c1N2 + c2N + c3 nanoseconds, where... [complicated definitions].">
            <a:extLst>
              <a:ext uri="{FF2B5EF4-FFF2-40B4-BE49-F238E27FC236}">
                <a16:creationId xmlns:a16="http://schemas.microsoft.com/office/drawing/2014/main" id="{6F2719F4-8F70-4B30-A4A7-4DC3DF721108}"/>
              </a:ext>
            </a:extLst>
          </p:cNvPr>
          <p:cNvSpPr txBox="1"/>
          <p:nvPr/>
        </p:nvSpPr>
        <p:spPr>
          <a:xfrm>
            <a:off x="1346200" y="5429250"/>
            <a:ext cx="129794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rPr lang="en-US" dirty="0"/>
              <a:t>Algorithm</a:t>
            </a:r>
            <a:r>
              <a:rPr dirty="0"/>
              <a:t>. </a:t>
            </a:r>
            <a:r>
              <a:rPr lang="en-US" i="1" dirty="0">
                <a:solidFill>
                  <a:srgbClr val="000000"/>
                </a:solidFill>
              </a:rPr>
              <a:t>Swap any two elements in an array of size N</a:t>
            </a:r>
            <a:endParaRPr dirty="0">
              <a:solidFill>
                <a:srgbClr val="000000"/>
              </a:solidFill>
            </a:endParaRPr>
          </a:p>
        </p:txBody>
      </p:sp>
      <p:sp>
        <p:nvSpPr>
          <p:cNvPr id="10" name="A. c1N2 + c2N + c3 nanoseconds, where... [complicated definitions].">
            <a:extLst>
              <a:ext uri="{FF2B5EF4-FFF2-40B4-BE49-F238E27FC236}">
                <a16:creationId xmlns:a16="http://schemas.microsoft.com/office/drawing/2014/main" id="{AA886380-9CC6-4663-B9F0-834CAE9D7BDE}"/>
              </a:ext>
            </a:extLst>
          </p:cNvPr>
          <p:cNvSpPr txBox="1"/>
          <p:nvPr/>
        </p:nvSpPr>
        <p:spPr>
          <a:xfrm>
            <a:off x="1422400" y="4229100"/>
            <a:ext cx="129794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rPr lang="en-US" dirty="0"/>
              <a:t>Algorithm</a:t>
            </a:r>
            <a:r>
              <a:rPr dirty="0"/>
              <a:t>. </a:t>
            </a:r>
            <a:r>
              <a:rPr lang="en-US" i="1" dirty="0">
                <a:solidFill>
                  <a:srgbClr val="000000"/>
                </a:solidFill>
              </a:rPr>
              <a:t>Find an element in a random array of N </a:t>
            </a:r>
            <a:r>
              <a:rPr lang="en-US" i="1" dirty="0" err="1">
                <a:solidFill>
                  <a:srgbClr val="000000"/>
                </a:solidFill>
              </a:rPr>
              <a:t>ints</a:t>
            </a:r>
            <a:endParaRPr dirty="0">
              <a:solidFill>
                <a:srgbClr val="000000"/>
              </a:solidFill>
            </a:endParaRPr>
          </a:p>
        </p:txBody>
      </p:sp>
      <p:sp>
        <p:nvSpPr>
          <p:cNvPr id="11" name="A. c1N2 + c2N + c3 nanoseconds, where... [complicated definitions].">
            <a:extLst>
              <a:ext uri="{FF2B5EF4-FFF2-40B4-BE49-F238E27FC236}">
                <a16:creationId xmlns:a16="http://schemas.microsoft.com/office/drawing/2014/main" id="{E62B061E-D2CE-4FB1-90FE-0E4E31A70587}"/>
              </a:ext>
            </a:extLst>
          </p:cNvPr>
          <p:cNvSpPr txBox="1"/>
          <p:nvPr/>
        </p:nvSpPr>
        <p:spPr>
          <a:xfrm>
            <a:off x="1346200" y="8375650"/>
            <a:ext cx="129794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rPr lang="en-US" dirty="0"/>
              <a:t>Algorithm</a:t>
            </a:r>
            <a:r>
              <a:rPr dirty="0"/>
              <a:t>. </a:t>
            </a:r>
            <a:r>
              <a:rPr lang="en-US" i="1" dirty="0">
                <a:solidFill>
                  <a:schemeClr val="tx1"/>
                </a:solidFill>
              </a:rPr>
              <a:t>Find an element in a sorted array of N </a:t>
            </a:r>
            <a:r>
              <a:rPr lang="en-US" i="1" dirty="0" err="1">
                <a:solidFill>
                  <a:schemeClr val="tx1"/>
                </a:solidFill>
              </a:rPr>
              <a:t>ints</a:t>
            </a:r>
            <a:endParaRPr dirty="0">
              <a:solidFill>
                <a:srgbClr val="000000"/>
              </a:solidFill>
            </a:endParaRPr>
          </a:p>
        </p:txBody>
      </p:sp>
      <p:sp>
        <p:nvSpPr>
          <p:cNvPr id="12" name="A. c1N2 + c2N + c3 nanoseconds, where... [complicated definitions].">
            <a:extLst>
              <a:ext uri="{FF2B5EF4-FFF2-40B4-BE49-F238E27FC236}">
                <a16:creationId xmlns:a16="http://schemas.microsoft.com/office/drawing/2014/main" id="{36D24CB1-FD5A-4505-8BF7-F52E7AA729B3}"/>
              </a:ext>
            </a:extLst>
          </p:cNvPr>
          <p:cNvSpPr txBox="1"/>
          <p:nvPr/>
        </p:nvSpPr>
        <p:spPr>
          <a:xfrm>
            <a:off x="1422400" y="9639300"/>
            <a:ext cx="129794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rPr lang="en-US" dirty="0"/>
              <a:t>Algorithm</a:t>
            </a:r>
            <a:r>
              <a:rPr dirty="0"/>
              <a:t>. </a:t>
            </a:r>
            <a:r>
              <a:rPr lang="en-US" i="1" dirty="0">
                <a:solidFill>
                  <a:srgbClr val="000000"/>
                </a:solidFill>
              </a:rPr>
              <a:t>Given N elements, find all combinations </a:t>
            </a:r>
            <a:endParaRPr dirty="0">
              <a:solidFill>
                <a:srgbClr val="000000"/>
              </a:solidFill>
            </a:endParaRPr>
          </a:p>
        </p:txBody>
      </p:sp>
      <p:sp>
        <p:nvSpPr>
          <p:cNvPr id="15" name="1,253,276.5…">
            <a:extLst>
              <a:ext uri="{FF2B5EF4-FFF2-40B4-BE49-F238E27FC236}">
                <a16:creationId xmlns:a16="http://schemas.microsoft.com/office/drawing/2014/main" id="{D75B8A9C-366F-4500-BD00-001FA5F39AE1}"/>
              </a:ext>
            </a:extLst>
          </p:cNvPr>
          <p:cNvSpPr txBox="1"/>
          <p:nvPr/>
        </p:nvSpPr>
        <p:spPr>
          <a:xfrm>
            <a:off x="15716249" y="4637766"/>
            <a:ext cx="525785"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N</a:t>
            </a:r>
            <a:endParaRPr dirty="0"/>
          </a:p>
        </p:txBody>
      </p:sp>
      <p:sp>
        <p:nvSpPr>
          <p:cNvPr id="17" name="Line">
            <a:extLst>
              <a:ext uri="{FF2B5EF4-FFF2-40B4-BE49-F238E27FC236}">
                <a16:creationId xmlns:a16="http://schemas.microsoft.com/office/drawing/2014/main" id="{4B1967AF-4C1D-4FBC-8885-2A65F753306E}"/>
              </a:ext>
            </a:extLst>
          </p:cNvPr>
          <p:cNvSpPr/>
          <p:nvPr/>
        </p:nvSpPr>
        <p:spPr>
          <a:xfrm>
            <a:off x="14573249" y="4895850"/>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18" name="1,253,276.5…">
            <a:extLst>
              <a:ext uri="{FF2B5EF4-FFF2-40B4-BE49-F238E27FC236}">
                <a16:creationId xmlns:a16="http://schemas.microsoft.com/office/drawing/2014/main" id="{1BD46FA2-F4C6-40C3-B418-1CD906BC141C}"/>
              </a:ext>
            </a:extLst>
          </p:cNvPr>
          <p:cNvSpPr txBox="1"/>
          <p:nvPr/>
        </p:nvSpPr>
        <p:spPr>
          <a:xfrm>
            <a:off x="15734684" y="5723616"/>
            <a:ext cx="488915"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1</a:t>
            </a:r>
            <a:endParaRPr dirty="0"/>
          </a:p>
        </p:txBody>
      </p:sp>
      <p:sp>
        <p:nvSpPr>
          <p:cNvPr id="19" name="Line">
            <a:extLst>
              <a:ext uri="{FF2B5EF4-FFF2-40B4-BE49-F238E27FC236}">
                <a16:creationId xmlns:a16="http://schemas.microsoft.com/office/drawing/2014/main" id="{2FE2B133-8149-4B69-8B0C-B5F070C5B669}"/>
              </a:ext>
            </a:extLst>
          </p:cNvPr>
          <p:cNvSpPr/>
          <p:nvPr/>
        </p:nvSpPr>
        <p:spPr>
          <a:xfrm>
            <a:off x="14573249" y="5981700"/>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20" name="1,253,276.5…">
            <a:extLst>
              <a:ext uri="{FF2B5EF4-FFF2-40B4-BE49-F238E27FC236}">
                <a16:creationId xmlns:a16="http://schemas.microsoft.com/office/drawing/2014/main" id="{64EE9677-4E52-48D8-A3F2-D383761BA53F}"/>
              </a:ext>
            </a:extLst>
          </p:cNvPr>
          <p:cNvSpPr txBox="1"/>
          <p:nvPr/>
        </p:nvSpPr>
        <p:spPr>
          <a:xfrm>
            <a:off x="15643312" y="6960051"/>
            <a:ext cx="671659"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N</a:t>
            </a:r>
            <a:r>
              <a:rPr lang="en-US" baseline="30000" dirty="0"/>
              <a:t>3</a:t>
            </a:r>
            <a:endParaRPr dirty="0"/>
          </a:p>
        </p:txBody>
      </p:sp>
      <p:sp>
        <p:nvSpPr>
          <p:cNvPr id="21" name="Line">
            <a:extLst>
              <a:ext uri="{FF2B5EF4-FFF2-40B4-BE49-F238E27FC236}">
                <a16:creationId xmlns:a16="http://schemas.microsoft.com/office/drawing/2014/main" id="{1663ED32-669F-483F-AFA6-1349D506DAAB}"/>
              </a:ext>
            </a:extLst>
          </p:cNvPr>
          <p:cNvSpPr/>
          <p:nvPr/>
        </p:nvSpPr>
        <p:spPr>
          <a:xfrm>
            <a:off x="14573249" y="7218135"/>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22" name="1,253,276.5…">
            <a:extLst>
              <a:ext uri="{FF2B5EF4-FFF2-40B4-BE49-F238E27FC236}">
                <a16:creationId xmlns:a16="http://schemas.microsoft.com/office/drawing/2014/main" id="{3F219DF1-0BD9-4EC6-A342-0A483FF32C5D}"/>
              </a:ext>
            </a:extLst>
          </p:cNvPr>
          <p:cNvSpPr txBox="1"/>
          <p:nvPr/>
        </p:nvSpPr>
        <p:spPr>
          <a:xfrm>
            <a:off x="15354772" y="8784766"/>
            <a:ext cx="1248740"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Log N</a:t>
            </a:r>
            <a:endParaRPr dirty="0"/>
          </a:p>
        </p:txBody>
      </p:sp>
      <p:sp>
        <p:nvSpPr>
          <p:cNvPr id="23" name="Line">
            <a:extLst>
              <a:ext uri="{FF2B5EF4-FFF2-40B4-BE49-F238E27FC236}">
                <a16:creationId xmlns:a16="http://schemas.microsoft.com/office/drawing/2014/main" id="{534A41BB-5B90-44F8-A37D-97FF20B73CAF}"/>
              </a:ext>
            </a:extLst>
          </p:cNvPr>
          <p:cNvSpPr/>
          <p:nvPr/>
        </p:nvSpPr>
        <p:spPr>
          <a:xfrm>
            <a:off x="14573249" y="9042850"/>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24" name="1,253,276.5…">
            <a:extLst>
              <a:ext uri="{FF2B5EF4-FFF2-40B4-BE49-F238E27FC236}">
                <a16:creationId xmlns:a16="http://schemas.microsoft.com/office/drawing/2014/main" id="{268688B0-512F-4C9B-835F-69035605FCF7}"/>
              </a:ext>
            </a:extLst>
          </p:cNvPr>
          <p:cNvSpPr txBox="1"/>
          <p:nvPr/>
        </p:nvSpPr>
        <p:spPr>
          <a:xfrm>
            <a:off x="15661747" y="9857466"/>
            <a:ext cx="634789"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N!</a:t>
            </a:r>
            <a:endParaRPr dirty="0"/>
          </a:p>
        </p:txBody>
      </p:sp>
      <p:sp>
        <p:nvSpPr>
          <p:cNvPr id="25" name="Line">
            <a:extLst>
              <a:ext uri="{FF2B5EF4-FFF2-40B4-BE49-F238E27FC236}">
                <a16:creationId xmlns:a16="http://schemas.microsoft.com/office/drawing/2014/main" id="{BF5A87A5-1691-4BC1-95E3-4FAB71E4CB30}"/>
              </a:ext>
            </a:extLst>
          </p:cNvPr>
          <p:cNvSpPr/>
          <p:nvPr/>
        </p:nvSpPr>
        <p:spPr>
          <a:xfrm>
            <a:off x="14573249" y="10115550"/>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26" name="TextBox 25">
            <a:extLst>
              <a:ext uri="{FF2B5EF4-FFF2-40B4-BE49-F238E27FC236}">
                <a16:creationId xmlns:a16="http://schemas.microsoft.com/office/drawing/2014/main" id="{00E8DD69-19C6-4AA3-B9D6-954D16194319}"/>
              </a:ext>
            </a:extLst>
          </p:cNvPr>
          <p:cNvSpPr txBox="1"/>
          <p:nvPr/>
        </p:nvSpPr>
        <p:spPr>
          <a:xfrm>
            <a:off x="17796933" y="595888"/>
            <a:ext cx="273118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Categorize algorithms according to their Big O complexity.</a:t>
            </a: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47735451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P spid="529" grpId="0" animBg="1" advAuto="0"/>
      <p:bldP spid="9" grpId="0" animBg="1" advAuto="0"/>
      <p:bldP spid="10" grpId="0" animBg="1" advAuto="0"/>
      <p:bldP spid="11" grpId="0" animBg="1" advAuto="0"/>
      <p:bldP spid="1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525" name="Warmup:  2-sum"/>
          <p:cNvSpPr txBox="1">
            <a:spLocks noGrp="1"/>
          </p:cNvSpPr>
          <p:nvPr>
            <p:ph type="title"/>
          </p:nvPr>
        </p:nvSpPr>
        <p:spPr>
          <a:prstGeom prst="rect">
            <a:avLst/>
          </a:prstGeom>
        </p:spPr>
        <p:txBody>
          <a:bodyPr/>
          <a:lstStyle/>
          <a:p>
            <a:r>
              <a:rPr lang="en-US" dirty="0"/>
              <a:t>Counting basic operations</a:t>
            </a:r>
            <a:endParaRPr dirty="0"/>
          </a:p>
        </p:txBody>
      </p:sp>
      <p:sp>
        <p:nvSpPr>
          <p:cNvPr id="528" name="Q. Formula for total running time ?"/>
          <p:cNvSpPr txBox="1"/>
          <p:nvPr/>
        </p:nvSpPr>
        <p:spPr>
          <a:xfrm>
            <a:off x="1270000" y="8145454"/>
            <a:ext cx="11322050" cy="176932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dirty="0"/>
              <a:t>Q. </a:t>
            </a:r>
            <a:r>
              <a:rPr lang="en-US" dirty="0">
                <a:solidFill>
                  <a:srgbClr val="000000"/>
                </a:solidFill>
              </a:rPr>
              <a:t>What types of basic operations are performed in the code above? </a:t>
            </a:r>
            <a:endParaRPr dirty="0">
              <a:solidFill>
                <a:srgbClr val="000000"/>
              </a:solidFill>
            </a:endParaRPr>
          </a:p>
        </p:txBody>
      </p:sp>
      <p:sp>
        <p:nvSpPr>
          <p:cNvPr id="529" name="A. c1N2 + c2N + c3 nanoseconds, where... [complicated definitions]."/>
          <p:cNvSpPr txBox="1"/>
          <p:nvPr/>
        </p:nvSpPr>
        <p:spPr>
          <a:xfrm>
            <a:off x="984250" y="10304765"/>
            <a:ext cx="12350750" cy="204736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rPr dirty="0"/>
              <a:t>A. </a:t>
            </a:r>
            <a:r>
              <a:rPr lang="en-US" i="1" dirty="0">
                <a:solidFill>
                  <a:srgbClr val="000000"/>
                </a:solidFill>
              </a:rPr>
              <a:t>Assignment (=)  , comparison (&lt;),</a:t>
            </a:r>
            <a:r>
              <a:rPr lang="en-US" i="1" dirty="0"/>
              <a:t> </a:t>
            </a:r>
            <a:r>
              <a:rPr lang="en-US" i="1" dirty="0">
                <a:solidFill>
                  <a:schemeClr val="tx1"/>
                </a:solidFill>
              </a:rPr>
              <a:t>increment (++)  </a:t>
            </a:r>
            <a:endParaRPr dirty="0">
              <a:solidFill>
                <a:schemeClr val="tx1"/>
              </a:solidFill>
            </a:endParaRPr>
          </a:p>
        </p:txBody>
      </p:sp>
      <p:sp>
        <p:nvSpPr>
          <p:cNvPr id="16" name="TextBox 15">
            <a:extLst>
              <a:ext uri="{FF2B5EF4-FFF2-40B4-BE49-F238E27FC236}">
                <a16:creationId xmlns:a16="http://schemas.microsoft.com/office/drawing/2014/main" id="{B6A1CFA5-9A02-414D-88D1-66B43509074C}"/>
              </a:ext>
            </a:extLst>
          </p:cNvPr>
          <p:cNvSpPr txBox="1"/>
          <p:nvPr/>
        </p:nvSpPr>
        <p:spPr>
          <a:xfrm>
            <a:off x="21214362" y="534332"/>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11.1c</a:t>
            </a:r>
          </a:p>
        </p:txBody>
      </p:sp>
      <p:sp>
        <p:nvSpPr>
          <p:cNvPr id="9" name="public static int count(int[] a)…">
            <a:extLst>
              <a:ext uri="{FF2B5EF4-FFF2-40B4-BE49-F238E27FC236}">
                <a16:creationId xmlns:a16="http://schemas.microsoft.com/office/drawing/2014/main" id="{DC068718-979F-4719-82F9-742299EB0C75}"/>
              </a:ext>
            </a:extLst>
          </p:cNvPr>
          <p:cNvSpPr/>
          <p:nvPr/>
        </p:nvSpPr>
        <p:spPr>
          <a:xfrm>
            <a:off x="1270000" y="1672689"/>
            <a:ext cx="9969500" cy="5954515"/>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public static int count(int[] a)</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int N = </a:t>
            </a:r>
            <a:r>
              <a:rPr dirty="0" err="1">
                <a:uFill>
                  <a:solidFill>
                    <a:srgbClr val="007DD7"/>
                  </a:solidFill>
                </a:uFill>
              </a:rPr>
              <a:t>a.length</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int </a:t>
            </a:r>
            <a:r>
              <a:rPr dirty="0" err="1">
                <a:uFill>
                  <a:solidFill>
                    <a:srgbClr val="007DD7"/>
                  </a:solidFill>
                </a:uFill>
              </a:rPr>
              <a:t>cnt</a:t>
            </a:r>
            <a:r>
              <a:rPr dirty="0">
                <a:uFill>
                  <a:solidFill>
                    <a:srgbClr val="007DD7"/>
                  </a:solidFill>
                </a:uFill>
              </a:rPr>
              <a:t> = 0;</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a:t>
            </a:r>
            <a:r>
              <a:rPr dirty="0" err="1">
                <a:uFill>
                  <a:solidFill>
                    <a:srgbClr val="007DD7"/>
                  </a:solidFill>
                </a:uFill>
              </a:rPr>
              <a:t>i</a:t>
            </a:r>
            <a:r>
              <a:rPr dirty="0">
                <a:uFill>
                  <a:solidFill>
                    <a:srgbClr val="007DD7"/>
                  </a:solidFill>
                </a:uFill>
              </a:rPr>
              <a:t> = 0; </a:t>
            </a:r>
            <a:r>
              <a:rPr dirty="0" err="1">
                <a:uFill>
                  <a:solidFill>
                    <a:srgbClr val="007DD7"/>
                  </a:solidFill>
                </a:uFill>
              </a:rPr>
              <a:t>i</a:t>
            </a:r>
            <a:r>
              <a:rPr dirty="0">
                <a:uFill>
                  <a:solidFill>
                    <a:srgbClr val="007DD7"/>
                  </a:solidFill>
                </a:uFill>
              </a:rPr>
              <a:t> &lt; N; </a:t>
            </a:r>
            <a:r>
              <a:rPr dirty="0" err="1">
                <a:uFill>
                  <a:solidFill>
                    <a:srgbClr val="007DD7"/>
                  </a:solidFill>
                </a:uFill>
              </a:rPr>
              <a:t>i</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a:t>
            </a:r>
            <a:r>
              <a:rPr dirty="0">
                <a:uFill>
                  <a:solidFill>
                    <a:srgbClr val="007DD7"/>
                  </a:solidFill>
                </a:uFill>
              </a:rPr>
              <a:t>if (a[</a:t>
            </a:r>
            <a:r>
              <a:rPr dirty="0" err="1">
                <a:uFill>
                  <a:solidFill>
                    <a:srgbClr val="007DD7"/>
                  </a:solidFill>
                </a:uFill>
              </a:rPr>
              <a:t>i</a:t>
            </a:r>
            <a:r>
              <a:rPr dirty="0">
                <a:uFill>
                  <a:solidFill>
                    <a:srgbClr val="007DD7"/>
                  </a:solidFill>
                </a:uFill>
              </a:rPr>
              <a:t>] </a:t>
            </a:r>
            <a:r>
              <a:rPr lang="en-US" dirty="0">
                <a:uFill>
                  <a:solidFill>
                    <a:srgbClr val="007DD7"/>
                  </a:solidFill>
                </a:uFill>
              </a:rPr>
              <a:t>&lt;</a:t>
            </a:r>
            <a:r>
              <a:rPr dirty="0">
                <a:uFill>
                  <a:solidFill>
                    <a:srgbClr val="007DD7"/>
                  </a:solidFill>
                </a:uFill>
              </a:rPr>
              <a:t> 0)</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a:t>
            </a:r>
            <a:r>
              <a:rPr dirty="0" err="1">
                <a:uFill>
                  <a:solidFill>
                    <a:srgbClr val="007DD7"/>
                  </a:solidFill>
                </a:uFill>
              </a:rPr>
              <a:t>cnt</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return </a:t>
            </a:r>
            <a:r>
              <a:rPr dirty="0" err="1">
                <a:uFill>
                  <a:solidFill>
                    <a:srgbClr val="007DD7"/>
                  </a:solidFill>
                </a:uFill>
              </a:rPr>
              <a:t>cnt</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p:txBody>
      </p:sp>
      <p:sp>
        <p:nvSpPr>
          <p:cNvPr id="11" name="1,253,276.5…">
            <a:extLst>
              <a:ext uri="{FF2B5EF4-FFF2-40B4-BE49-F238E27FC236}">
                <a16:creationId xmlns:a16="http://schemas.microsoft.com/office/drawing/2014/main" id="{4B49596F-A58A-4C09-A4F3-DF4FAAFC1A4D}"/>
              </a:ext>
            </a:extLst>
          </p:cNvPr>
          <p:cNvSpPr txBox="1"/>
          <p:nvPr/>
        </p:nvSpPr>
        <p:spPr>
          <a:xfrm>
            <a:off x="8381384" y="3118254"/>
            <a:ext cx="488915"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1</a:t>
            </a:r>
            <a:endParaRPr dirty="0"/>
          </a:p>
        </p:txBody>
      </p:sp>
      <p:sp>
        <p:nvSpPr>
          <p:cNvPr id="12" name="Line">
            <a:extLst>
              <a:ext uri="{FF2B5EF4-FFF2-40B4-BE49-F238E27FC236}">
                <a16:creationId xmlns:a16="http://schemas.microsoft.com/office/drawing/2014/main" id="{47FF3539-2D98-43E0-962E-EF1FC8C67C88}"/>
              </a:ext>
            </a:extLst>
          </p:cNvPr>
          <p:cNvSpPr/>
          <p:nvPr/>
        </p:nvSpPr>
        <p:spPr>
          <a:xfrm>
            <a:off x="7219949" y="3376338"/>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13" name="1,253,276.5…">
            <a:extLst>
              <a:ext uri="{FF2B5EF4-FFF2-40B4-BE49-F238E27FC236}">
                <a16:creationId xmlns:a16="http://schemas.microsoft.com/office/drawing/2014/main" id="{C2CC1BB3-E3C7-41EF-A6A6-FC0F81366F9A}"/>
              </a:ext>
            </a:extLst>
          </p:cNvPr>
          <p:cNvSpPr txBox="1"/>
          <p:nvPr/>
        </p:nvSpPr>
        <p:spPr>
          <a:xfrm>
            <a:off x="8381384" y="3681108"/>
            <a:ext cx="488915"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1</a:t>
            </a:r>
            <a:endParaRPr dirty="0"/>
          </a:p>
        </p:txBody>
      </p:sp>
      <p:sp>
        <p:nvSpPr>
          <p:cNvPr id="14" name="Line">
            <a:extLst>
              <a:ext uri="{FF2B5EF4-FFF2-40B4-BE49-F238E27FC236}">
                <a16:creationId xmlns:a16="http://schemas.microsoft.com/office/drawing/2014/main" id="{586A843E-900E-40BB-9806-0AC4E1818A8C}"/>
              </a:ext>
            </a:extLst>
          </p:cNvPr>
          <p:cNvSpPr/>
          <p:nvPr/>
        </p:nvSpPr>
        <p:spPr>
          <a:xfrm>
            <a:off x="7219949" y="3939192"/>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15" name="1,253,276.5…">
            <a:extLst>
              <a:ext uri="{FF2B5EF4-FFF2-40B4-BE49-F238E27FC236}">
                <a16:creationId xmlns:a16="http://schemas.microsoft.com/office/drawing/2014/main" id="{695D44B9-0F64-4B69-A63D-04734A4ED0E7}"/>
              </a:ext>
            </a:extLst>
          </p:cNvPr>
          <p:cNvSpPr txBox="1"/>
          <p:nvPr/>
        </p:nvSpPr>
        <p:spPr>
          <a:xfrm>
            <a:off x="8362949" y="4350249"/>
            <a:ext cx="8515152"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1initialization, N+1 comparisons, N increments </a:t>
            </a:r>
            <a:endParaRPr dirty="0"/>
          </a:p>
        </p:txBody>
      </p:sp>
      <p:sp>
        <p:nvSpPr>
          <p:cNvPr id="17" name="Line">
            <a:extLst>
              <a:ext uri="{FF2B5EF4-FFF2-40B4-BE49-F238E27FC236}">
                <a16:creationId xmlns:a16="http://schemas.microsoft.com/office/drawing/2014/main" id="{B0F1F747-1BEA-44A9-923D-E482C8AFA7C1}"/>
              </a:ext>
            </a:extLst>
          </p:cNvPr>
          <p:cNvSpPr/>
          <p:nvPr/>
        </p:nvSpPr>
        <p:spPr>
          <a:xfrm>
            <a:off x="7219949" y="4608333"/>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18" name="1,253,276.5…">
            <a:extLst>
              <a:ext uri="{FF2B5EF4-FFF2-40B4-BE49-F238E27FC236}">
                <a16:creationId xmlns:a16="http://schemas.microsoft.com/office/drawing/2014/main" id="{2D808EEC-71C0-427A-93C4-9E652CA453B7}"/>
              </a:ext>
            </a:extLst>
          </p:cNvPr>
          <p:cNvSpPr txBox="1"/>
          <p:nvPr/>
        </p:nvSpPr>
        <p:spPr>
          <a:xfrm>
            <a:off x="8459892" y="4939566"/>
            <a:ext cx="2779608"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N comparisons</a:t>
            </a:r>
            <a:endParaRPr dirty="0"/>
          </a:p>
        </p:txBody>
      </p:sp>
      <p:sp>
        <p:nvSpPr>
          <p:cNvPr id="19" name="Line">
            <a:extLst>
              <a:ext uri="{FF2B5EF4-FFF2-40B4-BE49-F238E27FC236}">
                <a16:creationId xmlns:a16="http://schemas.microsoft.com/office/drawing/2014/main" id="{037AA038-218B-4E12-9CE8-7E911F30D42C}"/>
              </a:ext>
            </a:extLst>
          </p:cNvPr>
          <p:cNvSpPr/>
          <p:nvPr/>
        </p:nvSpPr>
        <p:spPr>
          <a:xfrm>
            <a:off x="7219949" y="5277566"/>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20" name="1,253,276.5…">
            <a:extLst>
              <a:ext uri="{FF2B5EF4-FFF2-40B4-BE49-F238E27FC236}">
                <a16:creationId xmlns:a16="http://schemas.microsoft.com/office/drawing/2014/main" id="{7D4D9D21-0724-4A06-A9CD-8B57934970D2}"/>
              </a:ext>
            </a:extLst>
          </p:cNvPr>
          <p:cNvSpPr txBox="1"/>
          <p:nvPr/>
        </p:nvSpPr>
        <p:spPr>
          <a:xfrm>
            <a:off x="8381384" y="5587638"/>
            <a:ext cx="3278141" cy="516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0 to N increments</a:t>
            </a:r>
            <a:endParaRPr dirty="0"/>
          </a:p>
        </p:txBody>
      </p:sp>
      <p:sp>
        <p:nvSpPr>
          <p:cNvPr id="21" name="Line">
            <a:extLst>
              <a:ext uri="{FF2B5EF4-FFF2-40B4-BE49-F238E27FC236}">
                <a16:creationId xmlns:a16="http://schemas.microsoft.com/office/drawing/2014/main" id="{F2B52737-FD04-4FE3-8A8F-3E2CA8109BD6}"/>
              </a:ext>
            </a:extLst>
          </p:cNvPr>
          <p:cNvSpPr/>
          <p:nvPr/>
        </p:nvSpPr>
        <p:spPr>
          <a:xfrm>
            <a:off x="7219949" y="5908812"/>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22" name="TextBox 21">
            <a:extLst>
              <a:ext uri="{FF2B5EF4-FFF2-40B4-BE49-F238E27FC236}">
                <a16:creationId xmlns:a16="http://schemas.microsoft.com/office/drawing/2014/main" id="{0AE1A7BD-BE61-4005-98A8-A3F450C27DC2}"/>
              </a:ext>
            </a:extLst>
          </p:cNvPr>
          <p:cNvSpPr txBox="1"/>
          <p:nvPr/>
        </p:nvSpPr>
        <p:spPr>
          <a:xfrm>
            <a:off x="16878101" y="195223"/>
            <a:ext cx="4068919"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600" dirty="0">
                <a:uFill>
                  <a:solidFill>
                    <a:srgbClr val="000000"/>
                  </a:solidFill>
                </a:uFill>
                <a:latin typeface="Comic Sans MS"/>
                <a:ea typeface="Comic Sans MS"/>
                <a:cs typeface="Comic Sans MS"/>
                <a:sym typeface="Comic Sans MS"/>
              </a:rPr>
              <a:t>Identify the basic operations in an algorithm and determine the running time of an algorithm by counting its basic operations.</a:t>
            </a: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2000381750"/>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28" grpId="0" animBg="1"/>
      <p:bldP spid="529" grpId="0" animBg="1"/>
      <p:bldP spid="11" grpId="0"/>
      <p:bldP spid="12" grpId="0" animBg="1"/>
      <p:bldP spid="13" grpId="0"/>
      <p:bldP spid="14" grpId="0" animBg="1"/>
      <p:bldP spid="15" grpId="0"/>
      <p:bldP spid="17" grpId="0" animBg="1"/>
      <p:bldP spid="18" grpId="0"/>
      <p:bldP spid="19" grpId="0" animBg="1"/>
      <p:bldP spid="20" grpId="0"/>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16" name="The challenge (since the earliest days of computing machines)"/>
          <p:cNvSpPr txBox="1">
            <a:spLocks noGrp="1"/>
          </p:cNvSpPr>
          <p:nvPr>
            <p:ph type="title"/>
          </p:nvPr>
        </p:nvSpPr>
        <p:spPr>
          <a:prstGeom prst="rect">
            <a:avLst/>
          </a:prstGeom>
        </p:spPr>
        <p:txBody>
          <a:bodyPr/>
          <a:lstStyle/>
          <a:p>
            <a:r>
              <a:t>The challenge (since the earliest days of computing machines)</a:t>
            </a:r>
          </a:p>
        </p:txBody>
      </p:sp>
      <p:pic>
        <p:nvPicPr>
          <p:cNvPr id="117" name="image.png" descr="image.png"/>
          <p:cNvPicPr>
            <a:picLocks noChangeAspect="1"/>
          </p:cNvPicPr>
          <p:nvPr/>
        </p:nvPicPr>
        <p:blipFill>
          <a:blip r:embed="rId2"/>
          <a:srcRect l="16318" r="21592" b="36217"/>
          <a:stretch>
            <a:fillRect/>
          </a:stretch>
        </p:blipFill>
        <p:spPr>
          <a:xfrm>
            <a:off x="19329400" y="2020888"/>
            <a:ext cx="2228851" cy="2843212"/>
          </a:xfrm>
          <a:prstGeom prst="rect">
            <a:avLst/>
          </a:prstGeom>
          <a:ln w="12700">
            <a:miter lim="400000"/>
          </a:ln>
        </p:spPr>
      </p:pic>
      <p:sp>
        <p:nvSpPr>
          <p:cNvPr id="118" name="Difference Engine #2…"/>
          <p:cNvSpPr txBox="1"/>
          <p:nvPr/>
        </p:nvSpPr>
        <p:spPr>
          <a:xfrm>
            <a:off x="2163233" y="7200900"/>
            <a:ext cx="4546601" cy="2362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82550" marR="82550" algn="ctr" defTabSz="647700">
              <a:lnSpc>
                <a:spcPts val="2800"/>
              </a:lnSpc>
              <a:spcBef>
                <a:spcPts val="19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Difference Engine #2</a:t>
            </a:r>
          </a:p>
          <a:p>
            <a:pPr marL="82550" marR="82550" algn="ctr" defTabSz="647700">
              <a:lnSpc>
                <a:spcPts val="2800"/>
              </a:lnSpc>
              <a:spcBef>
                <a:spcPts val="19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Designed by Charles Babbage, c. 1848</a:t>
            </a:r>
          </a:p>
          <a:p>
            <a:pPr marL="82550" marR="82550" algn="ctr" defTabSz="647700">
              <a:lnSpc>
                <a:spcPts val="2800"/>
              </a:lnSpc>
              <a:spcBef>
                <a:spcPts val="19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Built by London Science Museum, 1991</a:t>
            </a:r>
          </a:p>
        </p:txBody>
      </p:sp>
      <p:grpSp>
        <p:nvGrpSpPr>
          <p:cNvPr id="121" name="Group"/>
          <p:cNvGrpSpPr/>
          <p:nvPr/>
        </p:nvGrpSpPr>
        <p:grpSpPr>
          <a:xfrm>
            <a:off x="2553265" y="2012950"/>
            <a:ext cx="16764001" cy="2990850"/>
            <a:chOff x="0" y="0"/>
            <a:chExt cx="16764000" cy="2990850"/>
          </a:xfrm>
        </p:grpSpPr>
        <p:sp>
          <p:nvSpPr>
            <p:cNvPr id="119" name="“ As soon as an Analytic Engine exists, it will necessarily guide the future course of the science.  Whenever any result  is sought by its aid, the question will arise—By what course of calculation can these results be arrived at by the machine in the shortest time?”"/>
            <p:cNvSpPr/>
            <p:nvPr/>
          </p:nvSpPr>
          <p:spPr>
            <a:xfrm>
              <a:off x="0" y="0"/>
              <a:ext cx="16764000" cy="2374900"/>
            </a:xfrm>
            <a:prstGeom prst="rect">
              <a:avLst/>
            </a:prstGeom>
            <a:solidFill>
              <a:srgbClr val="EBEBEB"/>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ctr">
              <a:noAutofit/>
            </a:bodyPr>
            <a:lstStyle/>
            <a:p>
              <a:pPr marL="57799" marR="57799" defTabSz="1295400">
                <a:lnSpc>
                  <a:spcPct val="120000"/>
                </a:lnSpc>
                <a:buClr>
                  <a:srgbClr val="000000"/>
                </a:buClr>
                <a:buFont typeface="Times New Roman"/>
                <a:defRPr sz="3200">
                  <a:uFill>
                    <a:solidFill>
                      <a:srgbClr val="000000"/>
                    </a:solidFill>
                  </a:uFill>
                  <a:latin typeface="Arial"/>
                  <a:ea typeface="Arial"/>
                  <a:cs typeface="Arial"/>
                  <a:sym typeface="Arial"/>
                </a:defRPr>
              </a:pPr>
              <a:r>
                <a:rPr i="1">
                  <a:latin typeface="Helvetica"/>
                  <a:ea typeface="Helvetica"/>
                  <a:cs typeface="Helvetica"/>
                  <a:sym typeface="Helvetica"/>
                </a:rPr>
                <a:t>“ </a:t>
              </a:r>
              <a:r>
                <a:rPr i="1" spc="32">
                  <a:latin typeface="Helvetica"/>
                  <a:ea typeface="Helvetica"/>
                  <a:cs typeface="Helvetica"/>
                  <a:sym typeface="Helvetica"/>
                </a:rPr>
                <a:t>As soon as an Analytic Engine exists, it will necessarily guide the future course of the science.  Whenever any result  is sought by its aid, the question will arise</a:t>
              </a:r>
              <a:r>
                <a:rPr i="1">
                  <a:latin typeface="Helvetica"/>
                  <a:ea typeface="Helvetica"/>
                  <a:cs typeface="Helvetica"/>
                  <a:sym typeface="Helvetica"/>
                </a:rPr>
                <a:t>—</a:t>
              </a:r>
              <a:r>
                <a:rPr i="1">
                  <a:solidFill>
                    <a:srgbClr val="8D3124"/>
                  </a:solidFill>
                  <a:uFill>
                    <a:solidFill>
                      <a:srgbClr val="8D3124"/>
                    </a:solidFill>
                  </a:uFill>
                  <a:latin typeface="Helvetica"/>
                  <a:ea typeface="Helvetica"/>
                  <a:cs typeface="Helvetica"/>
                  <a:sym typeface="Helvetica"/>
                </a:rPr>
                <a:t>By what course of calculation can these results be arrived at by the machine in the shortest time?</a:t>
              </a:r>
              <a:r>
                <a:rPr i="1">
                  <a:latin typeface="Helvetica"/>
                  <a:ea typeface="Helvetica"/>
                  <a:cs typeface="Helvetica"/>
                  <a:sym typeface="Helvetica"/>
                </a:rPr>
                <a:t>”</a:t>
              </a:r>
            </a:p>
          </p:txBody>
        </p:sp>
        <p:sp>
          <p:nvSpPr>
            <p:cNvPr id="120" name="− Charles Babbage"/>
            <p:cNvSpPr txBox="1"/>
            <p:nvPr/>
          </p:nvSpPr>
          <p:spPr>
            <a:xfrm>
              <a:off x="13310296" y="2432050"/>
              <a:ext cx="3444644" cy="558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57799" marR="57799" algn="r" defTabSz="1295400">
                <a:lnSpc>
                  <a:spcPct val="120000"/>
                </a:lnSpc>
                <a:buClr>
                  <a:srgbClr val="000000"/>
                </a:buClr>
                <a:buFont typeface="Times New Roman"/>
                <a:defRPr sz="3000" i="1">
                  <a:solidFill>
                    <a:srgbClr val="0048AA"/>
                  </a:solidFill>
                  <a:uFill>
                    <a:solidFill>
                      <a:srgbClr val="0048AA"/>
                    </a:solidFill>
                  </a:uFill>
                </a:defRPr>
              </a:lvl1pPr>
            </a:lstStyle>
            <a:p>
              <a:pPr>
                <a:defRPr i="0">
                  <a:solidFill>
                    <a:srgbClr val="000000"/>
                  </a:solidFill>
                  <a:uFill>
                    <a:solidFill>
                      <a:srgbClr val="000000"/>
                    </a:solidFill>
                  </a:uFill>
                  <a:latin typeface="Arial"/>
                  <a:ea typeface="Arial"/>
                  <a:cs typeface="Arial"/>
                  <a:sym typeface="Arial"/>
                </a:defRPr>
              </a:pPr>
              <a:r>
                <a:rPr i="1">
                  <a:solidFill>
                    <a:srgbClr val="0048AA"/>
                  </a:solidFill>
                  <a:uFill>
                    <a:solidFill>
                      <a:srgbClr val="0048AA"/>
                    </a:solidFill>
                  </a:uFill>
                  <a:latin typeface="Helvetica"/>
                  <a:ea typeface="Helvetica"/>
                  <a:cs typeface="Helvetica"/>
                  <a:sym typeface="Helvetica"/>
                </a:rPr>
                <a:t>− Charles Babbage</a:t>
              </a:r>
            </a:p>
          </p:txBody>
        </p:sp>
      </p:grpSp>
      <p:grpSp>
        <p:nvGrpSpPr>
          <p:cNvPr id="126" name="Group"/>
          <p:cNvGrpSpPr/>
          <p:nvPr/>
        </p:nvGrpSpPr>
        <p:grpSpPr>
          <a:xfrm>
            <a:off x="5295899" y="5203480"/>
            <a:ext cx="9245601" cy="7369520"/>
            <a:chOff x="0" y="146237"/>
            <a:chExt cx="9245600" cy="7369519"/>
          </a:xfrm>
        </p:grpSpPr>
        <p:pic>
          <p:nvPicPr>
            <p:cNvPr id="122" name="url?sa=i&amp;rct=j&amp;q=&amp;esrc=s&amp;source=images&amp;cd=&amp;docid=1-PRIWcSAvZiJM&amp;tbnid=bWGWEjskgL5B6M-&amp;ved=0CAUQjRw&amp;url=http%3A%2F%2Fed-thelen.org%2Fbab%2Fbab_tech.html&amp;ei=VhdLUtaMHKjh4AOGlYHIBg&amp;bvm=bv.53371865,d.png" descr="url?sa=i&amp;rct=j&amp;q=&amp;esrc=s&amp;source=images&amp;cd=&amp;docid=1-PRIWcSAvZiJM&amp;tbnid=bWGWEjskgL5B6M-&amp;ved=0CAUQjRw&amp;url=http%3A%2F%2Fed-thelen.org%2Fbab%2Fbab_tech.html&amp;ei=VhdLUtaMHKjh4AOGlYHIBg&amp;bvm=bv.53371865,d.png"/>
            <p:cNvPicPr>
              <a:picLocks noChangeAspect="1"/>
            </p:cNvPicPr>
            <p:nvPr/>
          </p:nvPicPr>
          <p:blipFill>
            <a:blip r:embed="rId3"/>
            <a:srcRect t="2004" b="2"/>
            <a:stretch>
              <a:fillRect/>
            </a:stretch>
          </p:blipFill>
          <p:spPr>
            <a:xfrm>
              <a:off x="736600" y="146237"/>
              <a:ext cx="8064500" cy="7150707"/>
            </a:xfrm>
            <a:custGeom>
              <a:avLst/>
              <a:gdLst/>
              <a:ahLst/>
              <a:cxnLst>
                <a:cxn ang="0">
                  <a:pos x="wd2" y="hd2"/>
                </a:cxn>
                <a:cxn ang="5400000">
                  <a:pos x="wd2" y="hd2"/>
                </a:cxn>
                <a:cxn ang="10800000">
                  <a:pos x="wd2" y="hd2"/>
                </a:cxn>
                <a:cxn ang="16200000">
                  <a:pos x="wd2" y="hd2"/>
                </a:cxn>
              </a:cxnLst>
              <a:rect l="0" t="0" r="r" b="b"/>
              <a:pathLst>
                <a:path w="21600" h="21598" extrusionOk="0">
                  <a:moveTo>
                    <a:pt x="21587" y="0"/>
                  </a:moveTo>
                  <a:cubicBezTo>
                    <a:pt x="21585" y="2"/>
                    <a:pt x="21583" y="10"/>
                    <a:pt x="21583" y="22"/>
                  </a:cubicBezTo>
                  <a:cubicBezTo>
                    <a:pt x="21582" y="44"/>
                    <a:pt x="21586" y="56"/>
                    <a:pt x="21593" y="49"/>
                  </a:cubicBezTo>
                  <a:cubicBezTo>
                    <a:pt x="21599" y="42"/>
                    <a:pt x="21600" y="25"/>
                    <a:pt x="21595" y="10"/>
                  </a:cubicBezTo>
                  <a:cubicBezTo>
                    <a:pt x="21592" y="2"/>
                    <a:pt x="21589" y="-2"/>
                    <a:pt x="21587" y="0"/>
                  </a:cubicBezTo>
                  <a:close/>
                  <a:moveTo>
                    <a:pt x="11925" y="903"/>
                  </a:moveTo>
                  <a:cubicBezTo>
                    <a:pt x="11922" y="903"/>
                    <a:pt x="11923" y="956"/>
                    <a:pt x="11927" y="1022"/>
                  </a:cubicBezTo>
                  <a:cubicBezTo>
                    <a:pt x="11934" y="1132"/>
                    <a:pt x="11935" y="1136"/>
                    <a:pt x="11948" y="1071"/>
                  </a:cubicBezTo>
                  <a:cubicBezTo>
                    <a:pt x="11959" y="1012"/>
                    <a:pt x="11944" y="903"/>
                    <a:pt x="11925" y="903"/>
                  </a:cubicBezTo>
                  <a:close/>
                  <a:moveTo>
                    <a:pt x="11814" y="916"/>
                  </a:moveTo>
                  <a:cubicBezTo>
                    <a:pt x="11806" y="921"/>
                    <a:pt x="11801" y="974"/>
                    <a:pt x="11802" y="1033"/>
                  </a:cubicBezTo>
                  <a:cubicBezTo>
                    <a:pt x="11805" y="1149"/>
                    <a:pt x="11813" y="1132"/>
                    <a:pt x="11823" y="993"/>
                  </a:cubicBezTo>
                  <a:cubicBezTo>
                    <a:pt x="11826" y="945"/>
                    <a:pt x="11822" y="911"/>
                    <a:pt x="11814" y="916"/>
                  </a:cubicBezTo>
                  <a:close/>
                  <a:moveTo>
                    <a:pt x="12720" y="926"/>
                  </a:moveTo>
                  <a:cubicBezTo>
                    <a:pt x="12718" y="929"/>
                    <a:pt x="12724" y="939"/>
                    <a:pt x="12735" y="953"/>
                  </a:cubicBezTo>
                  <a:cubicBezTo>
                    <a:pt x="12789" y="1027"/>
                    <a:pt x="12714" y="1445"/>
                    <a:pt x="12658" y="1381"/>
                  </a:cubicBezTo>
                  <a:cubicBezTo>
                    <a:pt x="12648" y="1369"/>
                    <a:pt x="12638" y="1293"/>
                    <a:pt x="12638" y="1210"/>
                  </a:cubicBezTo>
                  <a:cubicBezTo>
                    <a:pt x="12638" y="1127"/>
                    <a:pt x="12634" y="1091"/>
                    <a:pt x="12630" y="1131"/>
                  </a:cubicBezTo>
                  <a:cubicBezTo>
                    <a:pt x="12627" y="1170"/>
                    <a:pt x="12608" y="1217"/>
                    <a:pt x="12590" y="1234"/>
                  </a:cubicBezTo>
                  <a:cubicBezTo>
                    <a:pt x="12551" y="1270"/>
                    <a:pt x="12523" y="1410"/>
                    <a:pt x="12552" y="1430"/>
                  </a:cubicBezTo>
                  <a:cubicBezTo>
                    <a:pt x="12562" y="1438"/>
                    <a:pt x="12566" y="1453"/>
                    <a:pt x="12560" y="1464"/>
                  </a:cubicBezTo>
                  <a:cubicBezTo>
                    <a:pt x="12554" y="1475"/>
                    <a:pt x="12560" y="1499"/>
                    <a:pt x="12572" y="1515"/>
                  </a:cubicBezTo>
                  <a:cubicBezTo>
                    <a:pt x="12584" y="1532"/>
                    <a:pt x="12593" y="1587"/>
                    <a:pt x="12591" y="1638"/>
                  </a:cubicBezTo>
                  <a:cubicBezTo>
                    <a:pt x="12587" y="1737"/>
                    <a:pt x="12587" y="1879"/>
                    <a:pt x="12590" y="1922"/>
                  </a:cubicBezTo>
                  <a:cubicBezTo>
                    <a:pt x="12595" y="1993"/>
                    <a:pt x="12573" y="2101"/>
                    <a:pt x="12542" y="2153"/>
                  </a:cubicBezTo>
                  <a:cubicBezTo>
                    <a:pt x="12510" y="2209"/>
                    <a:pt x="12504" y="2212"/>
                    <a:pt x="12403" y="2200"/>
                  </a:cubicBezTo>
                  <a:cubicBezTo>
                    <a:pt x="12336" y="2192"/>
                    <a:pt x="12293" y="2195"/>
                    <a:pt x="12285" y="2209"/>
                  </a:cubicBezTo>
                  <a:cubicBezTo>
                    <a:pt x="12271" y="2235"/>
                    <a:pt x="12021" y="2214"/>
                    <a:pt x="11994" y="2184"/>
                  </a:cubicBezTo>
                  <a:cubicBezTo>
                    <a:pt x="11977" y="2167"/>
                    <a:pt x="11976" y="1995"/>
                    <a:pt x="11992" y="1865"/>
                  </a:cubicBezTo>
                  <a:cubicBezTo>
                    <a:pt x="11996" y="1827"/>
                    <a:pt x="11987" y="1788"/>
                    <a:pt x="11968" y="1765"/>
                  </a:cubicBezTo>
                  <a:cubicBezTo>
                    <a:pt x="11940" y="1729"/>
                    <a:pt x="11941" y="1725"/>
                    <a:pt x="11974" y="1698"/>
                  </a:cubicBezTo>
                  <a:cubicBezTo>
                    <a:pt x="11993" y="1682"/>
                    <a:pt x="12001" y="1668"/>
                    <a:pt x="11992" y="1668"/>
                  </a:cubicBezTo>
                  <a:cubicBezTo>
                    <a:pt x="11982" y="1667"/>
                    <a:pt x="11987" y="1656"/>
                    <a:pt x="12003" y="1642"/>
                  </a:cubicBezTo>
                  <a:cubicBezTo>
                    <a:pt x="12047" y="1604"/>
                    <a:pt x="12038" y="1469"/>
                    <a:pt x="11988" y="1430"/>
                  </a:cubicBezTo>
                  <a:cubicBezTo>
                    <a:pt x="11966" y="1413"/>
                    <a:pt x="11946" y="1370"/>
                    <a:pt x="11942" y="1332"/>
                  </a:cubicBezTo>
                  <a:cubicBezTo>
                    <a:pt x="11934" y="1265"/>
                    <a:pt x="11935" y="1266"/>
                    <a:pt x="11932" y="1342"/>
                  </a:cubicBezTo>
                  <a:cubicBezTo>
                    <a:pt x="11930" y="1384"/>
                    <a:pt x="11922" y="1423"/>
                    <a:pt x="11913" y="1429"/>
                  </a:cubicBezTo>
                  <a:cubicBezTo>
                    <a:pt x="11904" y="1435"/>
                    <a:pt x="11900" y="1463"/>
                    <a:pt x="11902" y="1491"/>
                  </a:cubicBezTo>
                  <a:cubicBezTo>
                    <a:pt x="11905" y="1520"/>
                    <a:pt x="11896" y="1553"/>
                    <a:pt x="11883" y="1565"/>
                  </a:cubicBezTo>
                  <a:cubicBezTo>
                    <a:pt x="11845" y="1601"/>
                    <a:pt x="11814" y="1536"/>
                    <a:pt x="11813" y="1416"/>
                  </a:cubicBezTo>
                  <a:cubicBezTo>
                    <a:pt x="11813" y="1352"/>
                    <a:pt x="11808" y="1327"/>
                    <a:pt x="11801" y="1355"/>
                  </a:cubicBezTo>
                  <a:cubicBezTo>
                    <a:pt x="11786" y="1424"/>
                    <a:pt x="11755" y="1420"/>
                    <a:pt x="11749" y="1348"/>
                  </a:cubicBezTo>
                  <a:cubicBezTo>
                    <a:pt x="11747" y="1313"/>
                    <a:pt x="11736" y="1251"/>
                    <a:pt x="11726" y="1207"/>
                  </a:cubicBezTo>
                  <a:lnTo>
                    <a:pt x="11707" y="1129"/>
                  </a:lnTo>
                  <a:lnTo>
                    <a:pt x="11671" y="1176"/>
                  </a:lnTo>
                  <a:cubicBezTo>
                    <a:pt x="11637" y="1221"/>
                    <a:pt x="11633" y="1222"/>
                    <a:pt x="11610" y="1188"/>
                  </a:cubicBezTo>
                  <a:cubicBezTo>
                    <a:pt x="11577" y="1140"/>
                    <a:pt x="11561" y="1163"/>
                    <a:pt x="11574" y="1237"/>
                  </a:cubicBezTo>
                  <a:cubicBezTo>
                    <a:pt x="11588" y="1317"/>
                    <a:pt x="11536" y="1388"/>
                    <a:pt x="11486" y="1357"/>
                  </a:cubicBezTo>
                  <a:cubicBezTo>
                    <a:pt x="11458" y="1341"/>
                    <a:pt x="11451" y="1310"/>
                    <a:pt x="11448" y="1207"/>
                  </a:cubicBezTo>
                  <a:lnTo>
                    <a:pt x="11445" y="1079"/>
                  </a:lnTo>
                  <a:lnTo>
                    <a:pt x="11435" y="1224"/>
                  </a:lnTo>
                  <a:cubicBezTo>
                    <a:pt x="11428" y="1310"/>
                    <a:pt x="11416" y="1367"/>
                    <a:pt x="11405" y="1364"/>
                  </a:cubicBezTo>
                  <a:cubicBezTo>
                    <a:pt x="11393" y="1362"/>
                    <a:pt x="11388" y="1387"/>
                    <a:pt x="11393" y="1425"/>
                  </a:cubicBezTo>
                  <a:cubicBezTo>
                    <a:pt x="11403" y="1502"/>
                    <a:pt x="11352" y="1561"/>
                    <a:pt x="11310" y="1521"/>
                  </a:cubicBezTo>
                  <a:cubicBezTo>
                    <a:pt x="11283" y="1496"/>
                    <a:pt x="11278" y="1439"/>
                    <a:pt x="11301" y="1409"/>
                  </a:cubicBezTo>
                  <a:cubicBezTo>
                    <a:pt x="11309" y="1398"/>
                    <a:pt x="11310" y="1319"/>
                    <a:pt x="11304" y="1234"/>
                  </a:cubicBezTo>
                  <a:cubicBezTo>
                    <a:pt x="11297" y="1138"/>
                    <a:pt x="11290" y="1106"/>
                    <a:pt x="11287" y="1151"/>
                  </a:cubicBezTo>
                  <a:cubicBezTo>
                    <a:pt x="11284" y="1191"/>
                    <a:pt x="11283" y="1248"/>
                    <a:pt x="11285" y="1279"/>
                  </a:cubicBezTo>
                  <a:cubicBezTo>
                    <a:pt x="11287" y="1317"/>
                    <a:pt x="11276" y="1344"/>
                    <a:pt x="11251" y="1362"/>
                  </a:cubicBezTo>
                  <a:cubicBezTo>
                    <a:pt x="11224" y="1381"/>
                    <a:pt x="11212" y="1410"/>
                    <a:pt x="11212" y="1465"/>
                  </a:cubicBezTo>
                  <a:cubicBezTo>
                    <a:pt x="11212" y="1507"/>
                    <a:pt x="11221" y="1548"/>
                    <a:pt x="11231" y="1555"/>
                  </a:cubicBezTo>
                  <a:cubicBezTo>
                    <a:pt x="11240" y="1562"/>
                    <a:pt x="11243" y="1579"/>
                    <a:pt x="11238" y="1595"/>
                  </a:cubicBezTo>
                  <a:cubicBezTo>
                    <a:pt x="11233" y="1610"/>
                    <a:pt x="11235" y="1628"/>
                    <a:pt x="11243" y="1634"/>
                  </a:cubicBezTo>
                  <a:cubicBezTo>
                    <a:pt x="11252" y="1640"/>
                    <a:pt x="11258" y="1771"/>
                    <a:pt x="11257" y="1925"/>
                  </a:cubicBezTo>
                  <a:cubicBezTo>
                    <a:pt x="11255" y="2280"/>
                    <a:pt x="11254" y="2281"/>
                    <a:pt x="11037" y="2293"/>
                  </a:cubicBezTo>
                  <a:cubicBezTo>
                    <a:pt x="10951" y="2298"/>
                    <a:pt x="10872" y="2314"/>
                    <a:pt x="10861" y="2327"/>
                  </a:cubicBezTo>
                  <a:cubicBezTo>
                    <a:pt x="10849" y="2340"/>
                    <a:pt x="10807" y="2352"/>
                    <a:pt x="10769" y="2352"/>
                  </a:cubicBezTo>
                  <a:cubicBezTo>
                    <a:pt x="10691" y="2352"/>
                    <a:pt x="10657" y="2304"/>
                    <a:pt x="10653" y="2195"/>
                  </a:cubicBezTo>
                  <a:cubicBezTo>
                    <a:pt x="10652" y="2160"/>
                    <a:pt x="10645" y="2121"/>
                    <a:pt x="10637" y="2108"/>
                  </a:cubicBezTo>
                  <a:cubicBezTo>
                    <a:pt x="10630" y="2094"/>
                    <a:pt x="10634" y="2064"/>
                    <a:pt x="10645" y="2040"/>
                  </a:cubicBezTo>
                  <a:cubicBezTo>
                    <a:pt x="10659" y="2010"/>
                    <a:pt x="10659" y="1990"/>
                    <a:pt x="10645" y="1971"/>
                  </a:cubicBezTo>
                  <a:cubicBezTo>
                    <a:pt x="10631" y="1952"/>
                    <a:pt x="10633" y="1924"/>
                    <a:pt x="10651" y="1874"/>
                  </a:cubicBezTo>
                  <a:cubicBezTo>
                    <a:pt x="10665" y="1835"/>
                    <a:pt x="10672" y="1794"/>
                    <a:pt x="10668" y="1782"/>
                  </a:cubicBezTo>
                  <a:cubicBezTo>
                    <a:pt x="10664" y="1769"/>
                    <a:pt x="10679" y="1741"/>
                    <a:pt x="10699" y="1720"/>
                  </a:cubicBezTo>
                  <a:cubicBezTo>
                    <a:pt x="10754" y="1664"/>
                    <a:pt x="10746" y="1582"/>
                    <a:pt x="10680" y="1527"/>
                  </a:cubicBezTo>
                  <a:cubicBezTo>
                    <a:pt x="10649" y="1502"/>
                    <a:pt x="10616" y="1486"/>
                    <a:pt x="10605" y="1494"/>
                  </a:cubicBezTo>
                  <a:cubicBezTo>
                    <a:pt x="10594" y="1502"/>
                    <a:pt x="10588" y="1561"/>
                    <a:pt x="10592" y="1639"/>
                  </a:cubicBezTo>
                  <a:cubicBezTo>
                    <a:pt x="10595" y="1717"/>
                    <a:pt x="10591" y="1772"/>
                    <a:pt x="10580" y="1773"/>
                  </a:cubicBezTo>
                  <a:cubicBezTo>
                    <a:pt x="10570" y="1774"/>
                    <a:pt x="10558" y="1758"/>
                    <a:pt x="10554" y="1737"/>
                  </a:cubicBezTo>
                  <a:cubicBezTo>
                    <a:pt x="10551" y="1717"/>
                    <a:pt x="10533" y="1677"/>
                    <a:pt x="10515" y="1648"/>
                  </a:cubicBezTo>
                  <a:cubicBezTo>
                    <a:pt x="10488" y="1606"/>
                    <a:pt x="10484" y="1562"/>
                    <a:pt x="10489" y="1400"/>
                  </a:cubicBezTo>
                  <a:cubicBezTo>
                    <a:pt x="10492" y="1292"/>
                    <a:pt x="10490" y="1236"/>
                    <a:pt x="10485" y="1276"/>
                  </a:cubicBezTo>
                  <a:cubicBezTo>
                    <a:pt x="10473" y="1373"/>
                    <a:pt x="10457" y="1385"/>
                    <a:pt x="10395" y="1349"/>
                  </a:cubicBezTo>
                  <a:cubicBezTo>
                    <a:pt x="10346" y="1320"/>
                    <a:pt x="10339" y="1322"/>
                    <a:pt x="10300" y="1363"/>
                  </a:cubicBezTo>
                  <a:cubicBezTo>
                    <a:pt x="10277" y="1388"/>
                    <a:pt x="10259" y="1428"/>
                    <a:pt x="10259" y="1454"/>
                  </a:cubicBezTo>
                  <a:cubicBezTo>
                    <a:pt x="10259" y="1523"/>
                    <a:pt x="10233" y="1530"/>
                    <a:pt x="10180" y="1475"/>
                  </a:cubicBezTo>
                  <a:lnTo>
                    <a:pt x="10134" y="1425"/>
                  </a:lnTo>
                  <a:lnTo>
                    <a:pt x="10121" y="1470"/>
                  </a:lnTo>
                  <a:cubicBezTo>
                    <a:pt x="10114" y="1494"/>
                    <a:pt x="10105" y="1536"/>
                    <a:pt x="10102" y="1563"/>
                  </a:cubicBezTo>
                  <a:cubicBezTo>
                    <a:pt x="10094" y="1626"/>
                    <a:pt x="10049" y="1678"/>
                    <a:pt x="10020" y="1658"/>
                  </a:cubicBezTo>
                  <a:cubicBezTo>
                    <a:pt x="10006" y="1648"/>
                    <a:pt x="10005" y="1636"/>
                    <a:pt x="10017" y="1623"/>
                  </a:cubicBezTo>
                  <a:cubicBezTo>
                    <a:pt x="10027" y="1611"/>
                    <a:pt x="10028" y="1574"/>
                    <a:pt x="10019" y="1529"/>
                  </a:cubicBezTo>
                  <a:cubicBezTo>
                    <a:pt x="10010" y="1487"/>
                    <a:pt x="10007" y="1397"/>
                    <a:pt x="10010" y="1328"/>
                  </a:cubicBezTo>
                  <a:cubicBezTo>
                    <a:pt x="10013" y="1260"/>
                    <a:pt x="10012" y="1236"/>
                    <a:pt x="10007" y="1276"/>
                  </a:cubicBezTo>
                  <a:cubicBezTo>
                    <a:pt x="10002" y="1315"/>
                    <a:pt x="9991" y="1359"/>
                    <a:pt x="9980" y="1373"/>
                  </a:cubicBezTo>
                  <a:cubicBezTo>
                    <a:pt x="9970" y="1387"/>
                    <a:pt x="9966" y="1414"/>
                    <a:pt x="9972" y="1431"/>
                  </a:cubicBezTo>
                  <a:cubicBezTo>
                    <a:pt x="9978" y="1450"/>
                    <a:pt x="9972" y="1468"/>
                    <a:pt x="9956" y="1475"/>
                  </a:cubicBezTo>
                  <a:cubicBezTo>
                    <a:pt x="9941" y="1481"/>
                    <a:pt x="9928" y="1502"/>
                    <a:pt x="9928" y="1521"/>
                  </a:cubicBezTo>
                  <a:cubicBezTo>
                    <a:pt x="9928" y="1541"/>
                    <a:pt x="9918" y="1568"/>
                    <a:pt x="9906" y="1581"/>
                  </a:cubicBezTo>
                  <a:cubicBezTo>
                    <a:pt x="9889" y="1600"/>
                    <a:pt x="9895" y="1618"/>
                    <a:pt x="9927" y="1657"/>
                  </a:cubicBezTo>
                  <a:cubicBezTo>
                    <a:pt x="9950" y="1685"/>
                    <a:pt x="9964" y="1717"/>
                    <a:pt x="9957" y="1729"/>
                  </a:cubicBezTo>
                  <a:cubicBezTo>
                    <a:pt x="9950" y="1741"/>
                    <a:pt x="9954" y="1769"/>
                    <a:pt x="9964" y="1791"/>
                  </a:cubicBezTo>
                  <a:cubicBezTo>
                    <a:pt x="9978" y="1819"/>
                    <a:pt x="9978" y="1836"/>
                    <a:pt x="9964" y="1845"/>
                  </a:cubicBezTo>
                  <a:cubicBezTo>
                    <a:pt x="9951" y="1854"/>
                    <a:pt x="9950" y="1867"/>
                    <a:pt x="9963" y="1885"/>
                  </a:cubicBezTo>
                  <a:cubicBezTo>
                    <a:pt x="9974" y="1899"/>
                    <a:pt x="9978" y="1916"/>
                    <a:pt x="9971" y="1924"/>
                  </a:cubicBezTo>
                  <a:cubicBezTo>
                    <a:pt x="9952" y="1946"/>
                    <a:pt x="9950" y="2027"/>
                    <a:pt x="9968" y="2066"/>
                  </a:cubicBezTo>
                  <a:cubicBezTo>
                    <a:pt x="9977" y="2085"/>
                    <a:pt x="9976" y="2105"/>
                    <a:pt x="9968" y="2111"/>
                  </a:cubicBezTo>
                  <a:cubicBezTo>
                    <a:pt x="9959" y="2117"/>
                    <a:pt x="9953" y="2174"/>
                    <a:pt x="9955" y="2238"/>
                  </a:cubicBezTo>
                  <a:cubicBezTo>
                    <a:pt x="9958" y="2373"/>
                    <a:pt x="9941" y="2393"/>
                    <a:pt x="9814" y="2393"/>
                  </a:cubicBezTo>
                  <a:cubicBezTo>
                    <a:pt x="9769" y="2393"/>
                    <a:pt x="9728" y="2398"/>
                    <a:pt x="9722" y="2405"/>
                  </a:cubicBezTo>
                  <a:cubicBezTo>
                    <a:pt x="9708" y="2421"/>
                    <a:pt x="9409" y="2426"/>
                    <a:pt x="9386" y="2410"/>
                  </a:cubicBezTo>
                  <a:cubicBezTo>
                    <a:pt x="9356" y="2388"/>
                    <a:pt x="9369" y="1960"/>
                    <a:pt x="9401" y="1924"/>
                  </a:cubicBezTo>
                  <a:cubicBezTo>
                    <a:pt x="9441" y="1879"/>
                    <a:pt x="9422" y="1710"/>
                    <a:pt x="9371" y="1665"/>
                  </a:cubicBezTo>
                  <a:cubicBezTo>
                    <a:pt x="9320" y="1620"/>
                    <a:pt x="9286" y="1650"/>
                    <a:pt x="9286" y="1742"/>
                  </a:cubicBezTo>
                  <a:cubicBezTo>
                    <a:pt x="9286" y="1819"/>
                    <a:pt x="9255" y="1857"/>
                    <a:pt x="9238" y="1799"/>
                  </a:cubicBezTo>
                  <a:cubicBezTo>
                    <a:pt x="9233" y="1779"/>
                    <a:pt x="9220" y="1743"/>
                    <a:pt x="9211" y="1720"/>
                  </a:cubicBezTo>
                  <a:cubicBezTo>
                    <a:pt x="9202" y="1698"/>
                    <a:pt x="9198" y="1623"/>
                    <a:pt x="9201" y="1555"/>
                  </a:cubicBezTo>
                  <a:cubicBezTo>
                    <a:pt x="9208" y="1423"/>
                    <a:pt x="9200" y="1372"/>
                    <a:pt x="9175" y="1390"/>
                  </a:cubicBezTo>
                  <a:cubicBezTo>
                    <a:pt x="9166" y="1395"/>
                    <a:pt x="9163" y="1430"/>
                    <a:pt x="9167" y="1466"/>
                  </a:cubicBezTo>
                  <a:cubicBezTo>
                    <a:pt x="9171" y="1502"/>
                    <a:pt x="9165" y="1545"/>
                    <a:pt x="9154" y="1560"/>
                  </a:cubicBezTo>
                  <a:cubicBezTo>
                    <a:pt x="9140" y="1579"/>
                    <a:pt x="9141" y="1595"/>
                    <a:pt x="9156" y="1615"/>
                  </a:cubicBezTo>
                  <a:cubicBezTo>
                    <a:pt x="9172" y="1637"/>
                    <a:pt x="9166" y="1650"/>
                    <a:pt x="9130" y="1677"/>
                  </a:cubicBezTo>
                  <a:cubicBezTo>
                    <a:pt x="9077" y="1717"/>
                    <a:pt x="9079" y="1722"/>
                    <a:pt x="9084" y="1537"/>
                  </a:cubicBezTo>
                  <a:cubicBezTo>
                    <a:pt x="9087" y="1433"/>
                    <a:pt x="9082" y="1399"/>
                    <a:pt x="9066" y="1410"/>
                  </a:cubicBezTo>
                  <a:cubicBezTo>
                    <a:pt x="9033" y="1433"/>
                    <a:pt x="9013" y="1510"/>
                    <a:pt x="9030" y="1548"/>
                  </a:cubicBezTo>
                  <a:cubicBezTo>
                    <a:pt x="9041" y="1571"/>
                    <a:pt x="9036" y="1591"/>
                    <a:pt x="9014" y="1614"/>
                  </a:cubicBezTo>
                  <a:cubicBezTo>
                    <a:pt x="8984" y="1644"/>
                    <a:pt x="8977" y="1643"/>
                    <a:pt x="8923" y="1587"/>
                  </a:cubicBezTo>
                  <a:cubicBezTo>
                    <a:pt x="8890" y="1553"/>
                    <a:pt x="8860" y="1536"/>
                    <a:pt x="8854" y="1548"/>
                  </a:cubicBezTo>
                  <a:cubicBezTo>
                    <a:pt x="8847" y="1559"/>
                    <a:pt x="8845" y="1630"/>
                    <a:pt x="8848" y="1705"/>
                  </a:cubicBezTo>
                  <a:cubicBezTo>
                    <a:pt x="8855" y="1855"/>
                    <a:pt x="8825" y="1903"/>
                    <a:pt x="8789" y="1799"/>
                  </a:cubicBezTo>
                  <a:cubicBezTo>
                    <a:pt x="8768" y="1741"/>
                    <a:pt x="8765" y="1709"/>
                    <a:pt x="8758" y="1465"/>
                  </a:cubicBezTo>
                  <a:cubicBezTo>
                    <a:pt x="8755" y="1350"/>
                    <a:pt x="8750" y="1336"/>
                    <a:pt x="8726" y="1358"/>
                  </a:cubicBezTo>
                  <a:cubicBezTo>
                    <a:pt x="8706" y="1377"/>
                    <a:pt x="8704" y="1392"/>
                    <a:pt x="8718" y="1411"/>
                  </a:cubicBezTo>
                  <a:cubicBezTo>
                    <a:pt x="8728" y="1426"/>
                    <a:pt x="8731" y="1442"/>
                    <a:pt x="8722" y="1448"/>
                  </a:cubicBezTo>
                  <a:cubicBezTo>
                    <a:pt x="8713" y="1454"/>
                    <a:pt x="8707" y="1487"/>
                    <a:pt x="8709" y="1521"/>
                  </a:cubicBezTo>
                  <a:cubicBezTo>
                    <a:pt x="8711" y="1560"/>
                    <a:pt x="8700" y="1596"/>
                    <a:pt x="8678" y="1618"/>
                  </a:cubicBezTo>
                  <a:cubicBezTo>
                    <a:pt x="8634" y="1663"/>
                    <a:pt x="8634" y="1720"/>
                    <a:pt x="8677" y="1790"/>
                  </a:cubicBezTo>
                  <a:cubicBezTo>
                    <a:pt x="8703" y="1832"/>
                    <a:pt x="8710" y="1873"/>
                    <a:pt x="8705" y="1969"/>
                  </a:cubicBezTo>
                  <a:cubicBezTo>
                    <a:pt x="8694" y="2175"/>
                    <a:pt x="8701" y="2370"/>
                    <a:pt x="8722" y="2407"/>
                  </a:cubicBezTo>
                  <a:cubicBezTo>
                    <a:pt x="8750" y="2459"/>
                    <a:pt x="8652" y="2491"/>
                    <a:pt x="8408" y="2509"/>
                  </a:cubicBezTo>
                  <a:cubicBezTo>
                    <a:pt x="8138" y="2529"/>
                    <a:pt x="8127" y="2526"/>
                    <a:pt x="8122" y="2408"/>
                  </a:cubicBezTo>
                  <a:cubicBezTo>
                    <a:pt x="8121" y="2371"/>
                    <a:pt x="8113" y="2329"/>
                    <a:pt x="8104" y="2313"/>
                  </a:cubicBezTo>
                  <a:cubicBezTo>
                    <a:pt x="8093" y="2293"/>
                    <a:pt x="8097" y="2275"/>
                    <a:pt x="8116" y="2260"/>
                  </a:cubicBezTo>
                  <a:cubicBezTo>
                    <a:pt x="8142" y="2238"/>
                    <a:pt x="8146" y="2140"/>
                    <a:pt x="8122" y="2069"/>
                  </a:cubicBezTo>
                  <a:cubicBezTo>
                    <a:pt x="8118" y="2056"/>
                    <a:pt x="8125" y="2028"/>
                    <a:pt x="8139" y="2007"/>
                  </a:cubicBezTo>
                  <a:cubicBezTo>
                    <a:pt x="8171" y="1960"/>
                    <a:pt x="8174" y="1860"/>
                    <a:pt x="8145" y="1791"/>
                  </a:cubicBezTo>
                  <a:cubicBezTo>
                    <a:pt x="8124" y="1741"/>
                    <a:pt x="8122" y="1739"/>
                    <a:pt x="8089" y="1776"/>
                  </a:cubicBezTo>
                  <a:cubicBezTo>
                    <a:pt x="8071" y="1796"/>
                    <a:pt x="8056" y="1836"/>
                    <a:pt x="8056" y="1863"/>
                  </a:cubicBezTo>
                  <a:cubicBezTo>
                    <a:pt x="8056" y="1925"/>
                    <a:pt x="8011" y="1973"/>
                    <a:pt x="7989" y="1934"/>
                  </a:cubicBezTo>
                  <a:cubicBezTo>
                    <a:pt x="7981" y="1919"/>
                    <a:pt x="7972" y="1763"/>
                    <a:pt x="7969" y="1587"/>
                  </a:cubicBezTo>
                  <a:cubicBezTo>
                    <a:pt x="7966" y="1419"/>
                    <a:pt x="7960" y="1289"/>
                    <a:pt x="7953" y="1271"/>
                  </a:cubicBezTo>
                  <a:cubicBezTo>
                    <a:pt x="7959" y="1284"/>
                    <a:pt x="7957" y="1300"/>
                    <a:pt x="7947" y="1307"/>
                  </a:cubicBezTo>
                  <a:cubicBezTo>
                    <a:pt x="7937" y="1314"/>
                    <a:pt x="7931" y="1364"/>
                    <a:pt x="7935" y="1417"/>
                  </a:cubicBezTo>
                  <a:cubicBezTo>
                    <a:pt x="7944" y="1533"/>
                    <a:pt x="7921" y="1593"/>
                    <a:pt x="7875" y="1577"/>
                  </a:cubicBezTo>
                  <a:cubicBezTo>
                    <a:pt x="7849" y="1567"/>
                    <a:pt x="7841" y="1577"/>
                    <a:pt x="7839" y="1622"/>
                  </a:cubicBezTo>
                  <a:cubicBezTo>
                    <a:pt x="7827" y="1813"/>
                    <a:pt x="7810" y="1834"/>
                    <a:pt x="7740" y="1753"/>
                  </a:cubicBezTo>
                  <a:cubicBezTo>
                    <a:pt x="7674" y="1676"/>
                    <a:pt x="7634" y="1696"/>
                    <a:pt x="7634" y="1804"/>
                  </a:cubicBezTo>
                  <a:cubicBezTo>
                    <a:pt x="7634" y="1879"/>
                    <a:pt x="7612" y="1908"/>
                    <a:pt x="7567" y="1888"/>
                  </a:cubicBezTo>
                  <a:cubicBezTo>
                    <a:pt x="7547" y="1880"/>
                    <a:pt x="7544" y="1868"/>
                    <a:pt x="7557" y="1850"/>
                  </a:cubicBezTo>
                  <a:cubicBezTo>
                    <a:pt x="7567" y="1835"/>
                    <a:pt x="7568" y="1806"/>
                    <a:pt x="7560" y="1783"/>
                  </a:cubicBezTo>
                  <a:cubicBezTo>
                    <a:pt x="7552" y="1760"/>
                    <a:pt x="7545" y="1714"/>
                    <a:pt x="7544" y="1681"/>
                  </a:cubicBezTo>
                  <a:lnTo>
                    <a:pt x="7543" y="1621"/>
                  </a:lnTo>
                  <a:lnTo>
                    <a:pt x="7502" y="1671"/>
                  </a:lnTo>
                  <a:cubicBezTo>
                    <a:pt x="7470" y="1710"/>
                    <a:pt x="7461" y="1739"/>
                    <a:pt x="7466" y="1803"/>
                  </a:cubicBezTo>
                  <a:cubicBezTo>
                    <a:pt x="7470" y="1849"/>
                    <a:pt x="7481" y="1897"/>
                    <a:pt x="7491" y="1910"/>
                  </a:cubicBezTo>
                  <a:cubicBezTo>
                    <a:pt x="7502" y="1925"/>
                    <a:pt x="7500" y="1940"/>
                    <a:pt x="7488" y="1948"/>
                  </a:cubicBezTo>
                  <a:cubicBezTo>
                    <a:pt x="7477" y="1956"/>
                    <a:pt x="7474" y="1972"/>
                    <a:pt x="7481" y="1985"/>
                  </a:cubicBezTo>
                  <a:cubicBezTo>
                    <a:pt x="7489" y="1999"/>
                    <a:pt x="7492" y="2081"/>
                    <a:pt x="7490" y="2169"/>
                  </a:cubicBezTo>
                  <a:cubicBezTo>
                    <a:pt x="7487" y="2258"/>
                    <a:pt x="7493" y="2333"/>
                    <a:pt x="7504" y="2340"/>
                  </a:cubicBezTo>
                  <a:cubicBezTo>
                    <a:pt x="7514" y="2347"/>
                    <a:pt x="7518" y="2373"/>
                    <a:pt x="7512" y="2399"/>
                  </a:cubicBezTo>
                  <a:cubicBezTo>
                    <a:pt x="7507" y="2424"/>
                    <a:pt x="7499" y="2472"/>
                    <a:pt x="7496" y="2504"/>
                  </a:cubicBezTo>
                  <a:cubicBezTo>
                    <a:pt x="7493" y="2537"/>
                    <a:pt x="7483" y="2571"/>
                    <a:pt x="7474" y="2582"/>
                  </a:cubicBezTo>
                  <a:cubicBezTo>
                    <a:pt x="7464" y="2593"/>
                    <a:pt x="7347" y="2607"/>
                    <a:pt x="7212" y="2612"/>
                  </a:cubicBezTo>
                  <a:cubicBezTo>
                    <a:pt x="7078" y="2618"/>
                    <a:pt x="6961" y="2627"/>
                    <a:pt x="6952" y="2633"/>
                  </a:cubicBezTo>
                  <a:cubicBezTo>
                    <a:pt x="6929" y="2649"/>
                    <a:pt x="6901" y="2553"/>
                    <a:pt x="6921" y="2525"/>
                  </a:cubicBezTo>
                  <a:cubicBezTo>
                    <a:pt x="6931" y="2511"/>
                    <a:pt x="6931" y="2480"/>
                    <a:pt x="6920" y="2448"/>
                  </a:cubicBezTo>
                  <a:cubicBezTo>
                    <a:pt x="6910" y="2417"/>
                    <a:pt x="6908" y="2390"/>
                    <a:pt x="6918" y="2383"/>
                  </a:cubicBezTo>
                  <a:cubicBezTo>
                    <a:pt x="6937" y="2370"/>
                    <a:pt x="6937" y="2289"/>
                    <a:pt x="6918" y="2259"/>
                  </a:cubicBezTo>
                  <a:cubicBezTo>
                    <a:pt x="6902" y="2234"/>
                    <a:pt x="6929" y="2145"/>
                    <a:pt x="6952" y="2145"/>
                  </a:cubicBezTo>
                  <a:cubicBezTo>
                    <a:pt x="6961" y="2145"/>
                    <a:pt x="6969" y="2098"/>
                    <a:pt x="6971" y="2042"/>
                  </a:cubicBezTo>
                  <a:cubicBezTo>
                    <a:pt x="6974" y="1958"/>
                    <a:pt x="6967" y="1935"/>
                    <a:pt x="6937" y="1917"/>
                  </a:cubicBezTo>
                  <a:cubicBezTo>
                    <a:pt x="6911" y="1901"/>
                    <a:pt x="6900" y="1872"/>
                    <a:pt x="6898" y="1819"/>
                  </a:cubicBezTo>
                  <a:lnTo>
                    <a:pt x="6895" y="1741"/>
                  </a:lnTo>
                  <a:lnTo>
                    <a:pt x="6887" y="1814"/>
                  </a:lnTo>
                  <a:cubicBezTo>
                    <a:pt x="6883" y="1854"/>
                    <a:pt x="6872" y="1896"/>
                    <a:pt x="6864" y="1907"/>
                  </a:cubicBezTo>
                  <a:cubicBezTo>
                    <a:pt x="6855" y="1919"/>
                    <a:pt x="6850" y="1954"/>
                    <a:pt x="6853" y="1985"/>
                  </a:cubicBezTo>
                  <a:cubicBezTo>
                    <a:pt x="6859" y="2047"/>
                    <a:pt x="6823" y="2094"/>
                    <a:pt x="6783" y="2076"/>
                  </a:cubicBezTo>
                  <a:cubicBezTo>
                    <a:pt x="6763" y="2068"/>
                    <a:pt x="6756" y="2012"/>
                    <a:pt x="6755" y="1822"/>
                  </a:cubicBezTo>
                  <a:cubicBezTo>
                    <a:pt x="6755" y="1689"/>
                    <a:pt x="6751" y="1577"/>
                    <a:pt x="6748" y="1573"/>
                  </a:cubicBezTo>
                  <a:cubicBezTo>
                    <a:pt x="6745" y="1569"/>
                    <a:pt x="6724" y="1581"/>
                    <a:pt x="6702" y="1598"/>
                  </a:cubicBezTo>
                  <a:cubicBezTo>
                    <a:pt x="6670" y="1623"/>
                    <a:pt x="6662" y="1651"/>
                    <a:pt x="6662" y="1731"/>
                  </a:cubicBezTo>
                  <a:cubicBezTo>
                    <a:pt x="6662" y="1787"/>
                    <a:pt x="6655" y="1837"/>
                    <a:pt x="6647" y="1843"/>
                  </a:cubicBezTo>
                  <a:cubicBezTo>
                    <a:pt x="6639" y="1848"/>
                    <a:pt x="6630" y="1891"/>
                    <a:pt x="6628" y="1940"/>
                  </a:cubicBezTo>
                  <a:cubicBezTo>
                    <a:pt x="6625" y="1988"/>
                    <a:pt x="6619" y="2036"/>
                    <a:pt x="6614" y="2045"/>
                  </a:cubicBezTo>
                  <a:cubicBezTo>
                    <a:pt x="6594" y="2082"/>
                    <a:pt x="6570" y="2035"/>
                    <a:pt x="6570" y="1958"/>
                  </a:cubicBezTo>
                  <a:cubicBezTo>
                    <a:pt x="6570" y="1898"/>
                    <a:pt x="6560" y="1871"/>
                    <a:pt x="6533" y="1855"/>
                  </a:cubicBezTo>
                  <a:cubicBezTo>
                    <a:pt x="6503" y="1836"/>
                    <a:pt x="6497" y="1812"/>
                    <a:pt x="6497" y="1707"/>
                  </a:cubicBezTo>
                  <a:cubicBezTo>
                    <a:pt x="6497" y="1604"/>
                    <a:pt x="6492" y="1585"/>
                    <a:pt x="6471" y="1604"/>
                  </a:cubicBezTo>
                  <a:cubicBezTo>
                    <a:pt x="6458" y="1617"/>
                    <a:pt x="6440" y="1620"/>
                    <a:pt x="6432" y="1611"/>
                  </a:cubicBezTo>
                  <a:cubicBezTo>
                    <a:pt x="6424" y="1603"/>
                    <a:pt x="6424" y="1620"/>
                    <a:pt x="6431" y="1648"/>
                  </a:cubicBezTo>
                  <a:cubicBezTo>
                    <a:pt x="6438" y="1677"/>
                    <a:pt x="6445" y="1769"/>
                    <a:pt x="6447" y="1855"/>
                  </a:cubicBezTo>
                  <a:cubicBezTo>
                    <a:pt x="6450" y="1997"/>
                    <a:pt x="6448" y="2010"/>
                    <a:pt x="6414" y="2010"/>
                  </a:cubicBezTo>
                  <a:cubicBezTo>
                    <a:pt x="6391" y="2010"/>
                    <a:pt x="6380" y="1999"/>
                    <a:pt x="6384" y="1979"/>
                  </a:cubicBezTo>
                  <a:cubicBezTo>
                    <a:pt x="6388" y="1962"/>
                    <a:pt x="6390" y="1939"/>
                    <a:pt x="6388" y="1928"/>
                  </a:cubicBezTo>
                  <a:cubicBezTo>
                    <a:pt x="6386" y="1916"/>
                    <a:pt x="6381" y="1830"/>
                    <a:pt x="6377" y="1736"/>
                  </a:cubicBezTo>
                  <a:cubicBezTo>
                    <a:pt x="6369" y="1533"/>
                    <a:pt x="6341" y="1507"/>
                    <a:pt x="6339" y="1700"/>
                  </a:cubicBezTo>
                  <a:cubicBezTo>
                    <a:pt x="6337" y="1803"/>
                    <a:pt x="6329" y="1842"/>
                    <a:pt x="6305" y="1862"/>
                  </a:cubicBezTo>
                  <a:cubicBezTo>
                    <a:pt x="6254" y="1904"/>
                    <a:pt x="6255" y="2019"/>
                    <a:pt x="6307" y="2096"/>
                  </a:cubicBezTo>
                  <a:cubicBezTo>
                    <a:pt x="6336" y="2139"/>
                    <a:pt x="6345" y="2167"/>
                    <a:pt x="6331" y="2176"/>
                  </a:cubicBezTo>
                  <a:cubicBezTo>
                    <a:pt x="6319" y="2184"/>
                    <a:pt x="6318" y="2200"/>
                    <a:pt x="6327" y="2214"/>
                  </a:cubicBezTo>
                  <a:cubicBezTo>
                    <a:pt x="6340" y="2235"/>
                    <a:pt x="6344" y="2320"/>
                    <a:pt x="6332" y="2337"/>
                  </a:cubicBezTo>
                  <a:cubicBezTo>
                    <a:pt x="6318" y="2356"/>
                    <a:pt x="6320" y="2416"/>
                    <a:pt x="6334" y="2426"/>
                  </a:cubicBezTo>
                  <a:cubicBezTo>
                    <a:pt x="6345" y="2434"/>
                    <a:pt x="6343" y="2450"/>
                    <a:pt x="6330" y="2467"/>
                  </a:cubicBezTo>
                  <a:cubicBezTo>
                    <a:pt x="6316" y="2487"/>
                    <a:pt x="6315" y="2513"/>
                    <a:pt x="6327" y="2552"/>
                  </a:cubicBezTo>
                  <a:cubicBezTo>
                    <a:pt x="6350" y="2630"/>
                    <a:pt x="6309" y="2703"/>
                    <a:pt x="6241" y="2703"/>
                  </a:cubicBezTo>
                  <a:cubicBezTo>
                    <a:pt x="6213" y="2703"/>
                    <a:pt x="6187" y="2708"/>
                    <a:pt x="6181" y="2714"/>
                  </a:cubicBezTo>
                  <a:cubicBezTo>
                    <a:pt x="6176" y="2720"/>
                    <a:pt x="6079" y="2728"/>
                    <a:pt x="5967" y="2731"/>
                  </a:cubicBezTo>
                  <a:cubicBezTo>
                    <a:pt x="5749" y="2737"/>
                    <a:pt x="5708" y="2723"/>
                    <a:pt x="5739" y="2648"/>
                  </a:cubicBezTo>
                  <a:cubicBezTo>
                    <a:pt x="5748" y="2628"/>
                    <a:pt x="5753" y="2550"/>
                    <a:pt x="5752" y="2476"/>
                  </a:cubicBezTo>
                  <a:cubicBezTo>
                    <a:pt x="5751" y="2401"/>
                    <a:pt x="5759" y="2327"/>
                    <a:pt x="5771" y="2310"/>
                  </a:cubicBezTo>
                  <a:cubicBezTo>
                    <a:pt x="5783" y="2293"/>
                    <a:pt x="5795" y="2241"/>
                    <a:pt x="5798" y="2194"/>
                  </a:cubicBezTo>
                  <a:cubicBezTo>
                    <a:pt x="5801" y="2126"/>
                    <a:pt x="5792" y="2098"/>
                    <a:pt x="5755" y="2056"/>
                  </a:cubicBezTo>
                  <a:lnTo>
                    <a:pt x="5708" y="2003"/>
                  </a:lnTo>
                  <a:lnTo>
                    <a:pt x="5697" y="2074"/>
                  </a:lnTo>
                  <a:cubicBezTo>
                    <a:pt x="5690" y="2113"/>
                    <a:pt x="5690" y="2167"/>
                    <a:pt x="5697" y="2195"/>
                  </a:cubicBezTo>
                  <a:cubicBezTo>
                    <a:pt x="5710" y="2257"/>
                    <a:pt x="5684" y="2281"/>
                    <a:pt x="5651" y="2236"/>
                  </a:cubicBezTo>
                  <a:cubicBezTo>
                    <a:pt x="5615" y="2187"/>
                    <a:pt x="5611" y="2161"/>
                    <a:pt x="5604" y="1826"/>
                  </a:cubicBezTo>
                  <a:cubicBezTo>
                    <a:pt x="5600" y="1656"/>
                    <a:pt x="5595" y="1514"/>
                    <a:pt x="5591" y="1511"/>
                  </a:cubicBezTo>
                  <a:cubicBezTo>
                    <a:pt x="5588" y="1507"/>
                    <a:pt x="5584" y="1514"/>
                    <a:pt x="5583" y="1529"/>
                  </a:cubicBezTo>
                  <a:cubicBezTo>
                    <a:pt x="5582" y="1543"/>
                    <a:pt x="5574" y="1604"/>
                    <a:pt x="5565" y="1663"/>
                  </a:cubicBezTo>
                  <a:cubicBezTo>
                    <a:pt x="5554" y="1729"/>
                    <a:pt x="5554" y="1778"/>
                    <a:pt x="5565" y="1790"/>
                  </a:cubicBezTo>
                  <a:cubicBezTo>
                    <a:pt x="5575" y="1802"/>
                    <a:pt x="5576" y="1824"/>
                    <a:pt x="5565" y="1847"/>
                  </a:cubicBezTo>
                  <a:cubicBezTo>
                    <a:pt x="5555" y="1869"/>
                    <a:pt x="5547" y="1913"/>
                    <a:pt x="5547" y="1946"/>
                  </a:cubicBezTo>
                  <a:cubicBezTo>
                    <a:pt x="5547" y="1985"/>
                    <a:pt x="5532" y="2019"/>
                    <a:pt x="5504" y="2043"/>
                  </a:cubicBezTo>
                  <a:cubicBezTo>
                    <a:pt x="5455" y="2085"/>
                    <a:pt x="5432" y="2077"/>
                    <a:pt x="5432" y="2020"/>
                  </a:cubicBezTo>
                  <a:cubicBezTo>
                    <a:pt x="5432" y="1998"/>
                    <a:pt x="5416" y="1971"/>
                    <a:pt x="5396" y="1959"/>
                  </a:cubicBezTo>
                  <a:cubicBezTo>
                    <a:pt x="5366" y="1941"/>
                    <a:pt x="5358" y="1914"/>
                    <a:pt x="5356" y="1819"/>
                  </a:cubicBezTo>
                  <a:cubicBezTo>
                    <a:pt x="5354" y="1715"/>
                    <a:pt x="5352" y="1722"/>
                    <a:pt x="5337" y="1886"/>
                  </a:cubicBezTo>
                  <a:cubicBezTo>
                    <a:pt x="5317" y="2119"/>
                    <a:pt x="5312" y="2137"/>
                    <a:pt x="5276" y="2103"/>
                  </a:cubicBezTo>
                  <a:cubicBezTo>
                    <a:pt x="5261" y="2089"/>
                    <a:pt x="5249" y="2056"/>
                    <a:pt x="5249" y="2030"/>
                  </a:cubicBezTo>
                  <a:cubicBezTo>
                    <a:pt x="5249" y="1932"/>
                    <a:pt x="5233" y="1917"/>
                    <a:pt x="5174" y="1955"/>
                  </a:cubicBezTo>
                  <a:cubicBezTo>
                    <a:pt x="5117" y="1991"/>
                    <a:pt x="5103" y="2056"/>
                    <a:pt x="5142" y="2099"/>
                  </a:cubicBezTo>
                  <a:cubicBezTo>
                    <a:pt x="5175" y="2137"/>
                    <a:pt x="5187" y="2271"/>
                    <a:pt x="5169" y="2435"/>
                  </a:cubicBezTo>
                  <a:cubicBezTo>
                    <a:pt x="5165" y="2475"/>
                    <a:pt x="5169" y="2522"/>
                    <a:pt x="5178" y="2542"/>
                  </a:cubicBezTo>
                  <a:cubicBezTo>
                    <a:pt x="5188" y="2563"/>
                    <a:pt x="5186" y="2581"/>
                    <a:pt x="5175" y="2589"/>
                  </a:cubicBezTo>
                  <a:cubicBezTo>
                    <a:pt x="5164" y="2597"/>
                    <a:pt x="5163" y="2614"/>
                    <a:pt x="5170" y="2628"/>
                  </a:cubicBezTo>
                  <a:cubicBezTo>
                    <a:pt x="5197" y="2675"/>
                    <a:pt x="5190" y="2766"/>
                    <a:pt x="5160" y="2784"/>
                  </a:cubicBezTo>
                  <a:cubicBezTo>
                    <a:pt x="5143" y="2793"/>
                    <a:pt x="5030" y="2808"/>
                    <a:pt x="4909" y="2816"/>
                  </a:cubicBezTo>
                  <a:cubicBezTo>
                    <a:pt x="4788" y="2824"/>
                    <a:pt x="4679" y="2840"/>
                    <a:pt x="4667" y="2852"/>
                  </a:cubicBezTo>
                  <a:cubicBezTo>
                    <a:pt x="4629" y="2887"/>
                    <a:pt x="4611" y="2773"/>
                    <a:pt x="4647" y="2732"/>
                  </a:cubicBezTo>
                  <a:cubicBezTo>
                    <a:pt x="4654" y="2725"/>
                    <a:pt x="4653" y="2704"/>
                    <a:pt x="4645" y="2685"/>
                  </a:cubicBezTo>
                  <a:cubicBezTo>
                    <a:pt x="4628" y="2645"/>
                    <a:pt x="4630" y="2578"/>
                    <a:pt x="4648" y="2545"/>
                  </a:cubicBezTo>
                  <a:cubicBezTo>
                    <a:pt x="4656" y="2532"/>
                    <a:pt x="4653" y="2514"/>
                    <a:pt x="4643" y="2507"/>
                  </a:cubicBezTo>
                  <a:cubicBezTo>
                    <a:pt x="4616" y="2488"/>
                    <a:pt x="4620" y="2422"/>
                    <a:pt x="4652" y="2393"/>
                  </a:cubicBezTo>
                  <a:cubicBezTo>
                    <a:pt x="4667" y="2379"/>
                    <a:pt x="4675" y="2360"/>
                    <a:pt x="4670" y="2351"/>
                  </a:cubicBezTo>
                  <a:cubicBezTo>
                    <a:pt x="4665" y="2342"/>
                    <a:pt x="4668" y="2328"/>
                    <a:pt x="4678" y="2321"/>
                  </a:cubicBezTo>
                  <a:cubicBezTo>
                    <a:pt x="4707" y="2301"/>
                    <a:pt x="4679" y="2141"/>
                    <a:pt x="4641" y="2105"/>
                  </a:cubicBezTo>
                  <a:cubicBezTo>
                    <a:pt x="4613" y="2079"/>
                    <a:pt x="4606" y="2037"/>
                    <a:pt x="4602" y="1886"/>
                  </a:cubicBezTo>
                  <a:lnTo>
                    <a:pt x="4595" y="1700"/>
                  </a:lnTo>
                  <a:lnTo>
                    <a:pt x="4592" y="1921"/>
                  </a:lnTo>
                  <a:cubicBezTo>
                    <a:pt x="4590" y="2042"/>
                    <a:pt x="4580" y="2148"/>
                    <a:pt x="4570" y="2156"/>
                  </a:cubicBezTo>
                  <a:cubicBezTo>
                    <a:pt x="4545" y="2173"/>
                    <a:pt x="4547" y="2255"/>
                    <a:pt x="4573" y="2285"/>
                  </a:cubicBezTo>
                  <a:cubicBezTo>
                    <a:pt x="4589" y="2303"/>
                    <a:pt x="4587" y="2312"/>
                    <a:pt x="4564" y="2322"/>
                  </a:cubicBezTo>
                  <a:cubicBezTo>
                    <a:pt x="4489" y="2355"/>
                    <a:pt x="4476" y="2301"/>
                    <a:pt x="4473" y="1897"/>
                  </a:cubicBezTo>
                  <a:cubicBezTo>
                    <a:pt x="4472" y="1777"/>
                    <a:pt x="4469" y="1721"/>
                    <a:pt x="4466" y="1772"/>
                  </a:cubicBezTo>
                  <a:cubicBezTo>
                    <a:pt x="4462" y="1823"/>
                    <a:pt x="4451" y="1883"/>
                    <a:pt x="4441" y="1906"/>
                  </a:cubicBezTo>
                  <a:cubicBezTo>
                    <a:pt x="4432" y="1929"/>
                    <a:pt x="4422" y="1980"/>
                    <a:pt x="4419" y="2020"/>
                  </a:cubicBezTo>
                  <a:cubicBezTo>
                    <a:pt x="4413" y="2108"/>
                    <a:pt x="4370" y="2125"/>
                    <a:pt x="4300" y="2067"/>
                  </a:cubicBezTo>
                  <a:cubicBezTo>
                    <a:pt x="4258" y="2032"/>
                    <a:pt x="4251" y="2011"/>
                    <a:pt x="4250" y="1915"/>
                  </a:cubicBezTo>
                  <a:cubicBezTo>
                    <a:pt x="4249" y="1818"/>
                    <a:pt x="4244" y="1804"/>
                    <a:pt x="4214" y="1807"/>
                  </a:cubicBezTo>
                  <a:cubicBezTo>
                    <a:pt x="4194" y="1809"/>
                    <a:pt x="4160" y="1802"/>
                    <a:pt x="4138" y="1792"/>
                  </a:cubicBezTo>
                  <a:cubicBezTo>
                    <a:pt x="4101" y="1776"/>
                    <a:pt x="4099" y="1781"/>
                    <a:pt x="4103" y="1846"/>
                  </a:cubicBezTo>
                  <a:cubicBezTo>
                    <a:pt x="4106" y="1885"/>
                    <a:pt x="4100" y="1922"/>
                    <a:pt x="4091" y="1928"/>
                  </a:cubicBezTo>
                  <a:cubicBezTo>
                    <a:pt x="4082" y="1934"/>
                    <a:pt x="4083" y="1961"/>
                    <a:pt x="4093" y="1990"/>
                  </a:cubicBezTo>
                  <a:cubicBezTo>
                    <a:pt x="4107" y="2033"/>
                    <a:pt x="4102" y="2045"/>
                    <a:pt x="4056" y="2075"/>
                  </a:cubicBezTo>
                  <a:cubicBezTo>
                    <a:pt x="4000" y="2113"/>
                    <a:pt x="4000" y="2143"/>
                    <a:pt x="4055" y="2217"/>
                  </a:cubicBezTo>
                  <a:cubicBezTo>
                    <a:pt x="4080" y="2250"/>
                    <a:pt x="4086" y="2289"/>
                    <a:pt x="4080" y="2413"/>
                  </a:cubicBezTo>
                  <a:cubicBezTo>
                    <a:pt x="4071" y="2606"/>
                    <a:pt x="4070" y="2605"/>
                    <a:pt x="4080" y="2750"/>
                  </a:cubicBezTo>
                  <a:cubicBezTo>
                    <a:pt x="4084" y="2816"/>
                    <a:pt x="4081" y="2875"/>
                    <a:pt x="4072" y="2881"/>
                  </a:cubicBezTo>
                  <a:cubicBezTo>
                    <a:pt x="4041" y="2903"/>
                    <a:pt x="3589" y="2928"/>
                    <a:pt x="3559" y="2910"/>
                  </a:cubicBezTo>
                  <a:cubicBezTo>
                    <a:pt x="3534" y="2894"/>
                    <a:pt x="3529" y="2863"/>
                    <a:pt x="3531" y="2735"/>
                  </a:cubicBezTo>
                  <a:cubicBezTo>
                    <a:pt x="3533" y="2648"/>
                    <a:pt x="3528" y="2566"/>
                    <a:pt x="3521" y="2552"/>
                  </a:cubicBezTo>
                  <a:cubicBezTo>
                    <a:pt x="3513" y="2539"/>
                    <a:pt x="3522" y="2509"/>
                    <a:pt x="3541" y="2486"/>
                  </a:cubicBezTo>
                  <a:cubicBezTo>
                    <a:pt x="3560" y="2463"/>
                    <a:pt x="3578" y="2407"/>
                    <a:pt x="3581" y="2362"/>
                  </a:cubicBezTo>
                  <a:cubicBezTo>
                    <a:pt x="3586" y="2291"/>
                    <a:pt x="3583" y="2279"/>
                    <a:pt x="3551" y="2279"/>
                  </a:cubicBezTo>
                  <a:cubicBezTo>
                    <a:pt x="3517" y="2279"/>
                    <a:pt x="3513" y="2261"/>
                    <a:pt x="3505" y="2020"/>
                  </a:cubicBezTo>
                  <a:lnTo>
                    <a:pt x="3496" y="1762"/>
                  </a:lnTo>
                  <a:lnTo>
                    <a:pt x="3483" y="2100"/>
                  </a:lnTo>
                  <a:cubicBezTo>
                    <a:pt x="3471" y="2446"/>
                    <a:pt x="3458" y="2506"/>
                    <a:pt x="3404" y="2455"/>
                  </a:cubicBezTo>
                  <a:cubicBezTo>
                    <a:pt x="3379" y="2432"/>
                    <a:pt x="3376" y="2379"/>
                    <a:pt x="3380" y="2091"/>
                  </a:cubicBezTo>
                  <a:cubicBezTo>
                    <a:pt x="3385" y="1816"/>
                    <a:pt x="3381" y="1757"/>
                    <a:pt x="3362" y="1779"/>
                  </a:cubicBezTo>
                  <a:cubicBezTo>
                    <a:pt x="3346" y="1797"/>
                    <a:pt x="3339" y="1872"/>
                    <a:pt x="3339" y="2010"/>
                  </a:cubicBezTo>
                  <a:cubicBezTo>
                    <a:pt x="3339" y="2134"/>
                    <a:pt x="3329" y="2227"/>
                    <a:pt x="3317" y="2244"/>
                  </a:cubicBezTo>
                  <a:cubicBezTo>
                    <a:pt x="3296" y="2273"/>
                    <a:pt x="3296" y="2405"/>
                    <a:pt x="3318" y="2444"/>
                  </a:cubicBezTo>
                  <a:cubicBezTo>
                    <a:pt x="3336" y="2478"/>
                    <a:pt x="3336" y="2588"/>
                    <a:pt x="3318" y="2615"/>
                  </a:cubicBezTo>
                  <a:cubicBezTo>
                    <a:pt x="3308" y="2628"/>
                    <a:pt x="3307" y="2651"/>
                    <a:pt x="3315" y="2666"/>
                  </a:cubicBezTo>
                  <a:cubicBezTo>
                    <a:pt x="3324" y="2681"/>
                    <a:pt x="3332" y="2742"/>
                    <a:pt x="3332" y="2803"/>
                  </a:cubicBezTo>
                  <a:cubicBezTo>
                    <a:pt x="3334" y="2887"/>
                    <a:pt x="3326" y="2918"/>
                    <a:pt x="3302" y="2932"/>
                  </a:cubicBezTo>
                  <a:cubicBezTo>
                    <a:pt x="3268" y="2953"/>
                    <a:pt x="3023" y="2981"/>
                    <a:pt x="2597" y="3014"/>
                  </a:cubicBezTo>
                  <a:cubicBezTo>
                    <a:pt x="2079" y="3054"/>
                    <a:pt x="2030" y="3064"/>
                    <a:pt x="2092" y="3107"/>
                  </a:cubicBezTo>
                  <a:cubicBezTo>
                    <a:pt x="2104" y="3116"/>
                    <a:pt x="2111" y="4224"/>
                    <a:pt x="2112" y="6446"/>
                  </a:cubicBezTo>
                  <a:cubicBezTo>
                    <a:pt x="2113" y="8275"/>
                    <a:pt x="2115" y="9862"/>
                    <a:pt x="2117" y="9974"/>
                  </a:cubicBezTo>
                  <a:cubicBezTo>
                    <a:pt x="2120" y="10085"/>
                    <a:pt x="2115" y="10181"/>
                    <a:pt x="2107" y="10187"/>
                  </a:cubicBezTo>
                  <a:cubicBezTo>
                    <a:pt x="2099" y="10193"/>
                    <a:pt x="2101" y="10215"/>
                    <a:pt x="2111" y="10237"/>
                  </a:cubicBezTo>
                  <a:cubicBezTo>
                    <a:pt x="2130" y="10276"/>
                    <a:pt x="2134" y="11060"/>
                    <a:pt x="2137" y="14006"/>
                  </a:cubicBezTo>
                  <a:cubicBezTo>
                    <a:pt x="2137" y="14629"/>
                    <a:pt x="2144" y="15145"/>
                    <a:pt x="2151" y="15154"/>
                  </a:cubicBezTo>
                  <a:cubicBezTo>
                    <a:pt x="2172" y="15177"/>
                    <a:pt x="2168" y="15448"/>
                    <a:pt x="2147" y="15463"/>
                  </a:cubicBezTo>
                  <a:cubicBezTo>
                    <a:pt x="2135" y="15471"/>
                    <a:pt x="2135" y="15488"/>
                    <a:pt x="2147" y="15514"/>
                  </a:cubicBezTo>
                  <a:cubicBezTo>
                    <a:pt x="2159" y="15539"/>
                    <a:pt x="2164" y="15791"/>
                    <a:pt x="2161" y="16201"/>
                  </a:cubicBezTo>
                  <a:lnTo>
                    <a:pt x="2157" y="16849"/>
                  </a:lnTo>
                  <a:lnTo>
                    <a:pt x="2092" y="16856"/>
                  </a:lnTo>
                  <a:cubicBezTo>
                    <a:pt x="2054" y="16860"/>
                    <a:pt x="2016" y="16879"/>
                    <a:pt x="1998" y="16904"/>
                  </a:cubicBezTo>
                  <a:lnTo>
                    <a:pt x="1970" y="16947"/>
                  </a:lnTo>
                  <a:lnTo>
                    <a:pt x="1568" y="16894"/>
                  </a:lnTo>
                  <a:cubicBezTo>
                    <a:pt x="1347" y="16865"/>
                    <a:pt x="1101" y="16836"/>
                    <a:pt x="1023" y="16831"/>
                  </a:cubicBezTo>
                  <a:cubicBezTo>
                    <a:pt x="944" y="16825"/>
                    <a:pt x="870" y="16813"/>
                    <a:pt x="858" y="16804"/>
                  </a:cubicBezTo>
                  <a:cubicBezTo>
                    <a:pt x="846" y="16796"/>
                    <a:pt x="804" y="16791"/>
                    <a:pt x="765" y="16795"/>
                  </a:cubicBezTo>
                  <a:cubicBezTo>
                    <a:pt x="727" y="16798"/>
                    <a:pt x="666" y="16785"/>
                    <a:pt x="630" y="16766"/>
                  </a:cubicBezTo>
                  <a:cubicBezTo>
                    <a:pt x="585" y="16742"/>
                    <a:pt x="540" y="16735"/>
                    <a:pt x="480" y="16743"/>
                  </a:cubicBezTo>
                  <a:cubicBezTo>
                    <a:pt x="433" y="16750"/>
                    <a:pt x="312" y="16744"/>
                    <a:pt x="212" y="16730"/>
                  </a:cubicBezTo>
                  <a:lnTo>
                    <a:pt x="28" y="16704"/>
                  </a:lnTo>
                  <a:lnTo>
                    <a:pt x="18" y="16321"/>
                  </a:lnTo>
                  <a:cubicBezTo>
                    <a:pt x="13" y="16111"/>
                    <a:pt x="6" y="17212"/>
                    <a:pt x="4" y="18769"/>
                  </a:cubicBezTo>
                  <a:lnTo>
                    <a:pt x="0" y="21598"/>
                  </a:lnTo>
                  <a:lnTo>
                    <a:pt x="10800" y="21598"/>
                  </a:lnTo>
                  <a:lnTo>
                    <a:pt x="21600" y="21598"/>
                  </a:lnTo>
                  <a:lnTo>
                    <a:pt x="21600" y="20068"/>
                  </a:lnTo>
                  <a:lnTo>
                    <a:pt x="21600" y="18538"/>
                  </a:lnTo>
                  <a:lnTo>
                    <a:pt x="21540" y="18526"/>
                  </a:lnTo>
                  <a:cubicBezTo>
                    <a:pt x="21508" y="18519"/>
                    <a:pt x="21415" y="18515"/>
                    <a:pt x="21334" y="18517"/>
                  </a:cubicBezTo>
                  <a:cubicBezTo>
                    <a:pt x="21128" y="18522"/>
                    <a:pt x="21030" y="18517"/>
                    <a:pt x="21008" y="18502"/>
                  </a:cubicBezTo>
                  <a:cubicBezTo>
                    <a:pt x="20987" y="18487"/>
                    <a:pt x="20803" y="18468"/>
                    <a:pt x="20696" y="18470"/>
                  </a:cubicBezTo>
                  <a:cubicBezTo>
                    <a:pt x="20659" y="18471"/>
                    <a:pt x="20625" y="18464"/>
                    <a:pt x="20619" y="18454"/>
                  </a:cubicBezTo>
                  <a:cubicBezTo>
                    <a:pt x="20613" y="18443"/>
                    <a:pt x="20560" y="18439"/>
                    <a:pt x="20501" y="18445"/>
                  </a:cubicBezTo>
                  <a:cubicBezTo>
                    <a:pt x="20438" y="18452"/>
                    <a:pt x="20388" y="18448"/>
                    <a:pt x="20382" y="18436"/>
                  </a:cubicBezTo>
                  <a:cubicBezTo>
                    <a:pt x="20376" y="18424"/>
                    <a:pt x="20333" y="18420"/>
                    <a:pt x="20286" y="18425"/>
                  </a:cubicBezTo>
                  <a:cubicBezTo>
                    <a:pt x="20240" y="18430"/>
                    <a:pt x="20190" y="18423"/>
                    <a:pt x="20177" y="18411"/>
                  </a:cubicBezTo>
                  <a:cubicBezTo>
                    <a:pt x="20163" y="18397"/>
                    <a:pt x="20126" y="18394"/>
                    <a:pt x="20088" y="18402"/>
                  </a:cubicBezTo>
                  <a:cubicBezTo>
                    <a:pt x="20053" y="18410"/>
                    <a:pt x="20014" y="18408"/>
                    <a:pt x="20002" y="18400"/>
                  </a:cubicBezTo>
                  <a:cubicBezTo>
                    <a:pt x="19990" y="18391"/>
                    <a:pt x="19889" y="18381"/>
                    <a:pt x="19778" y="18377"/>
                  </a:cubicBezTo>
                  <a:cubicBezTo>
                    <a:pt x="19667" y="18373"/>
                    <a:pt x="19566" y="18361"/>
                    <a:pt x="19554" y="18349"/>
                  </a:cubicBezTo>
                  <a:cubicBezTo>
                    <a:pt x="19542" y="18338"/>
                    <a:pt x="19528" y="18335"/>
                    <a:pt x="19522" y="18341"/>
                  </a:cubicBezTo>
                  <a:cubicBezTo>
                    <a:pt x="19507" y="18358"/>
                    <a:pt x="18988" y="18306"/>
                    <a:pt x="18965" y="18285"/>
                  </a:cubicBezTo>
                  <a:cubicBezTo>
                    <a:pt x="18954" y="18275"/>
                    <a:pt x="18902" y="18272"/>
                    <a:pt x="18849" y="18277"/>
                  </a:cubicBezTo>
                  <a:cubicBezTo>
                    <a:pt x="18796" y="18283"/>
                    <a:pt x="18743" y="18282"/>
                    <a:pt x="18732" y="18274"/>
                  </a:cubicBezTo>
                  <a:cubicBezTo>
                    <a:pt x="18713" y="18261"/>
                    <a:pt x="18576" y="18249"/>
                    <a:pt x="18399" y="18246"/>
                  </a:cubicBezTo>
                  <a:cubicBezTo>
                    <a:pt x="18360" y="18246"/>
                    <a:pt x="18316" y="18235"/>
                    <a:pt x="18303" y="18222"/>
                  </a:cubicBezTo>
                  <a:cubicBezTo>
                    <a:pt x="18287" y="18208"/>
                    <a:pt x="18249" y="18204"/>
                    <a:pt x="18203" y="18213"/>
                  </a:cubicBezTo>
                  <a:cubicBezTo>
                    <a:pt x="18155" y="18221"/>
                    <a:pt x="18118" y="18217"/>
                    <a:pt x="18102" y="18202"/>
                  </a:cubicBezTo>
                  <a:cubicBezTo>
                    <a:pt x="18086" y="18187"/>
                    <a:pt x="18048" y="18183"/>
                    <a:pt x="18004" y="18191"/>
                  </a:cubicBezTo>
                  <a:cubicBezTo>
                    <a:pt x="17962" y="18199"/>
                    <a:pt x="17927" y="18195"/>
                    <a:pt x="17920" y="18183"/>
                  </a:cubicBezTo>
                  <a:cubicBezTo>
                    <a:pt x="17914" y="18171"/>
                    <a:pt x="17867" y="18164"/>
                    <a:pt x="17816" y="18167"/>
                  </a:cubicBezTo>
                  <a:cubicBezTo>
                    <a:pt x="17736" y="18172"/>
                    <a:pt x="17721" y="18168"/>
                    <a:pt x="17715" y="18132"/>
                  </a:cubicBezTo>
                  <a:cubicBezTo>
                    <a:pt x="17710" y="18110"/>
                    <a:pt x="17708" y="17914"/>
                    <a:pt x="17709" y="17697"/>
                  </a:cubicBezTo>
                  <a:cubicBezTo>
                    <a:pt x="17711" y="17318"/>
                    <a:pt x="17712" y="17303"/>
                    <a:pt x="17751" y="17269"/>
                  </a:cubicBezTo>
                  <a:cubicBezTo>
                    <a:pt x="17773" y="17250"/>
                    <a:pt x="17800" y="17242"/>
                    <a:pt x="17810" y="17251"/>
                  </a:cubicBezTo>
                  <a:cubicBezTo>
                    <a:pt x="17838" y="17276"/>
                    <a:pt x="17998" y="17243"/>
                    <a:pt x="18036" y="17205"/>
                  </a:cubicBezTo>
                  <a:cubicBezTo>
                    <a:pt x="18059" y="17181"/>
                    <a:pt x="18067" y="17144"/>
                    <a:pt x="18066" y="17073"/>
                  </a:cubicBezTo>
                  <a:lnTo>
                    <a:pt x="18062" y="16973"/>
                  </a:lnTo>
                  <a:lnTo>
                    <a:pt x="17974" y="16962"/>
                  </a:lnTo>
                  <a:cubicBezTo>
                    <a:pt x="17899" y="16954"/>
                    <a:pt x="17883" y="16944"/>
                    <a:pt x="17872" y="16900"/>
                  </a:cubicBezTo>
                  <a:cubicBezTo>
                    <a:pt x="17865" y="16872"/>
                    <a:pt x="17865" y="16429"/>
                    <a:pt x="17870" y="15917"/>
                  </a:cubicBezTo>
                  <a:cubicBezTo>
                    <a:pt x="17880" y="14991"/>
                    <a:pt x="17880" y="14986"/>
                    <a:pt x="17921" y="14923"/>
                  </a:cubicBezTo>
                  <a:cubicBezTo>
                    <a:pt x="17944" y="14889"/>
                    <a:pt x="17965" y="14843"/>
                    <a:pt x="17969" y="14820"/>
                  </a:cubicBezTo>
                  <a:cubicBezTo>
                    <a:pt x="17973" y="14798"/>
                    <a:pt x="17986" y="14780"/>
                    <a:pt x="17998" y="14780"/>
                  </a:cubicBezTo>
                  <a:cubicBezTo>
                    <a:pt x="18047" y="14780"/>
                    <a:pt x="18038" y="14751"/>
                    <a:pt x="17985" y="14738"/>
                  </a:cubicBezTo>
                  <a:cubicBezTo>
                    <a:pt x="17946" y="14728"/>
                    <a:pt x="17921" y="14706"/>
                    <a:pt x="17908" y="14669"/>
                  </a:cubicBezTo>
                  <a:cubicBezTo>
                    <a:pt x="17891" y="14619"/>
                    <a:pt x="17895" y="13853"/>
                    <a:pt x="17920" y="12503"/>
                  </a:cubicBezTo>
                  <a:cubicBezTo>
                    <a:pt x="17928" y="12081"/>
                    <a:pt x="17924" y="12090"/>
                    <a:pt x="18013" y="12084"/>
                  </a:cubicBezTo>
                  <a:cubicBezTo>
                    <a:pt x="18138" y="12074"/>
                    <a:pt x="18162" y="12062"/>
                    <a:pt x="18160" y="12013"/>
                  </a:cubicBezTo>
                  <a:cubicBezTo>
                    <a:pt x="18159" y="11968"/>
                    <a:pt x="18164" y="11967"/>
                    <a:pt x="18332" y="11971"/>
                  </a:cubicBezTo>
                  <a:cubicBezTo>
                    <a:pt x="18589" y="11976"/>
                    <a:pt x="18596" y="11987"/>
                    <a:pt x="18598" y="12452"/>
                  </a:cubicBezTo>
                  <a:lnTo>
                    <a:pt x="18599" y="12709"/>
                  </a:lnTo>
                  <a:lnTo>
                    <a:pt x="18673" y="12720"/>
                  </a:lnTo>
                  <a:lnTo>
                    <a:pt x="18746" y="12731"/>
                  </a:lnTo>
                  <a:lnTo>
                    <a:pt x="18739" y="13408"/>
                  </a:lnTo>
                  <a:lnTo>
                    <a:pt x="18733" y="14085"/>
                  </a:lnTo>
                  <a:lnTo>
                    <a:pt x="18787" y="14085"/>
                  </a:lnTo>
                  <a:cubicBezTo>
                    <a:pt x="18865" y="14085"/>
                    <a:pt x="18872" y="14106"/>
                    <a:pt x="18815" y="14167"/>
                  </a:cubicBezTo>
                  <a:lnTo>
                    <a:pt x="18765" y="14220"/>
                  </a:lnTo>
                  <a:lnTo>
                    <a:pt x="18825" y="14231"/>
                  </a:lnTo>
                  <a:cubicBezTo>
                    <a:pt x="18912" y="14246"/>
                    <a:pt x="18898" y="14282"/>
                    <a:pt x="18801" y="14289"/>
                  </a:cubicBezTo>
                  <a:cubicBezTo>
                    <a:pt x="18727" y="14295"/>
                    <a:pt x="18719" y="14300"/>
                    <a:pt x="18719" y="14346"/>
                  </a:cubicBezTo>
                  <a:cubicBezTo>
                    <a:pt x="18719" y="14395"/>
                    <a:pt x="18748" y="14409"/>
                    <a:pt x="18826" y="14397"/>
                  </a:cubicBezTo>
                  <a:cubicBezTo>
                    <a:pt x="18839" y="14395"/>
                    <a:pt x="18862" y="14404"/>
                    <a:pt x="18876" y="14418"/>
                  </a:cubicBezTo>
                  <a:cubicBezTo>
                    <a:pt x="18890" y="14431"/>
                    <a:pt x="18909" y="14435"/>
                    <a:pt x="18919" y="14428"/>
                  </a:cubicBezTo>
                  <a:cubicBezTo>
                    <a:pt x="18929" y="14421"/>
                    <a:pt x="18946" y="14435"/>
                    <a:pt x="18957" y="14458"/>
                  </a:cubicBezTo>
                  <a:cubicBezTo>
                    <a:pt x="18978" y="14502"/>
                    <a:pt x="19030" y="14514"/>
                    <a:pt x="19059" y="14481"/>
                  </a:cubicBezTo>
                  <a:cubicBezTo>
                    <a:pt x="19088" y="14450"/>
                    <a:pt x="19446" y="14429"/>
                    <a:pt x="19461" y="14457"/>
                  </a:cubicBezTo>
                  <a:cubicBezTo>
                    <a:pt x="19471" y="14474"/>
                    <a:pt x="19519" y="14477"/>
                    <a:pt x="19628" y="14467"/>
                  </a:cubicBezTo>
                  <a:cubicBezTo>
                    <a:pt x="19738" y="14457"/>
                    <a:pt x="19791" y="14461"/>
                    <a:pt x="19810" y="14479"/>
                  </a:cubicBezTo>
                  <a:cubicBezTo>
                    <a:pt x="19828" y="14496"/>
                    <a:pt x="19869" y="14498"/>
                    <a:pt x="19939" y="14488"/>
                  </a:cubicBezTo>
                  <a:cubicBezTo>
                    <a:pt x="20010" y="14478"/>
                    <a:pt x="20049" y="14482"/>
                    <a:pt x="20068" y="14500"/>
                  </a:cubicBezTo>
                  <a:cubicBezTo>
                    <a:pt x="20085" y="14516"/>
                    <a:pt x="20123" y="14522"/>
                    <a:pt x="20167" y="14516"/>
                  </a:cubicBezTo>
                  <a:cubicBezTo>
                    <a:pt x="20206" y="14510"/>
                    <a:pt x="20246" y="14511"/>
                    <a:pt x="20254" y="14521"/>
                  </a:cubicBezTo>
                  <a:cubicBezTo>
                    <a:pt x="20263" y="14530"/>
                    <a:pt x="20350" y="14541"/>
                    <a:pt x="20448" y="14545"/>
                  </a:cubicBezTo>
                  <a:cubicBezTo>
                    <a:pt x="20579" y="14550"/>
                    <a:pt x="20634" y="14560"/>
                    <a:pt x="20655" y="14584"/>
                  </a:cubicBezTo>
                  <a:cubicBezTo>
                    <a:pt x="20673" y="14604"/>
                    <a:pt x="20704" y="14614"/>
                    <a:pt x="20738" y="14608"/>
                  </a:cubicBezTo>
                  <a:cubicBezTo>
                    <a:pt x="20792" y="14599"/>
                    <a:pt x="20811" y="14557"/>
                    <a:pt x="20773" y="14530"/>
                  </a:cubicBezTo>
                  <a:cubicBezTo>
                    <a:pt x="20762" y="14523"/>
                    <a:pt x="20759" y="14492"/>
                    <a:pt x="20764" y="14462"/>
                  </a:cubicBezTo>
                  <a:cubicBezTo>
                    <a:pt x="20770" y="14432"/>
                    <a:pt x="20776" y="14367"/>
                    <a:pt x="20777" y="14318"/>
                  </a:cubicBezTo>
                  <a:cubicBezTo>
                    <a:pt x="20779" y="14269"/>
                    <a:pt x="20788" y="14224"/>
                    <a:pt x="20796" y="14219"/>
                  </a:cubicBezTo>
                  <a:cubicBezTo>
                    <a:pt x="20827" y="14197"/>
                    <a:pt x="20789" y="14169"/>
                    <a:pt x="20729" y="14169"/>
                  </a:cubicBezTo>
                  <a:cubicBezTo>
                    <a:pt x="20691" y="14169"/>
                    <a:pt x="20664" y="14181"/>
                    <a:pt x="20657" y="14201"/>
                  </a:cubicBezTo>
                  <a:cubicBezTo>
                    <a:pt x="20648" y="14228"/>
                    <a:pt x="20611" y="14230"/>
                    <a:pt x="20384" y="14219"/>
                  </a:cubicBezTo>
                  <a:cubicBezTo>
                    <a:pt x="20240" y="14211"/>
                    <a:pt x="20116" y="14198"/>
                    <a:pt x="20108" y="14190"/>
                  </a:cubicBezTo>
                  <a:cubicBezTo>
                    <a:pt x="20099" y="14181"/>
                    <a:pt x="20024" y="14178"/>
                    <a:pt x="19941" y="14184"/>
                  </a:cubicBezTo>
                  <a:cubicBezTo>
                    <a:pt x="19848" y="14190"/>
                    <a:pt x="19784" y="14187"/>
                    <a:pt x="19777" y="14174"/>
                  </a:cubicBezTo>
                  <a:cubicBezTo>
                    <a:pt x="19770" y="14162"/>
                    <a:pt x="19710" y="14157"/>
                    <a:pt x="19627" y="14163"/>
                  </a:cubicBezTo>
                  <a:cubicBezTo>
                    <a:pt x="19551" y="14169"/>
                    <a:pt x="19474" y="14167"/>
                    <a:pt x="19457" y="14159"/>
                  </a:cubicBezTo>
                  <a:cubicBezTo>
                    <a:pt x="19440" y="14151"/>
                    <a:pt x="19358" y="14146"/>
                    <a:pt x="19276" y="14148"/>
                  </a:cubicBezTo>
                  <a:cubicBezTo>
                    <a:pt x="19140" y="14151"/>
                    <a:pt x="19123" y="14146"/>
                    <a:pt x="19076" y="14097"/>
                  </a:cubicBezTo>
                  <a:lnTo>
                    <a:pt x="19025" y="14045"/>
                  </a:lnTo>
                  <a:lnTo>
                    <a:pt x="18962" y="14090"/>
                  </a:lnTo>
                  <a:lnTo>
                    <a:pt x="18897" y="14135"/>
                  </a:lnTo>
                  <a:lnTo>
                    <a:pt x="18865" y="14090"/>
                  </a:lnTo>
                  <a:cubicBezTo>
                    <a:pt x="18836" y="14050"/>
                    <a:pt x="18834" y="13971"/>
                    <a:pt x="18843" y="13047"/>
                  </a:cubicBezTo>
                  <a:cubicBezTo>
                    <a:pt x="18850" y="12210"/>
                    <a:pt x="18857" y="12040"/>
                    <a:pt x="18880" y="12001"/>
                  </a:cubicBezTo>
                  <a:cubicBezTo>
                    <a:pt x="18901" y="11964"/>
                    <a:pt x="18912" y="11958"/>
                    <a:pt x="18932" y="11977"/>
                  </a:cubicBezTo>
                  <a:cubicBezTo>
                    <a:pt x="18952" y="11996"/>
                    <a:pt x="18957" y="11992"/>
                    <a:pt x="18957" y="11958"/>
                  </a:cubicBezTo>
                  <a:cubicBezTo>
                    <a:pt x="18957" y="11934"/>
                    <a:pt x="18965" y="11910"/>
                    <a:pt x="18975" y="11903"/>
                  </a:cubicBezTo>
                  <a:cubicBezTo>
                    <a:pt x="18998" y="11886"/>
                    <a:pt x="19000" y="11712"/>
                    <a:pt x="18978" y="11696"/>
                  </a:cubicBezTo>
                  <a:cubicBezTo>
                    <a:pt x="18968" y="11690"/>
                    <a:pt x="18962" y="11654"/>
                    <a:pt x="18965" y="11616"/>
                  </a:cubicBezTo>
                  <a:cubicBezTo>
                    <a:pt x="18969" y="11553"/>
                    <a:pt x="18965" y="11547"/>
                    <a:pt x="18922" y="11549"/>
                  </a:cubicBezTo>
                  <a:cubicBezTo>
                    <a:pt x="18880" y="11551"/>
                    <a:pt x="18875" y="11543"/>
                    <a:pt x="18878" y="11483"/>
                  </a:cubicBezTo>
                  <a:lnTo>
                    <a:pt x="18880" y="11416"/>
                  </a:lnTo>
                  <a:lnTo>
                    <a:pt x="18756" y="11416"/>
                  </a:lnTo>
                  <a:cubicBezTo>
                    <a:pt x="18634" y="11416"/>
                    <a:pt x="18633" y="11417"/>
                    <a:pt x="18589" y="11494"/>
                  </a:cubicBezTo>
                  <a:cubicBezTo>
                    <a:pt x="18546" y="11567"/>
                    <a:pt x="18538" y="11572"/>
                    <a:pt x="18434" y="11578"/>
                  </a:cubicBezTo>
                  <a:cubicBezTo>
                    <a:pt x="18353" y="11582"/>
                    <a:pt x="18320" y="11576"/>
                    <a:pt x="18305" y="11553"/>
                  </a:cubicBezTo>
                  <a:cubicBezTo>
                    <a:pt x="18287" y="11526"/>
                    <a:pt x="18278" y="11526"/>
                    <a:pt x="18237" y="11550"/>
                  </a:cubicBezTo>
                  <a:cubicBezTo>
                    <a:pt x="18184" y="11581"/>
                    <a:pt x="17973" y="11571"/>
                    <a:pt x="17954" y="11536"/>
                  </a:cubicBezTo>
                  <a:cubicBezTo>
                    <a:pt x="17948" y="11525"/>
                    <a:pt x="17961" y="11495"/>
                    <a:pt x="17983" y="11471"/>
                  </a:cubicBezTo>
                  <a:cubicBezTo>
                    <a:pt x="18021" y="11428"/>
                    <a:pt x="18025" y="11427"/>
                    <a:pt x="18077" y="11461"/>
                  </a:cubicBezTo>
                  <a:cubicBezTo>
                    <a:pt x="18133" y="11497"/>
                    <a:pt x="18149" y="11486"/>
                    <a:pt x="18109" y="11441"/>
                  </a:cubicBezTo>
                  <a:cubicBezTo>
                    <a:pt x="18097" y="11427"/>
                    <a:pt x="18074" y="11416"/>
                    <a:pt x="18056" y="11416"/>
                  </a:cubicBezTo>
                  <a:cubicBezTo>
                    <a:pt x="18007" y="11416"/>
                    <a:pt x="17999" y="11382"/>
                    <a:pt x="18033" y="11324"/>
                  </a:cubicBezTo>
                  <a:cubicBezTo>
                    <a:pt x="18050" y="11294"/>
                    <a:pt x="18058" y="11265"/>
                    <a:pt x="18052" y="11258"/>
                  </a:cubicBezTo>
                  <a:cubicBezTo>
                    <a:pt x="18045" y="11250"/>
                    <a:pt x="18049" y="11232"/>
                    <a:pt x="18060" y="11217"/>
                  </a:cubicBezTo>
                  <a:cubicBezTo>
                    <a:pt x="18071" y="11202"/>
                    <a:pt x="18076" y="11175"/>
                    <a:pt x="18070" y="11158"/>
                  </a:cubicBezTo>
                  <a:cubicBezTo>
                    <a:pt x="18064" y="11141"/>
                    <a:pt x="18067" y="11122"/>
                    <a:pt x="18076" y="11116"/>
                  </a:cubicBezTo>
                  <a:cubicBezTo>
                    <a:pt x="18085" y="11110"/>
                    <a:pt x="18093" y="11089"/>
                    <a:pt x="18094" y="11069"/>
                  </a:cubicBezTo>
                  <a:cubicBezTo>
                    <a:pt x="18095" y="11050"/>
                    <a:pt x="18098" y="10977"/>
                    <a:pt x="18101" y="10909"/>
                  </a:cubicBezTo>
                  <a:cubicBezTo>
                    <a:pt x="18105" y="10799"/>
                    <a:pt x="18111" y="10786"/>
                    <a:pt x="18142" y="10792"/>
                  </a:cubicBezTo>
                  <a:cubicBezTo>
                    <a:pt x="18162" y="10796"/>
                    <a:pt x="18194" y="10816"/>
                    <a:pt x="18214" y="10837"/>
                  </a:cubicBezTo>
                  <a:cubicBezTo>
                    <a:pt x="18235" y="10858"/>
                    <a:pt x="18271" y="10877"/>
                    <a:pt x="18296" y="10881"/>
                  </a:cubicBezTo>
                  <a:cubicBezTo>
                    <a:pt x="18338" y="10888"/>
                    <a:pt x="18343" y="10882"/>
                    <a:pt x="18343" y="10816"/>
                  </a:cubicBezTo>
                  <a:cubicBezTo>
                    <a:pt x="18343" y="10770"/>
                    <a:pt x="18350" y="10746"/>
                    <a:pt x="18365" y="10749"/>
                  </a:cubicBezTo>
                  <a:cubicBezTo>
                    <a:pt x="18396" y="10756"/>
                    <a:pt x="18395" y="10723"/>
                    <a:pt x="18362" y="10693"/>
                  </a:cubicBezTo>
                  <a:cubicBezTo>
                    <a:pt x="18348" y="10679"/>
                    <a:pt x="18330" y="10640"/>
                    <a:pt x="18323" y="10604"/>
                  </a:cubicBezTo>
                  <a:cubicBezTo>
                    <a:pt x="18316" y="10569"/>
                    <a:pt x="18293" y="10523"/>
                    <a:pt x="18272" y="10504"/>
                  </a:cubicBezTo>
                  <a:lnTo>
                    <a:pt x="18232" y="10468"/>
                  </a:lnTo>
                  <a:lnTo>
                    <a:pt x="18278" y="10448"/>
                  </a:lnTo>
                  <a:lnTo>
                    <a:pt x="18324" y="10429"/>
                  </a:lnTo>
                  <a:lnTo>
                    <a:pt x="18282" y="10414"/>
                  </a:lnTo>
                  <a:cubicBezTo>
                    <a:pt x="18260" y="10406"/>
                    <a:pt x="18234" y="10405"/>
                    <a:pt x="18225" y="10411"/>
                  </a:cubicBezTo>
                  <a:cubicBezTo>
                    <a:pt x="18203" y="10426"/>
                    <a:pt x="18169" y="10378"/>
                    <a:pt x="18174" y="10339"/>
                  </a:cubicBezTo>
                  <a:cubicBezTo>
                    <a:pt x="18182" y="10282"/>
                    <a:pt x="18207" y="10258"/>
                    <a:pt x="18257" y="10258"/>
                  </a:cubicBezTo>
                  <a:cubicBezTo>
                    <a:pt x="18300" y="10258"/>
                    <a:pt x="18310" y="10246"/>
                    <a:pt x="18327" y="10175"/>
                  </a:cubicBezTo>
                  <a:cubicBezTo>
                    <a:pt x="18348" y="10086"/>
                    <a:pt x="18355" y="10092"/>
                    <a:pt x="18242" y="10084"/>
                  </a:cubicBezTo>
                  <a:cubicBezTo>
                    <a:pt x="18227" y="10083"/>
                    <a:pt x="18214" y="10068"/>
                    <a:pt x="18214" y="10050"/>
                  </a:cubicBezTo>
                  <a:cubicBezTo>
                    <a:pt x="18214" y="10033"/>
                    <a:pt x="18194" y="10014"/>
                    <a:pt x="18169" y="10009"/>
                  </a:cubicBezTo>
                  <a:cubicBezTo>
                    <a:pt x="18136" y="10001"/>
                    <a:pt x="18122" y="9983"/>
                    <a:pt x="18120" y="9946"/>
                  </a:cubicBezTo>
                  <a:cubicBezTo>
                    <a:pt x="18113" y="9814"/>
                    <a:pt x="18100" y="9697"/>
                    <a:pt x="18090" y="9686"/>
                  </a:cubicBezTo>
                  <a:cubicBezTo>
                    <a:pt x="18084" y="9680"/>
                    <a:pt x="18083" y="9660"/>
                    <a:pt x="18089" y="9644"/>
                  </a:cubicBezTo>
                  <a:cubicBezTo>
                    <a:pt x="18094" y="9628"/>
                    <a:pt x="18090" y="9602"/>
                    <a:pt x="18078" y="9587"/>
                  </a:cubicBezTo>
                  <a:cubicBezTo>
                    <a:pt x="18067" y="9571"/>
                    <a:pt x="18058" y="9550"/>
                    <a:pt x="18060" y="9540"/>
                  </a:cubicBezTo>
                  <a:cubicBezTo>
                    <a:pt x="18062" y="9530"/>
                    <a:pt x="18059" y="9509"/>
                    <a:pt x="18053" y="9492"/>
                  </a:cubicBezTo>
                  <a:cubicBezTo>
                    <a:pt x="18047" y="9475"/>
                    <a:pt x="18033" y="9425"/>
                    <a:pt x="18021" y="9383"/>
                  </a:cubicBezTo>
                  <a:cubicBezTo>
                    <a:pt x="18009" y="9340"/>
                    <a:pt x="17983" y="9292"/>
                    <a:pt x="17961" y="9275"/>
                  </a:cubicBezTo>
                  <a:cubicBezTo>
                    <a:pt x="17913" y="9237"/>
                    <a:pt x="17891" y="9234"/>
                    <a:pt x="17898" y="9269"/>
                  </a:cubicBezTo>
                  <a:cubicBezTo>
                    <a:pt x="17900" y="9285"/>
                    <a:pt x="17878" y="9297"/>
                    <a:pt x="17838" y="9300"/>
                  </a:cubicBezTo>
                  <a:cubicBezTo>
                    <a:pt x="17660" y="9315"/>
                    <a:pt x="17661" y="9315"/>
                    <a:pt x="17608" y="9471"/>
                  </a:cubicBezTo>
                  <a:cubicBezTo>
                    <a:pt x="17607" y="9477"/>
                    <a:pt x="17598" y="9498"/>
                    <a:pt x="17590" y="9518"/>
                  </a:cubicBezTo>
                  <a:cubicBezTo>
                    <a:pt x="17582" y="9539"/>
                    <a:pt x="17581" y="9562"/>
                    <a:pt x="17587" y="9569"/>
                  </a:cubicBezTo>
                  <a:cubicBezTo>
                    <a:pt x="17593" y="9576"/>
                    <a:pt x="17591" y="9592"/>
                    <a:pt x="17581" y="9606"/>
                  </a:cubicBezTo>
                  <a:cubicBezTo>
                    <a:pt x="17571" y="9620"/>
                    <a:pt x="17559" y="9673"/>
                    <a:pt x="17555" y="9724"/>
                  </a:cubicBezTo>
                  <a:cubicBezTo>
                    <a:pt x="17552" y="9776"/>
                    <a:pt x="17543" y="9829"/>
                    <a:pt x="17536" y="9842"/>
                  </a:cubicBezTo>
                  <a:cubicBezTo>
                    <a:pt x="17529" y="9855"/>
                    <a:pt x="17528" y="9882"/>
                    <a:pt x="17534" y="9903"/>
                  </a:cubicBezTo>
                  <a:cubicBezTo>
                    <a:pt x="17540" y="9924"/>
                    <a:pt x="17537" y="9967"/>
                    <a:pt x="17527" y="9997"/>
                  </a:cubicBezTo>
                  <a:cubicBezTo>
                    <a:pt x="17513" y="10037"/>
                    <a:pt x="17496" y="10050"/>
                    <a:pt x="17458" y="10050"/>
                  </a:cubicBezTo>
                  <a:cubicBezTo>
                    <a:pt x="17426" y="10050"/>
                    <a:pt x="17397" y="10066"/>
                    <a:pt x="17383" y="10091"/>
                  </a:cubicBezTo>
                  <a:cubicBezTo>
                    <a:pt x="17365" y="10124"/>
                    <a:pt x="17340" y="10133"/>
                    <a:pt x="17259" y="10133"/>
                  </a:cubicBezTo>
                  <a:cubicBezTo>
                    <a:pt x="17167" y="10133"/>
                    <a:pt x="17156" y="10129"/>
                    <a:pt x="17140" y="10080"/>
                  </a:cubicBezTo>
                  <a:cubicBezTo>
                    <a:pt x="17130" y="10051"/>
                    <a:pt x="17123" y="10006"/>
                    <a:pt x="17123" y="9980"/>
                  </a:cubicBezTo>
                  <a:cubicBezTo>
                    <a:pt x="17123" y="9954"/>
                    <a:pt x="17106" y="9915"/>
                    <a:pt x="17085" y="9895"/>
                  </a:cubicBezTo>
                  <a:cubicBezTo>
                    <a:pt x="17065" y="9874"/>
                    <a:pt x="17048" y="9837"/>
                    <a:pt x="17048" y="9811"/>
                  </a:cubicBezTo>
                  <a:cubicBezTo>
                    <a:pt x="17048" y="9785"/>
                    <a:pt x="17040" y="9757"/>
                    <a:pt x="17029" y="9750"/>
                  </a:cubicBezTo>
                  <a:cubicBezTo>
                    <a:pt x="17018" y="9742"/>
                    <a:pt x="17014" y="9722"/>
                    <a:pt x="17020" y="9705"/>
                  </a:cubicBezTo>
                  <a:cubicBezTo>
                    <a:pt x="17043" y="9635"/>
                    <a:pt x="16891" y="9389"/>
                    <a:pt x="16824" y="9389"/>
                  </a:cubicBezTo>
                  <a:cubicBezTo>
                    <a:pt x="16778" y="9389"/>
                    <a:pt x="16621" y="9571"/>
                    <a:pt x="16569" y="9685"/>
                  </a:cubicBezTo>
                  <a:cubicBezTo>
                    <a:pt x="16549" y="9728"/>
                    <a:pt x="16531" y="9794"/>
                    <a:pt x="16527" y="9830"/>
                  </a:cubicBezTo>
                  <a:cubicBezTo>
                    <a:pt x="16524" y="9866"/>
                    <a:pt x="16515" y="9911"/>
                    <a:pt x="16508" y="9929"/>
                  </a:cubicBezTo>
                  <a:cubicBezTo>
                    <a:pt x="16501" y="9948"/>
                    <a:pt x="16499" y="9980"/>
                    <a:pt x="16502" y="10001"/>
                  </a:cubicBezTo>
                  <a:cubicBezTo>
                    <a:pt x="16507" y="10035"/>
                    <a:pt x="16492" y="10041"/>
                    <a:pt x="16388" y="10047"/>
                  </a:cubicBezTo>
                  <a:cubicBezTo>
                    <a:pt x="16302" y="10051"/>
                    <a:pt x="16258" y="10063"/>
                    <a:pt x="16232" y="10091"/>
                  </a:cubicBezTo>
                  <a:cubicBezTo>
                    <a:pt x="16197" y="10128"/>
                    <a:pt x="16160" y="10130"/>
                    <a:pt x="15370" y="10120"/>
                  </a:cubicBezTo>
                  <a:cubicBezTo>
                    <a:pt x="14546" y="10110"/>
                    <a:pt x="14543" y="10109"/>
                    <a:pt x="14507" y="10064"/>
                  </a:cubicBezTo>
                  <a:cubicBezTo>
                    <a:pt x="14475" y="10025"/>
                    <a:pt x="14448" y="10017"/>
                    <a:pt x="14326" y="10013"/>
                  </a:cubicBezTo>
                  <a:cubicBezTo>
                    <a:pt x="14247" y="10011"/>
                    <a:pt x="14176" y="10004"/>
                    <a:pt x="14169" y="9999"/>
                  </a:cubicBezTo>
                  <a:cubicBezTo>
                    <a:pt x="14161" y="9994"/>
                    <a:pt x="14156" y="9960"/>
                    <a:pt x="14157" y="9922"/>
                  </a:cubicBezTo>
                  <a:cubicBezTo>
                    <a:pt x="14158" y="9868"/>
                    <a:pt x="14167" y="9852"/>
                    <a:pt x="14202" y="9847"/>
                  </a:cubicBezTo>
                  <a:cubicBezTo>
                    <a:pt x="14242" y="9840"/>
                    <a:pt x="14242" y="9838"/>
                    <a:pt x="14210" y="9812"/>
                  </a:cubicBezTo>
                  <a:cubicBezTo>
                    <a:pt x="14178" y="9786"/>
                    <a:pt x="14179" y="9783"/>
                    <a:pt x="14209" y="9770"/>
                  </a:cubicBezTo>
                  <a:cubicBezTo>
                    <a:pt x="14262" y="9747"/>
                    <a:pt x="14246" y="9724"/>
                    <a:pt x="14169" y="9716"/>
                  </a:cubicBezTo>
                  <a:lnTo>
                    <a:pt x="14095" y="9708"/>
                  </a:lnTo>
                  <a:lnTo>
                    <a:pt x="14135" y="9754"/>
                  </a:lnTo>
                  <a:cubicBezTo>
                    <a:pt x="14170" y="9796"/>
                    <a:pt x="14170" y="9802"/>
                    <a:pt x="14142" y="9814"/>
                  </a:cubicBezTo>
                  <a:cubicBezTo>
                    <a:pt x="14122" y="9823"/>
                    <a:pt x="14115" y="9841"/>
                    <a:pt x="14122" y="9866"/>
                  </a:cubicBezTo>
                  <a:cubicBezTo>
                    <a:pt x="14128" y="9887"/>
                    <a:pt x="14119" y="9927"/>
                    <a:pt x="14103" y="9956"/>
                  </a:cubicBezTo>
                  <a:cubicBezTo>
                    <a:pt x="14077" y="10001"/>
                    <a:pt x="14059" y="10008"/>
                    <a:pt x="13982" y="10006"/>
                  </a:cubicBezTo>
                  <a:cubicBezTo>
                    <a:pt x="13932" y="10005"/>
                    <a:pt x="13887" y="9996"/>
                    <a:pt x="13882" y="9986"/>
                  </a:cubicBezTo>
                  <a:cubicBezTo>
                    <a:pt x="13876" y="9976"/>
                    <a:pt x="13863" y="9973"/>
                    <a:pt x="13853" y="9980"/>
                  </a:cubicBezTo>
                  <a:cubicBezTo>
                    <a:pt x="13843" y="9987"/>
                    <a:pt x="13823" y="9987"/>
                    <a:pt x="13807" y="9980"/>
                  </a:cubicBezTo>
                  <a:cubicBezTo>
                    <a:pt x="13783" y="9969"/>
                    <a:pt x="13782" y="9962"/>
                    <a:pt x="13803" y="9933"/>
                  </a:cubicBezTo>
                  <a:cubicBezTo>
                    <a:pt x="13817" y="9914"/>
                    <a:pt x="13826" y="9896"/>
                    <a:pt x="13823" y="9892"/>
                  </a:cubicBezTo>
                  <a:cubicBezTo>
                    <a:pt x="13821" y="9888"/>
                    <a:pt x="13804" y="9868"/>
                    <a:pt x="13785" y="9847"/>
                  </a:cubicBezTo>
                  <a:cubicBezTo>
                    <a:pt x="13755" y="9813"/>
                    <a:pt x="13753" y="9791"/>
                    <a:pt x="13767" y="9679"/>
                  </a:cubicBezTo>
                  <a:cubicBezTo>
                    <a:pt x="13775" y="9608"/>
                    <a:pt x="13787" y="9542"/>
                    <a:pt x="13792" y="9531"/>
                  </a:cubicBezTo>
                  <a:cubicBezTo>
                    <a:pt x="13810" y="9499"/>
                    <a:pt x="13851" y="9511"/>
                    <a:pt x="13909" y="9566"/>
                  </a:cubicBezTo>
                  <a:lnTo>
                    <a:pt x="13966" y="9619"/>
                  </a:lnTo>
                  <a:lnTo>
                    <a:pt x="13983" y="9567"/>
                  </a:lnTo>
                  <a:cubicBezTo>
                    <a:pt x="14000" y="9516"/>
                    <a:pt x="14061" y="9478"/>
                    <a:pt x="14092" y="9500"/>
                  </a:cubicBezTo>
                  <a:cubicBezTo>
                    <a:pt x="14127" y="9525"/>
                    <a:pt x="14157" y="9340"/>
                    <a:pt x="14126" y="9292"/>
                  </a:cubicBezTo>
                  <a:cubicBezTo>
                    <a:pt x="14118" y="9278"/>
                    <a:pt x="14118" y="9263"/>
                    <a:pt x="14127" y="9257"/>
                  </a:cubicBezTo>
                  <a:cubicBezTo>
                    <a:pt x="14160" y="9234"/>
                    <a:pt x="14225" y="9271"/>
                    <a:pt x="14252" y="9329"/>
                  </a:cubicBezTo>
                  <a:cubicBezTo>
                    <a:pt x="14267" y="9362"/>
                    <a:pt x="14287" y="9389"/>
                    <a:pt x="14297" y="9389"/>
                  </a:cubicBezTo>
                  <a:cubicBezTo>
                    <a:pt x="14308" y="9389"/>
                    <a:pt x="14312" y="9380"/>
                    <a:pt x="14307" y="9370"/>
                  </a:cubicBezTo>
                  <a:cubicBezTo>
                    <a:pt x="14301" y="9359"/>
                    <a:pt x="14308" y="9340"/>
                    <a:pt x="14323" y="9326"/>
                  </a:cubicBezTo>
                  <a:cubicBezTo>
                    <a:pt x="14349" y="9302"/>
                    <a:pt x="14350" y="9127"/>
                    <a:pt x="14324" y="9079"/>
                  </a:cubicBezTo>
                  <a:cubicBezTo>
                    <a:pt x="14317" y="9067"/>
                    <a:pt x="14317" y="9049"/>
                    <a:pt x="14323" y="9039"/>
                  </a:cubicBezTo>
                  <a:cubicBezTo>
                    <a:pt x="14328" y="9029"/>
                    <a:pt x="14319" y="9014"/>
                    <a:pt x="14303" y="9006"/>
                  </a:cubicBezTo>
                  <a:cubicBezTo>
                    <a:pt x="14275" y="8995"/>
                    <a:pt x="14275" y="8990"/>
                    <a:pt x="14308" y="8956"/>
                  </a:cubicBezTo>
                  <a:cubicBezTo>
                    <a:pt x="14349" y="8913"/>
                    <a:pt x="14365" y="8739"/>
                    <a:pt x="14332" y="8695"/>
                  </a:cubicBezTo>
                  <a:cubicBezTo>
                    <a:pt x="14318" y="8676"/>
                    <a:pt x="14319" y="8663"/>
                    <a:pt x="14332" y="8654"/>
                  </a:cubicBezTo>
                  <a:cubicBezTo>
                    <a:pt x="14365" y="8631"/>
                    <a:pt x="14354" y="8524"/>
                    <a:pt x="14319" y="8509"/>
                  </a:cubicBezTo>
                  <a:cubicBezTo>
                    <a:pt x="14288" y="8496"/>
                    <a:pt x="14288" y="8494"/>
                    <a:pt x="14320" y="8468"/>
                  </a:cubicBezTo>
                  <a:cubicBezTo>
                    <a:pt x="14348" y="8444"/>
                    <a:pt x="14353" y="8410"/>
                    <a:pt x="14351" y="8226"/>
                  </a:cubicBezTo>
                  <a:cubicBezTo>
                    <a:pt x="14350" y="8108"/>
                    <a:pt x="14350" y="8002"/>
                    <a:pt x="14351" y="7991"/>
                  </a:cubicBezTo>
                  <a:cubicBezTo>
                    <a:pt x="14355" y="7969"/>
                    <a:pt x="14354" y="6565"/>
                    <a:pt x="14350" y="6217"/>
                  </a:cubicBezTo>
                  <a:cubicBezTo>
                    <a:pt x="14349" y="6106"/>
                    <a:pt x="14353" y="6007"/>
                    <a:pt x="14359" y="5996"/>
                  </a:cubicBezTo>
                  <a:cubicBezTo>
                    <a:pt x="14365" y="5985"/>
                    <a:pt x="14362" y="5970"/>
                    <a:pt x="14351" y="5963"/>
                  </a:cubicBezTo>
                  <a:cubicBezTo>
                    <a:pt x="14341" y="5955"/>
                    <a:pt x="14337" y="5941"/>
                    <a:pt x="14343" y="5929"/>
                  </a:cubicBezTo>
                  <a:cubicBezTo>
                    <a:pt x="14360" y="5898"/>
                    <a:pt x="14366" y="4956"/>
                    <a:pt x="14349" y="4904"/>
                  </a:cubicBezTo>
                  <a:cubicBezTo>
                    <a:pt x="14341" y="4880"/>
                    <a:pt x="14340" y="4855"/>
                    <a:pt x="14346" y="4848"/>
                  </a:cubicBezTo>
                  <a:cubicBezTo>
                    <a:pt x="14352" y="4841"/>
                    <a:pt x="14359" y="4512"/>
                    <a:pt x="14363" y="4117"/>
                  </a:cubicBezTo>
                  <a:cubicBezTo>
                    <a:pt x="14367" y="3721"/>
                    <a:pt x="14373" y="3251"/>
                    <a:pt x="14376" y="3073"/>
                  </a:cubicBezTo>
                  <a:lnTo>
                    <a:pt x="14381" y="2748"/>
                  </a:lnTo>
                  <a:lnTo>
                    <a:pt x="14242" y="2681"/>
                  </a:lnTo>
                  <a:cubicBezTo>
                    <a:pt x="13365" y="2259"/>
                    <a:pt x="13049" y="2122"/>
                    <a:pt x="13011" y="2145"/>
                  </a:cubicBezTo>
                  <a:cubicBezTo>
                    <a:pt x="12953" y="2180"/>
                    <a:pt x="12837" y="2170"/>
                    <a:pt x="12802" y="2126"/>
                  </a:cubicBezTo>
                  <a:cubicBezTo>
                    <a:pt x="12782" y="2101"/>
                    <a:pt x="12775" y="2075"/>
                    <a:pt x="12785" y="2058"/>
                  </a:cubicBezTo>
                  <a:cubicBezTo>
                    <a:pt x="12805" y="2021"/>
                    <a:pt x="12806" y="1953"/>
                    <a:pt x="12786" y="1923"/>
                  </a:cubicBezTo>
                  <a:cubicBezTo>
                    <a:pt x="12777" y="1909"/>
                    <a:pt x="12776" y="1889"/>
                    <a:pt x="12782" y="1876"/>
                  </a:cubicBezTo>
                  <a:cubicBezTo>
                    <a:pt x="12789" y="1864"/>
                    <a:pt x="12784" y="1840"/>
                    <a:pt x="12772" y="1823"/>
                  </a:cubicBezTo>
                  <a:cubicBezTo>
                    <a:pt x="12754" y="1800"/>
                    <a:pt x="12756" y="1791"/>
                    <a:pt x="12780" y="1780"/>
                  </a:cubicBezTo>
                  <a:cubicBezTo>
                    <a:pt x="12803" y="1770"/>
                    <a:pt x="12805" y="1761"/>
                    <a:pt x="12790" y="1740"/>
                  </a:cubicBezTo>
                  <a:cubicBezTo>
                    <a:pt x="12779" y="1724"/>
                    <a:pt x="12776" y="1702"/>
                    <a:pt x="12782" y="1689"/>
                  </a:cubicBezTo>
                  <a:cubicBezTo>
                    <a:pt x="12789" y="1677"/>
                    <a:pt x="12784" y="1654"/>
                    <a:pt x="12772" y="1638"/>
                  </a:cubicBezTo>
                  <a:cubicBezTo>
                    <a:pt x="12754" y="1614"/>
                    <a:pt x="12756" y="1605"/>
                    <a:pt x="12780" y="1595"/>
                  </a:cubicBezTo>
                  <a:cubicBezTo>
                    <a:pt x="12807" y="1583"/>
                    <a:pt x="12808" y="1578"/>
                    <a:pt x="12782" y="1557"/>
                  </a:cubicBezTo>
                  <a:cubicBezTo>
                    <a:pt x="12758" y="1537"/>
                    <a:pt x="12761" y="1526"/>
                    <a:pt x="12809" y="1466"/>
                  </a:cubicBezTo>
                  <a:cubicBezTo>
                    <a:pt x="12880" y="1379"/>
                    <a:pt x="12883" y="1293"/>
                    <a:pt x="12818" y="1229"/>
                  </a:cubicBezTo>
                  <a:cubicBezTo>
                    <a:pt x="12776" y="1188"/>
                    <a:pt x="12771" y="1170"/>
                    <a:pt x="12775" y="1059"/>
                  </a:cubicBezTo>
                  <a:cubicBezTo>
                    <a:pt x="12779" y="951"/>
                    <a:pt x="12775" y="933"/>
                    <a:pt x="12744" y="927"/>
                  </a:cubicBezTo>
                  <a:cubicBezTo>
                    <a:pt x="12729" y="924"/>
                    <a:pt x="12721" y="922"/>
                    <a:pt x="12720" y="926"/>
                  </a:cubicBezTo>
                  <a:close/>
                  <a:moveTo>
                    <a:pt x="10615" y="1071"/>
                  </a:moveTo>
                  <a:cubicBezTo>
                    <a:pt x="10603" y="1057"/>
                    <a:pt x="10606" y="1372"/>
                    <a:pt x="10618" y="1409"/>
                  </a:cubicBezTo>
                  <a:cubicBezTo>
                    <a:pt x="10624" y="1427"/>
                    <a:pt x="10631" y="1441"/>
                    <a:pt x="10633" y="1441"/>
                  </a:cubicBezTo>
                  <a:cubicBezTo>
                    <a:pt x="10640" y="1441"/>
                    <a:pt x="10622" y="1079"/>
                    <a:pt x="10615" y="1071"/>
                  </a:cubicBezTo>
                  <a:close/>
                  <a:moveTo>
                    <a:pt x="10484" y="1077"/>
                  </a:moveTo>
                  <a:cubicBezTo>
                    <a:pt x="10482" y="1079"/>
                    <a:pt x="10480" y="1086"/>
                    <a:pt x="10480" y="1098"/>
                  </a:cubicBezTo>
                  <a:cubicBezTo>
                    <a:pt x="10479" y="1120"/>
                    <a:pt x="10484" y="1131"/>
                    <a:pt x="10490" y="1125"/>
                  </a:cubicBezTo>
                  <a:cubicBezTo>
                    <a:pt x="10496" y="1118"/>
                    <a:pt x="10497" y="1100"/>
                    <a:pt x="10492" y="1085"/>
                  </a:cubicBezTo>
                  <a:cubicBezTo>
                    <a:pt x="10489" y="1077"/>
                    <a:pt x="10486" y="1074"/>
                    <a:pt x="10484" y="1077"/>
                  </a:cubicBezTo>
                  <a:close/>
                  <a:moveTo>
                    <a:pt x="10142" y="1229"/>
                  </a:moveTo>
                  <a:cubicBezTo>
                    <a:pt x="10137" y="1215"/>
                    <a:pt x="10134" y="1227"/>
                    <a:pt x="10134" y="1255"/>
                  </a:cubicBezTo>
                  <a:cubicBezTo>
                    <a:pt x="10134" y="1284"/>
                    <a:pt x="10137" y="1295"/>
                    <a:pt x="10142" y="1280"/>
                  </a:cubicBezTo>
                  <a:cubicBezTo>
                    <a:pt x="10147" y="1266"/>
                    <a:pt x="10147" y="1243"/>
                    <a:pt x="10142" y="1229"/>
                  </a:cubicBezTo>
                  <a:close/>
                  <a:moveTo>
                    <a:pt x="9335" y="1249"/>
                  </a:moveTo>
                  <a:cubicBezTo>
                    <a:pt x="9331" y="1224"/>
                    <a:pt x="9328" y="1245"/>
                    <a:pt x="9328" y="1296"/>
                  </a:cubicBezTo>
                  <a:cubicBezTo>
                    <a:pt x="9328" y="1347"/>
                    <a:pt x="9331" y="1368"/>
                    <a:pt x="9335" y="1343"/>
                  </a:cubicBezTo>
                  <a:cubicBezTo>
                    <a:pt x="9340" y="1317"/>
                    <a:pt x="9340" y="1275"/>
                    <a:pt x="9335" y="1249"/>
                  </a:cubicBezTo>
                  <a:close/>
                  <a:moveTo>
                    <a:pt x="8089" y="1304"/>
                  </a:moveTo>
                  <a:cubicBezTo>
                    <a:pt x="8081" y="1299"/>
                    <a:pt x="8074" y="1309"/>
                    <a:pt x="8074" y="1327"/>
                  </a:cubicBezTo>
                  <a:cubicBezTo>
                    <a:pt x="8074" y="1345"/>
                    <a:pt x="8064" y="1364"/>
                    <a:pt x="8050" y="1370"/>
                  </a:cubicBezTo>
                  <a:cubicBezTo>
                    <a:pt x="8036" y="1377"/>
                    <a:pt x="8028" y="1400"/>
                    <a:pt x="8033" y="1428"/>
                  </a:cubicBezTo>
                  <a:cubicBezTo>
                    <a:pt x="8046" y="1506"/>
                    <a:pt x="8089" y="1484"/>
                    <a:pt x="8097" y="1394"/>
                  </a:cubicBezTo>
                  <a:cubicBezTo>
                    <a:pt x="8101" y="1350"/>
                    <a:pt x="8097" y="1310"/>
                    <a:pt x="8089" y="1304"/>
                  </a:cubicBezTo>
                  <a:close/>
                  <a:moveTo>
                    <a:pt x="10142" y="1332"/>
                  </a:moveTo>
                  <a:cubicBezTo>
                    <a:pt x="10137" y="1318"/>
                    <a:pt x="10134" y="1330"/>
                    <a:pt x="10134" y="1358"/>
                  </a:cubicBezTo>
                  <a:cubicBezTo>
                    <a:pt x="10134" y="1387"/>
                    <a:pt x="10137" y="1399"/>
                    <a:pt x="10142" y="1385"/>
                  </a:cubicBezTo>
                  <a:cubicBezTo>
                    <a:pt x="10147" y="1371"/>
                    <a:pt x="10147" y="1346"/>
                    <a:pt x="10142" y="1332"/>
                  </a:cubicBezTo>
                  <a:close/>
                  <a:moveTo>
                    <a:pt x="8895" y="1425"/>
                  </a:moveTo>
                  <a:cubicBezTo>
                    <a:pt x="8890" y="1405"/>
                    <a:pt x="8886" y="1418"/>
                    <a:pt x="8886" y="1452"/>
                  </a:cubicBezTo>
                  <a:cubicBezTo>
                    <a:pt x="8885" y="1486"/>
                    <a:pt x="8889" y="1502"/>
                    <a:pt x="8894" y="1488"/>
                  </a:cubicBezTo>
                  <a:cubicBezTo>
                    <a:pt x="8899" y="1474"/>
                    <a:pt x="8900" y="1446"/>
                    <a:pt x="8895" y="1425"/>
                  </a:cubicBezTo>
                  <a:close/>
                  <a:moveTo>
                    <a:pt x="6887" y="1470"/>
                  </a:moveTo>
                  <a:cubicBezTo>
                    <a:pt x="6885" y="1472"/>
                    <a:pt x="6883" y="1479"/>
                    <a:pt x="6883" y="1491"/>
                  </a:cubicBezTo>
                  <a:cubicBezTo>
                    <a:pt x="6882" y="1513"/>
                    <a:pt x="6887" y="1525"/>
                    <a:pt x="6894" y="1518"/>
                  </a:cubicBezTo>
                  <a:cubicBezTo>
                    <a:pt x="6900" y="1511"/>
                    <a:pt x="6900" y="1493"/>
                    <a:pt x="6895" y="1478"/>
                  </a:cubicBezTo>
                  <a:cubicBezTo>
                    <a:pt x="6892" y="1470"/>
                    <a:pt x="6889" y="1468"/>
                    <a:pt x="6887" y="1470"/>
                  </a:cubicBezTo>
                  <a:close/>
                  <a:moveTo>
                    <a:pt x="6887" y="1553"/>
                  </a:moveTo>
                  <a:cubicBezTo>
                    <a:pt x="6885" y="1555"/>
                    <a:pt x="6883" y="1562"/>
                    <a:pt x="6883" y="1574"/>
                  </a:cubicBezTo>
                  <a:cubicBezTo>
                    <a:pt x="6882" y="1596"/>
                    <a:pt x="6887" y="1607"/>
                    <a:pt x="6894" y="1601"/>
                  </a:cubicBezTo>
                  <a:cubicBezTo>
                    <a:pt x="6900" y="1594"/>
                    <a:pt x="6900" y="1576"/>
                    <a:pt x="6895" y="1561"/>
                  </a:cubicBezTo>
                  <a:cubicBezTo>
                    <a:pt x="6892" y="1553"/>
                    <a:pt x="6889" y="1550"/>
                    <a:pt x="6887" y="1553"/>
                  </a:cubicBezTo>
                  <a:close/>
                  <a:moveTo>
                    <a:pt x="5721" y="1602"/>
                  </a:moveTo>
                  <a:cubicBezTo>
                    <a:pt x="5717" y="1565"/>
                    <a:pt x="5714" y="1595"/>
                    <a:pt x="5714" y="1669"/>
                  </a:cubicBezTo>
                  <a:cubicBezTo>
                    <a:pt x="5714" y="1743"/>
                    <a:pt x="5717" y="1773"/>
                    <a:pt x="5721" y="1736"/>
                  </a:cubicBezTo>
                  <a:cubicBezTo>
                    <a:pt x="5725" y="1699"/>
                    <a:pt x="5725" y="1639"/>
                    <a:pt x="5721" y="1602"/>
                  </a:cubicBezTo>
                  <a:close/>
                  <a:moveTo>
                    <a:pt x="5226" y="1696"/>
                  </a:moveTo>
                  <a:cubicBezTo>
                    <a:pt x="5222" y="1693"/>
                    <a:pt x="5217" y="1696"/>
                    <a:pt x="5210" y="1705"/>
                  </a:cubicBezTo>
                  <a:cubicBezTo>
                    <a:pt x="5198" y="1717"/>
                    <a:pt x="5194" y="1738"/>
                    <a:pt x="5201" y="1750"/>
                  </a:cubicBezTo>
                  <a:cubicBezTo>
                    <a:pt x="5220" y="1785"/>
                    <a:pt x="5230" y="1776"/>
                    <a:pt x="5230" y="1726"/>
                  </a:cubicBezTo>
                  <a:cubicBezTo>
                    <a:pt x="5230" y="1710"/>
                    <a:pt x="5229" y="1700"/>
                    <a:pt x="5226" y="1696"/>
                  </a:cubicBezTo>
                  <a:close/>
                  <a:moveTo>
                    <a:pt x="5720" y="1850"/>
                  </a:moveTo>
                  <a:cubicBezTo>
                    <a:pt x="5716" y="1824"/>
                    <a:pt x="5713" y="1840"/>
                    <a:pt x="5713" y="1886"/>
                  </a:cubicBezTo>
                  <a:cubicBezTo>
                    <a:pt x="5712" y="1931"/>
                    <a:pt x="5715" y="1952"/>
                    <a:pt x="5720" y="1933"/>
                  </a:cubicBezTo>
                  <a:cubicBezTo>
                    <a:pt x="5725" y="1913"/>
                    <a:pt x="5724" y="1876"/>
                    <a:pt x="5720" y="1850"/>
                  </a:cubicBezTo>
                  <a:close/>
                  <a:moveTo>
                    <a:pt x="728" y="14896"/>
                  </a:moveTo>
                  <a:cubicBezTo>
                    <a:pt x="724" y="14895"/>
                    <a:pt x="717" y="14897"/>
                    <a:pt x="705" y="14903"/>
                  </a:cubicBezTo>
                  <a:cubicBezTo>
                    <a:pt x="685" y="14912"/>
                    <a:pt x="651" y="14920"/>
                    <a:pt x="628" y="14920"/>
                  </a:cubicBezTo>
                  <a:cubicBezTo>
                    <a:pt x="577" y="14918"/>
                    <a:pt x="576" y="14937"/>
                    <a:pt x="624" y="14971"/>
                  </a:cubicBezTo>
                  <a:cubicBezTo>
                    <a:pt x="644" y="14986"/>
                    <a:pt x="661" y="15008"/>
                    <a:pt x="661" y="15022"/>
                  </a:cubicBezTo>
                  <a:cubicBezTo>
                    <a:pt x="661" y="15035"/>
                    <a:pt x="678" y="15067"/>
                    <a:pt x="699" y="15092"/>
                  </a:cubicBezTo>
                  <a:cubicBezTo>
                    <a:pt x="736" y="15136"/>
                    <a:pt x="742" y="15137"/>
                    <a:pt x="782" y="15107"/>
                  </a:cubicBezTo>
                  <a:cubicBezTo>
                    <a:pt x="839" y="15065"/>
                    <a:pt x="839" y="15033"/>
                    <a:pt x="782" y="15049"/>
                  </a:cubicBezTo>
                  <a:cubicBezTo>
                    <a:pt x="731" y="15064"/>
                    <a:pt x="703" y="15028"/>
                    <a:pt x="733" y="14987"/>
                  </a:cubicBezTo>
                  <a:cubicBezTo>
                    <a:pt x="748" y="14967"/>
                    <a:pt x="748" y="14954"/>
                    <a:pt x="735" y="14945"/>
                  </a:cubicBezTo>
                  <a:cubicBezTo>
                    <a:pt x="724" y="14937"/>
                    <a:pt x="720" y="14922"/>
                    <a:pt x="727" y="14909"/>
                  </a:cubicBezTo>
                  <a:cubicBezTo>
                    <a:pt x="731" y="14901"/>
                    <a:pt x="732" y="14897"/>
                    <a:pt x="728" y="14896"/>
                  </a:cubicBezTo>
                  <a:close/>
                  <a:moveTo>
                    <a:pt x="916" y="14979"/>
                  </a:moveTo>
                  <a:cubicBezTo>
                    <a:pt x="906" y="14985"/>
                    <a:pt x="899" y="15007"/>
                    <a:pt x="899" y="15042"/>
                  </a:cubicBezTo>
                  <a:cubicBezTo>
                    <a:pt x="899" y="15104"/>
                    <a:pt x="901" y="15107"/>
                    <a:pt x="929" y="15076"/>
                  </a:cubicBezTo>
                  <a:cubicBezTo>
                    <a:pt x="946" y="15057"/>
                    <a:pt x="954" y="15026"/>
                    <a:pt x="948" y="15008"/>
                  </a:cubicBezTo>
                  <a:cubicBezTo>
                    <a:pt x="939" y="14980"/>
                    <a:pt x="926" y="14972"/>
                    <a:pt x="916" y="14979"/>
                  </a:cubicBezTo>
                  <a:close/>
                  <a:moveTo>
                    <a:pt x="917" y="15121"/>
                  </a:moveTo>
                  <a:cubicBezTo>
                    <a:pt x="907" y="15121"/>
                    <a:pt x="899" y="15130"/>
                    <a:pt x="899" y="15142"/>
                  </a:cubicBezTo>
                  <a:cubicBezTo>
                    <a:pt x="899" y="15153"/>
                    <a:pt x="907" y="15162"/>
                    <a:pt x="917" y="15162"/>
                  </a:cubicBezTo>
                  <a:cubicBezTo>
                    <a:pt x="927" y="15162"/>
                    <a:pt x="935" y="15153"/>
                    <a:pt x="935" y="15142"/>
                  </a:cubicBezTo>
                  <a:cubicBezTo>
                    <a:pt x="935" y="15130"/>
                    <a:pt x="927" y="15121"/>
                    <a:pt x="917" y="15121"/>
                  </a:cubicBezTo>
                  <a:close/>
                  <a:moveTo>
                    <a:pt x="28" y="15217"/>
                  </a:moveTo>
                  <a:cubicBezTo>
                    <a:pt x="9" y="15209"/>
                    <a:pt x="0" y="15218"/>
                    <a:pt x="0" y="15245"/>
                  </a:cubicBezTo>
                  <a:cubicBezTo>
                    <a:pt x="0" y="15272"/>
                    <a:pt x="9" y="15281"/>
                    <a:pt x="28" y="15273"/>
                  </a:cubicBezTo>
                  <a:cubicBezTo>
                    <a:pt x="63" y="15258"/>
                    <a:pt x="63" y="15232"/>
                    <a:pt x="28" y="15217"/>
                  </a:cubicBezTo>
                  <a:close/>
                </a:path>
              </a:pathLst>
            </a:custGeom>
            <a:ln w="12700" cap="flat">
              <a:noFill/>
              <a:miter lim="400000"/>
            </a:ln>
            <a:effectLst/>
          </p:spPr>
        </p:pic>
        <p:sp>
          <p:nvSpPr>
            <p:cNvPr id="123" name="Triangle"/>
            <p:cNvSpPr/>
            <p:nvPr/>
          </p:nvSpPr>
          <p:spPr>
            <a:xfrm>
              <a:off x="685800" y="6461656"/>
              <a:ext cx="8559800" cy="1054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3F6F9"/>
            </a:solidFill>
            <a:ln w="25400" cap="flat">
              <a:noFill/>
              <a:miter lim="400000"/>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4" name="Triangle"/>
            <p:cNvSpPr/>
            <p:nvPr/>
          </p:nvSpPr>
          <p:spPr>
            <a:xfrm flipH="1">
              <a:off x="7137400" y="5763156"/>
              <a:ext cx="1803400" cy="1612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3F6F9"/>
            </a:solidFill>
            <a:ln w="25400" cap="flat">
              <a:noFill/>
              <a:miter lim="400000"/>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5" name="Triangle"/>
            <p:cNvSpPr/>
            <p:nvPr/>
          </p:nvSpPr>
          <p:spPr>
            <a:xfrm rot="10800000" flipH="1">
              <a:off x="0" y="5559956"/>
              <a:ext cx="1270001" cy="889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3F6F9"/>
            </a:solidFill>
            <a:ln w="25400" cap="flat">
              <a:noFill/>
              <a:miter lim="400000"/>
            </a:ln>
            <a:effectLst/>
          </p:spPr>
          <p:txBody>
            <a:bodyPr wrap="square" lIns="304800" tIns="304800" rIns="304800" bIns="304800" numCol="1" anchor="ctr">
              <a:noAutofit/>
            </a:bodyPr>
            <a:lstStyle/>
            <a:p>
              <a:pPr defTabSz="647700">
                <a:lnSpc>
                  <a:spcPts val="3900"/>
                </a:lnSpc>
                <a:tabLst>
                  <a:tab pos="1511300" algn="l"/>
                </a:tabLst>
                <a:defRPr sz="2600"/>
              </a:pPr>
              <a:endParaRPr/>
            </a:p>
          </p:txBody>
        </p:sp>
      </p:grpSp>
      <p:grpSp>
        <p:nvGrpSpPr>
          <p:cNvPr id="129" name="Group"/>
          <p:cNvGrpSpPr/>
          <p:nvPr/>
        </p:nvGrpSpPr>
        <p:grpSpPr>
          <a:xfrm>
            <a:off x="13856030" y="7188200"/>
            <a:ext cx="7901174" cy="2733676"/>
            <a:chOff x="0" y="0"/>
            <a:chExt cx="7901173" cy="2733675"/>
          </a:xfrm>
        </p:grpSpPr>
        <p:sp>
          <p:nvSpPr>
            <p:cNvPr id="127" name="Line"/>
            <p:cNvSpPr/>
            <p:nvPr/>
          </p:nvSpPr>
          <p:spPr>
            <a:xfrm flipH="1">
              <a:off x="0" y="1410424"/>
              <a:ext cx="1323252" cy="1323252"/>
            </a:xfrm>
            <a:prstGeom prst="line">
              <a:avLst/>
            </a:prstGeom>
            <a:noFill/>
            <a:ln w="38100" cap="flat">
              <a:solidFill>
                <a:srgbClr val="005493"/>
              </a:solidFill>
              <a:prstDash val="solid"/>
              <a:round/>
              <a:tailEnd type="triangle" w="med" len="med"/>
            </a:ln>
            <a:effectLst/>
          </p:spPr>
          <p:txBody>
            <a:bodyPr wrap="square" lIns="0" tIns="0" rIns="0" bIns="0" numCol="1" anchor="t">
              <a:noAutofit/>
            </a:bodyPr>
            <a:lstStyle/>
            <a:p>
              <a:endParaRPr/>
            </a:p>
          </p:txBody>
        </p:sp>
        <p:sp>
          <p:nvSpPr>
            <p:cNvPr id="128" name="Q. How many times do you      have to turn the crank?"/>
            <p:cNvSpPr txBox="1"/>
            <p:nvPr/>
          </p:nvSpPr>
          <p:spPr>
            <a:xfrm>
              <a:off x="1081273" y="0"/>
              <a:ext cx="6819901" cy="18288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spAutoFit/>
            </a:bodyPr>
            <a:lstStyle/>
            <a:p>
              <a:pPr lvl="1" indent="88900" defTabSz="647700">
                <a:lnSpc>
                  <a:spcPts val="5300"/>
                </a:lnSpc>
                <a:spcBef>
                  <a:spcPts val="1700"/>
                </a:spcBef>
                <a:tabLst>
                  <a:tab pos="1155700" algn="l"/>
                </a:tabLst>
                <a:defRPr sz="3600">
                  <a:latin typeface="Lucida Sans"/>
                  <a:ea typeface="Lucida Sans"/>
                  <a:cs typeface="Lucida Sans"/>
                  <a:sym typeface="Lucida Sans"/>
                </a:defRPr>
              </a:pPr>
              <a:r>
                <a:rPr>
                  <a:solidFill>
                    <a:srgbClr val="005493"/>
                  </a:solidFill>
                </a:rPr>
                <a:t>Q. </a:t>
              </a:r>
              <a:r>
                <a:t>How many times do you</a:t>
              </a:r>
              <a:br/>
              <a:r>
                <a:t>    </a:t>
              </a:r>
              <a:r>
                <a:rPr sz="2500"/>
                <a:t> </a:t>
              </a:r>
              <a:r>
                <a:t>have to turn the crank?</a:t>
              </a:r>
            </a:p>
          </p:txBody>
        </p:sp>
      </p:grpSp>
      <p:grpSp>
        <p:nvGrpSpPr>
          <p:cNvPr id="134" name="Group"/>
          <p:cNvGrpSpPr/>
          <p:nvPr/>
        </p:nvGrpSpPr>
        <p:grpSpPr>
          <a:xfrm>
            <a:off x="50317399" y="13792187"/>
            <a:ext cx="9245601" cy="7369520"/>
            <a:chOff x="0" y="146237"/>
            <a:chExt cx="9245600" cy="7369519"/>
          </a:xfrm>
        </p:grpSpPr>
        <p:pic>
          <p:nvPicPr>
            <p:cNvPr id="130" name="url?sa=i&amp;rct=j&amp;q=&amp;esrc=s&amp;source=images&amp;cd=&amp;docid=1-PRIWcSAvZiJM&amp;tbnid=bWGWEjskgL5B6M-&amp;ved=0CAUQjRw&amp;url=http%3A%2F%2Fed-thelen.org%2Fbab%2Fbab_tech.html&amp;ei=VhdLUtaMHKjh4AOGlYHIBg&amp;bvm=bv.53371865,d.png" descr="url?sa=i&amp;rct=j&amp;q=&amp;esrc=s&amp;source=images&amp;cd=&amp;docid=1-PRIWcSAvZiJM&amp;tbnid=bWGWEjskgL5B6M-&amp;ved=0CAUQjRw&amp;url=http%3A%2F%2Fed-thelen.org%2Fbab%2Fbab_tech.html&amp;ei=VhdLUtaMHKjh4AOGlYHIBg&amp;bvm=bv.53371865,d.png"/>
            <p:cNvPicPr>
              <a:picLocks noChangeAspect="1"/>
            </p:cNvPicPr>
            <p:nvPr/>
          </p:nvPicPr>
          <p:blipFill>
            <a:blip r:embed="rId3"/>
            <a:srcRect t="2004" b="2"/>
            <a:stretch>
              <a:fillRect/>
            </a:stretch>
          </p:blipFill>
          <p:spPr>
            <a:xfrm>
              <a:off x="736600" y="146237"/>
              <a:ext cx="8064500" cy="7150707"/>
            </a:xfrm>
            <a:custGeom>
              <a:avLst/>
              <a:gdLst/>
              <a:ahLst/>
              <a:cxnLst>
                <a:cxn ang="0">
                  <a:pos x="wd2" y="hd2"/>
                </a:cxn>
                <a:cxn ang="5400000">
                  <a:pos x="wd2" y="hd2"/>
                </a:cxn>
                <a:cxn ang="10800000">
                  <a:pos x="wd2" y="hd2"/>
                </a:cxn>
                <a:cxn ang="16200000">
                  <a:pos x="wd2" y="hd2"/>
                </a:cxn>
              </a:cxnLst>
              <a:rect l="0" t="0" r="r" b="b"/>
              <a:pathLst>
                <a:path w="21600" h="21598" extrusionOk="0">
                  <a:moveTo>
                    <a:pt x="21587" y="0"/>
                  </a:moveTo>
                  <a:cubicBezTo>
                    <a:pt x="21585" y="2"/>
                    <a:pt x="21583" y="10"/>
                    <a:pt x="21583" y="22"/>
                  </a:cubicBezTo>
                  <a:cubicBezTo>
                    <a:pt x="21582" y="44"/>
                    <a:pt x="21586" y="56"/>
                    <a:pt x="21593" y="49"/>
                  </a:cubicBezTo>
                  <a:cubicBezTo>
                    <a:pt x="21599" y="42"/>
                    <a:pt x="21600" y="25"/>
                    <a:pt x="21595" y="10"/>
                  </a:cubicBezTo>
                  <a:cubicBezTo>
                    <a:pt x="21592" y="2"/>
                    <a:pt x="21589" y="-2"/>
                    <a:pt x="21587" y="0"/>
                  </a:cubicBezTo>
                  <a:close/>
                  <a:moveTo>
                    <a:pt x="11925" y="903"/>
                  </a:moveTo>
                  <a:cubicBezTo>
                    <a:pt x="11922" y="903"/>
                    <a:pt x="11923" y="956"/>
                    <a:pt x="11927" y="1022"/>
                  </a:cubicBezTo>
                  <a:cubicBezTo>
                    <a:pt x="11934" y="1132"/>
                    <a:pt x="11935" y="1136"/>
                    <a:pt x="11948" y="1071"/>
                  </a:cubicBezTo>
                  <a:cubicBezTo>
                    <a:pt x="11959" y="1012"/>
                    <a:pt x="11944" y="903"/>
                    <a:pt x="11925" y="903"/>
                  </a:cubicBezTo>
                  <a:close/>
                  <a:moveTo>
                    <a:pt x="11814" y="916"/>
                  </a:moveTo>
                  <a:cubicBezTo>
                    <a:pt x="11806" y="921"/>
                    <a:pt x="11801" y="974"/>
                    <a:pt x="11802" y="1033"/>
                  </a:cubicBezTo>
                  <a:cubicBezTo>
                    <a:pt x="11805" y="1149"/>
                    <a:pt x="11813" y="1132"/>
                    <a:pt x="11823" y="993"/>
                  </a:cubicBezTo>
                  <a:cubicBezTo>
                    <a:pt x="11826" y="945"/>
                    <a:pt x="11822" y="911"/>
                    <a:pt x="11814" y="916"/>
                  </a:cubicBezTo>
                  <a:close/>
                  <a:moveTo>
                    <a:pt x="12720" y="926"/>
                  </a:moveTo>
                  <a:cubicBezTo>
                    <a:pt x="12718" y="929"/>
                    <a:pt x="12724" y="939"/>
                    <a:pt x="12735" y="953"/>
                  </a:cubicBezTo>
                  <a:cubicBezTo>
                    <a:pt x="12789" y="1027"/>
                    <a:pt x="12714" y="1445"/>
                    <a:pt x="12658" y="1381"/>
                  </a:cubicBezTo>
                  <a:cubicBezTo>
                    <a:pt x="12648" y="1369"/>
                    <a:pt x="12638" y="1293"/>
                    <a:pt x="12638" y="1210"/>
                  </a:cubicBezTo>
                  <a:cubicBezTo>
                    <a:pt x="12638" y="1127"/>
                    <a:pt x="12634" y="1091"/>
                    <a:pt x="12630" y="1131"/>
                  </a:cubicBezTo>
                  <a:cubicBezTo>
                    <a:pt x="12627" y="1170"/>
                    <a:pt x="12608" y="1217"/>
                    <a:pt x="12590" y="1234"/>
                  </a:cubicBezTo>
                  <a:cubicBezTo>
                    <a:pt x="12551" y="1270"/>
                    <a:pt x="12523" y="1410"/>
                    <a:pt x="12552" y="1430"/>
                  </a:cubicBezTo>
                  <a:cubicBezTo>
                    <a:pt x="12562" y="1438"/>
                    <a:pt x="12566" y="1453"/>
                    <a:pt x="12560" y="1464"/>
                  </a:cubicBezTo>
                  <a:cubicBezTo>
                    <a:pt x="12554" y="1475"/>
                    <a:pt x="12560" y="1499"/>
                    <a:pt x="12572" y="1515"/>
                  </a:cubicBezTo>
                  <a:cubicBezTo>
                    <a:pt x="12584" y="1532"/>
                    <a:pt x="12593" y="1587"/>
                    <a:pt x="12591" y="1638"/>
                  </a:cubicBezTo>
                  <a:cubicBezTo>
                    <a:pt x="12587" y="1737"/>
                    <a:pt x="12587" y="1879"/>
                    <a:pt x="12590" y="1922"/>
                  </a:cubicBezTo>
                  <a:cubicBezTo>
                    <a:pt x="12595" y="1993"/>
                    <a:pt x="12573" y="2101"/>
                    <a:pt x="12542" y="2153"/>
                  </a:cubicBezTo>
                  <a:cubicBezTo>
                    <a:pt x="12510" y="2209"/>
                    <a:pt x="12504" y="2212"/>
                    <a:pt x="12403" y="2200"/>
                  </a:cubicBezTo>
                  <a:cubicBezTo>
                    <a:pt x="12336" y="2192"/>
                    <a:pt x="12293" y="2195"/>
                    <a:pt x="12285" y="2209"/>
                  </a:cubicBezTo>
                  <a:cubicBezTo>
                    <a:pt x="12271" y="2235"/>
                    <a:pt x="12021" y="2214"/>
                    <a:pt x="11994" y="2184"/>
                  </a:cubicBezTo>
                  <a:cubicBezTo>
                    <a:pt x="11977" y="2167"/>
                    <a:pt x="11976" y="1995"/>
                    <a:pt x="11992" y="1865"/>
                  </a:cubicBezTo>
                  <a:cubicBezTo>
                    <a:pt x="11996" y="1827"/>
                    <a:pt x="11987" y="1788"/>
                    <a:pt x="11968" y="1765"/>
                  </a:cubicBezTo>
                  <a:cubicBezTo>
                    <a:pt x="11940" y="1729"/>
                    <a:pt x="11941" y="1725"/>
                    <a:pt x="11974" y="1698"/>
                  </a:cubicBezTo>
                  <a:cubicBezTo>
                    <a:pt x="11993" y="1682"/>
                    <a:pt x="12001" y="1668"/>
                    <a:pt x="11992" y="1668"/>
                  </a:cubicBezTo>
                  <a:cubicBezTo>
                    <a:pt x="11982" y="1667"/>
                    <a:pt x="11987" y="1656"/>
                    <a:pt x="12003" y="1642"/>
                  </a:cubicBezTo>
                  <a:cubicBezTo>
                    <a:pt x="12047" y="1604"/>
                    <a:pt x="12038" y="1469"/>
                    <a:pt x="11988" y="1430"/>
                  </a:cubicBezTo>
                  <a:cubicBezTo>
                    <a:pt x="11966" y="1413"/>
                    <a:pt x="11946" y="1370"/>
                    <a:pt x="11942" y="1332"/>
                  </a:cubicBezTo>
                  <a:cubicBezTo>
                    <a:pt x="11934" y="1265"/>
                    <a:pt x="11935" y="1266"/>
                    <a:pt x="11932" y="1342"/>
                  </a:cubicBezTo>
                  <a:cubicBezTo>
                    <a:pt x="11930" y="1384"/>
                    <a:pt x="11922" y="1423"/>
                    <a:pt x="11913" y="1429"/>
                  </a:cubicBezTo>
                  <a:cubicBezTo>
                    <a:pt x="11904" y="1435"/>
                    <a:pt x="11900" y="1463"/>
                    <a:pt x="11902" y="1491"/>
                  </a:cubicBezTo>
                  <a:cubicBezTo>
                    <a:pt x="11905" y="1520"/>
                    <a:pt x="11896" y="1553"/>
                    <a:pt x="11883" y="1565"/>
                  </a:cubicBezTo>
                  <a:cubicBezTo>
                    <a:pt x="11845" y="1601"/>
                    <a:pt x="11814" y="1536"/>
                    <a:pt x="11813" y="1416"/>
                  </a:cubicBezTo>
                  <a:cubicBezTo>
                    <a:pt x="11813" y="1352"/>
                    <a:pt x="11808" y="1327"/>
                    <a:pt x="11801" y="1355"/>
                  </a:cubicBezTo>
                  <a:cubicBezTo>
                    <a:pt x="11786" y="1424"/>
                    <a:pt x="11755" y="1420"/>
                    <a:pt x="11749" y="1348"/>
                  </a:cubicBezTo>
                  <a:cubicBezTo>
                    <a:pt x="11747" y="1313"/>
                    <a:pt x="11736" y="1251"/>
                    <a:pt x="11726" y="1207"/>
                  </a:cubicBezTo>
                  <a:lnTo>
                    <a:pt x="11707" y="1129"/>
                  </a:lnTo>
                  <a:lnTo>
                    <a:pt x="11671" y="1176"/>
                  </a:lnTo>
                  <a:cubicBezTo>
                    <a:pt x="11637" y="1221"/>
                    <a:pt x="11633" y="1222"/>
                    <a:pt x="11610" y="1188"/>
                  </a:cubicBezTo>
                  <a:cubicBezTo>
                    <a:pt x="11577" y="1140"/>
                    <a:pt x="11561" y="1163"/>
                    <a:pt x="11574" y="1237"/>
                  </a:cubicBezTo>
                  <a:cubicBezTo>
                    <a:pt x="11588" y="1317"/>
                    <a:pt x="11536" y="1388"/>
                    <a:pt x="11486" y="1357"/>
                  </a:cubicBezTo>
                  <a:cubicBezTo>
                    <a:pt x="11458" y="1341"/>
                    <a:pt x="11451" y="1310"/>
                    <a:pt x="11448" y="1207"/>
                  </a:cubicBezTo>
                  <a:lnTo>
                    <a:pt x="11445" y="1079"/>
                  </a:lnTo>
                  <a:lnTo>
                    <a:pt x="11435" y="1224"/>
                  </a:lnTo>
                  <a:cubicBezTo>
                    <a:pt x="11428" y="1310"/>
                    <a:pt x="11416" y="1367"/>
                    <a:pt x="11405" y="1364"/>
                  </a:cubicBezTo>
                  <a:cubicBezTo>
                    <a:pt x="11393" y="1362"/>
                    <a:pt x="11388" y="1387"/>
                    <a:pt x="11393" y="1425"/>
                  </a:cubicBezTo>
                  <a:cubicBezTo>
                    <a:pt x="11403" y="1502"/>
                    <a:pt x="11352" y="1561"/>
                    <a:pt x="11310" y="1521"/>
                  </a:cubicBezTo>
                  <a:cubicBezTo>
                    <a:pt x="11283" y="1496"/>
                    <a:pt x="11278" y="1439"/>
                    <a:pt x="11301" y="1409"/>
                  </a:cubicBezTo>
                  <a:cubicBezTo>
                    <a:pt x="11309" y="1398"/>
                    <a:pt x="11310" y="1319"/>
                    <a:pt x="11304" y="1234"/>
                  </a:cubicBezTo>
                  <a:cubicBezTo>
                    <a:pt x="11297" y="1138"/>
                    <a:pt x="11290" y="1106"/>
                    <a:pt x="11287" y="1151"/>
                  </a:cubicBezTo>
                  <a:cubicBezTo>
                    <a:pt x="11284" y="1191"/>
                    <a:pt x="11283" y="1248"/>
                    <a:pt x="11285" y="1279"/>
                  </a:cubicBezTo>
                  <a:cubicBezTo>
                    <a:pt x="11287" y="1317"/>
                    <a:pt x="11276" y="1344"/>
                    <a:pt x="11251" y="1362"/>
                  </a:cubicBezTo>
                  <a:cubicBezTo>
                    <a:pt x="11224" y="1381"/>
                    <a:pt x="11212" y="1410"/>
                    <a:pt x="11212" y="1465"/>
                  </a:cubicBezTo>
                  <a:cubicBezTo>
                    <a:pt x="11212" y="1507"/>
                    <a:pt x="11221" y="1548"/>
                    <a:pt x="11231" y="1555"/>
                  </a:cubicBezTo>
                  <a:cubicBezTo>
                    <a:pt x="11240" y="1562"/>
                    <a:pt x="11243" y="1579"/>
                    <a:pt x="11238" y="1595"/>
                  </a:cubicBezTo>
                  <a:cubicBezTo>
                    <a:pt x="11233" y="1610"/>
                    <a:pt x="11235" y="1628"/>
                    <a:pt x="11243" y="1634"/>
                  </a:cubicBezTo>
                  <a:cubicBezTo>
                    <a:pt x="11252" y="1640"/>
                    <a:pt x="11258" y="1771"/>
                    <a:pt x="11257" y="1925"/>
                  </a:cubicBezTo>
                  <a:cubicBezTo>
                    <a:pt x="11255" y="2280"/>
                    <a:pt x="11254" y="2281"/>
                    <a:pt x="11037" y="2293"/>
                  </a:cubicBezTo>
                  <a:cubicBezTo>
                    <a:pt x="10951" y="2298"/>
                    <a:pt x="10872" y="2314"/>
                    <a:pt x="10861" y="2327"/>
                  </a:cubicBezTo>
                  <a:cubicBezTo>
                    <a:pt x="10849" y="2340"/>
                    <a:pt x="10807" y="2352"/>
                    <a:pt x="10769" y="2352"/>
                  </a:cubicBezTo>
                  <a:cubicBezTo>
                    <a:pt x="10691" y="2352"/>
                    <a:pt x="10657" y="2304"/>
                    <a:pt x="10653" y="2195"/>
                  </a:cubicBezTo>
                  <a:cubicBezTo>
                    <a:pt x="10652" y="2160"/>
                    <a:pt x="10645" y="2121"/>
                    <a:pt x="10637" y="2108"/>
                  </a:cubicBezTo>
                  <a:cubicBezTo>
                    <a:pt x="10630" y="2094"/>
                    <a:pt x="10634" y="2064"/>
                    <a:pt x="10645" y="2040"/>
                  </a:cubicBezTo>
                  <a:cubicBezTo>
                    <a:pt x="10659" y="2010"/>
                    <a:pt x="10659" y="1990"/>
                    <a:pt x="10645" y="1971"/>
                  </a:cubicBezTo>
                  <a:cubicBezTo>
                    <a:pt x="10631" y="1952"/>
                    <a:pt x="10633" y="1924"/>
                    <a:pt x="10651" y="1874"/>
                  </a:cubicBezTo>
                  <a:cubicBezTo>
                    <a:pt x="10665" y="1835"/>
                    <a:pt x="10672" y="1794"/>
                    <a:pt x="10668" y="1782"/>
                  </a:cubicBezTo>
                  <a:cubicBezTo>
                    <a:pt x="10664" y="1769"/>
                    <a:pt x="10679" y="1741"/>
                    <a:pt x="10699" y="1720"/>
                  </a:cubicBezTo>
                  <a:cubicBezTo>
                    <a:pt x="10754" y="1664"/>
                    <a:pt x="10746" y="1582"/>
                    <a:pt x="10680" y="1527"/>
                  </a:cubicBezTo>
                  <a:cubicBezTo>
                    <a:pt x="10649" y="1502"/>
                    <a:pt x="10616" y="1486"/>
                    <a:pt x="10605" y="1494"/>
                  </a:cubicBezTo>
                  <a:cubicBezTo>
                    <a:pt x="10594" y="1502"/>
                    <a:pt x="10588" y="1561"/>
                    <a:pt x="10592" y="1639"/>
                  </a:cubicBezTo>
                  <a:cubicBezTo>
                    <a:pt x="10595" y="1717"/>
                    <a:pt x="10591" y="1772"/>
                    <a:pt x="10580" y="1773"/>
                  </a:cubicBezTo>
                  <a:cubicBezTo>
                    <a:pt x="10570" y="1774"/>
                    <a:pt x="10558" y="1758"/>
                    <a:pt x="10554" y="1737"/>
                  </a:cubicBezTo>
                  <a:cubicBezTo>
                    <a:pt x="10551" y="1717"/>
                    <a:pt x="10533" y="1677"/>
                    <a:pt x="10515" y="1648"/>
                  </a:cubicBezTo>
                  <a:cubicBezTo>
                    <a:pt x="10488" y="1606"/>
                    <a:pt x="10484" y="1562"/>
                    <a:pt x="10489" y="1400"/>
                  </a:cubicBezTo>
                  <a:cubicBezTo>
                    <a:pt x="10492" y="1292"/>
                    <a:pt x="10490" y="1236"/>
                    <a:pt x="10485" y="1276"/>
                  </a:cubicBezTo>
                  <a:cubicBezTo>
                    <a:pt x="10473" y="1373"/>
                    <a:pt x="10457" y="1385"/>
                    <a:pt x="10395" y="1349"/>
                  </a:cubicBezTo>
                  <a:cubicBezTo>
                    <a:pt x="10346" y="1320"/>
                    <a:pt x="10339" y="1322"/>
                    <a:pt x="10300" y="1363"/>
                  </a:cubicBezTo>
                  <a:cubicBezTo>
                    <a:pt x="10277" y="1388"/>
                    <a:pt x="10259" y="1428"/>
                    <a:pt x="10259" y="1454"/>
                  </a:cubicBezTo>
                  <a:cubicBezTo>
                    <a:pt x="10259" y="1523"/>
                    <a:pt x="10233" y="1530"/>
                    <a:pt x="10180" y="1475"/>
                  </a:cubicBezTo>
                  <a:lnTo>
                    <a:pt x="10134" y="1425"/>
                  </a:lnTo>
                  <a:lnTo>
                    <a:pt x="10121" y="1470"/>
                  </a:lnTo>
                  <a:cubicBezTo>
                    <a:pt x="10114" y="1494"/>
                    <a:pt x="10105" y="1536"/>
                    <a:pt x="10102" y="1563"/>
                  </a:cubicBezTo>
                  <a:cubicBezTo>
                    <a:pt x="10094" y="1626"/>
                    <a:pt x="10049" y="1678"/>
                    <a:pt x="10020" y="1658"/>
                  </a:cubicBezTo>
                  <a:cubicBezTo>
                    <a:pt x="10006" y="1648"/>
                    <a:pt x="10005" y="1636"/>
                    <a:pt x="10017" y="1623"/>
                  </a:cubicBezTo>
                  <a:cubicBezTo>
                    <a:pt x="10027" y="1611"/>
                    <a:pt x="10028" y="1574"/>
                    <a:pt x="10019" y="1529"/>
                  </a:cubicBezTo>
                  <a:cubicBezTo>
                    <a:pt x="10010" y="1487"/>
                    <a:pt x="10007" y="1397"/>
                    <a:pt x="10010" y="1328"/>
                  </a:cubicBezTo>
                  <a:cubicBezTo>
                    <a:pt x="10013" y="1260"/>
                    <a:pt x="10012" y="1236"/>
                    <a:pt x="10007" y="1276"/>
                  </a:cubicBezTo>
                  <a:cubicBezTo>
                    <a:pt x="10002" y="1315"/>
                    <a:pt x="9991" y="1359"/>
                    <a:pt x="9980" y="1373"/>
                  </a:cubicBezTo>
                  <a:cubicBezTo>
                    <a:pt x="9970" y="1387"/>
                    <a:pt x="9966" y="1414"/>
                    <a:pt x="9972" y="1431"/>
                  </a:cubicBezTo>
                  <a:cubicBezTo>
                    <a:pt x="9978" y="1450"/>
                    <a:pt x="9972" y="1468"/>
                    <a:pt x="9956" y="1475"/>
                  </a:cubicBezTo>
                  <a:cubicBezTo>
                    <a:pt x="9941" y="1481"/>
                    <a:pt x="9928" y="1502"/>
                    <a:pt x="9928" y="1521"/>
                  </a:cubicBezTo>
                  <a:cubicBezTo>
                    <a:pt x="9928" y="1541"/>
                    <a:pt x="9918" y="1568"/>
                    <a:pt x="9906" y="1581"/>
                  </a:cubicBezTo>
                  <a:cubicBezTo>
                    <a:pt x="9889" y="1600"/>
                    <a:pt x="9895" y="1618"/>
                    <a:pt x="9927" y="1657"/>
                  </a:cubicBezTo>
                  <a:cubicBezTo>
                    <a:pt x="9950" y="1685"/>
                    <a:pt x="9964" y="1717"/>
                    <a:pt x="9957" y="1729"/>
                  </a:cubicBezTo>
                  <a:cubicBezTo>
                    <a:pt x="9950" y="1741"/>
                    <a:pt x="9954" y="1769"/>
                    <a:pt x="9964" y="1791"/>
                  </a:cubicBezTo>
                  <a:cubicBezTo>
                    <a:pt x="9978" y="1819"/>
                    <a:pt x="9978" y="1836"/>
                    <a:pt x="9964" y="1845"/>
                  </a:cubicBezTo>
                  <a:cubicBezTo>
                    <a:pt x="9951" y="1854"/>
                    <a:pt x="9950" y="1867"/>
                    <a:pt x="9963" y="1885"/>
                  </a:cubicBezTo>
                  <a:cubicBezTo>
                    <a:pt x="9974" y="1899"/>
                    <a:pt x="9978" y="1916"/>
                    <a:pt x="9971" y="1924"/>
                  </a:cubicBezTo>
                  <a:cubicBezTo>
                    <a:pt x="9952" y="1946"/>
                    <a:pt x="9950" y="2027"/>
                    <a:pt x="9968" y="2066"/>
                  </a:cubicBezTo>
                  <a:cubicBezTo>
                    <a:pt x="9977" y="2085"/>
                    <a:pt x="9976" y="2105"/>
                    <a:pt x="9968" y="2111"/>
                  </a:cubicBezTo>
                  <a:cubicBezTo>
                    <a:pt x="9959" y="2117"/>
                    <a:pt x="9953" y="2174"/>
                    <a:pt x="9955" y="2238"/>
                  </a:cubicBezTo>
                  <a:cubicBezTo>
                    <a:pt x="9958" y="2373"/>
                    <a:pt x="9941" y="2393"/>
                    <a:pt x="9814" y="2393"/>
                  </a:cubicBezTo>
                  <a:cubicBezTo>
                    <a:pt x="9769" y="2393"/>
                    <a:pt x="9728" y="2398"/>
                    <a:pt x="9722" y="2405"/>
                  </a:cubicBezTo>
                  <a:cubicBezTo>
                    <a:pt x="9708" y="2421"/>
                    <a:pt x="9409" y="2426"/>
                    <a:pt x="9386" y="2410"/>
                  </a:cubicBezTo>
                  <a:cubicBezTo>
                    <a:pt x="9356" y="2388"/>
                    <a:pt x="9369" y="1960"/>
                    <a:pt x="9401" y="1924"/>
                  </a:cubicBezTo>
                  <a:cubicBezTo>
                    <a:pt x="9441" y="1879"/>
                    <a:pt x="9422" y="1710"/>
                    <a:pt x="9371" y="1665"/>
                  </a:cubicBezTo>
                  <a:cubicBezTo>
                    <a:pt x="9320" y="1620"/>
                    <a:pt x="9286" y="1650"/>
                    <a:pt x="9286" y="1742"/>
                  </a:cubicBezTo>
                  <a:cubicBezTo>
                    <a:pt x="9286" y="1819"/>
                    <a:pt x="9255" y="1857"/>
                    <a:pt x="9238" y="1799"/>
                  </a:cubicBezTo>
                  <a:cubicBezTo>
                    <a:pt x="9233" y="1779"/>
                    <a:pt x="9220" y="1743"/>
                    <a:pt x="9211" y="1720"/>
                  </a:cubicBezTo>
                  <a:cubicBezTo>
                    <a:pt x="9202" y="1698"/>
                    <a:pt x="9198" y="1623"/>
                    <a:pt x="9201" y="1555"/>
                  </a:cubicBezTo>
                  <a:cubicBezTo>
                    <a:pt x="9208" y="1423"/>
                    <a:pt x="9200" y="1372"/>
                    <a:pt x="9175" y="1390"/>
                  </a:cubicBezTo>
                  <a:cubicBezTo>
                    <a:pt x="9166" y="1395"/>
                    <a:pt x="9163" y="1430"/>
                    <a:pt x="9167" y="1466"/>
                  </a:cubicBezTo>
                  <a:cubicBezTo>
                    <a:pt x="9171" y="1502"/>
                    <a:pt x="9165" y="1545"/>
                    <a:pt x="9154" y="1560"/>
                  </a:cubicBezTo>
                  <a:cubicBezTo>
                    <a:pt x="9140" y="1579"/>
                    <a:pt x="9141" y="1595"/>
                    <a:pt x="9156" y="1615"/>
                  </a:cubicBezTo>
                  <a:cubicBezTo>
                    <a:pt x="9172" y="1637"/>
                    <a:pt x="9166" y="1650"/>
                    <a:pt x="9130" y="1677"/>
                  </a:cubicBezTo>
                  <a:cubicBezTo>
                    <a:pt x="9077" y="1717"/>
                    <a:pt x="9079" y="1722"/>
                    <a:pt x="9084" y="1537"/>
                  </a:cubicBezTo>
                  <a:cubicBezTo>
                    <a:pt x="9087" y="1433"/>
                    <a:pt x="9082" y="1399"/>
                    <a:pt x="9066" y="1410"/>
                  </a:cubicBezTo>
                  <a:cubicBezTo>
                    <a:pt x="9033" y="1433"/>
                    <a:pt x="9013" y="1510"/>
                    <a:pt x="9030" y="1548"/>
                  </a:cubicBezTo>
                  <a:cubicBezTo>
                    <a:pt x="9041" y="1571"/>
                    <a:pt x="9036" y="1591"/>
                    <a:pt x="9014" y="1614"/>
                  </a:cubicBezTo>
                  <a:cubicBezTo>
                    <a:pt x="8984" y="1644"/>
                    <a:pt x="8977" y="1643"/>
                    <a:pt x="8923" y="1587"/>
                  </a:cubicBezTo>
                  <a:cubicBezTo>
                    <a:pt x="8890" y="1553"/>
                    <a:pt x="8860" y="1536"/>
                    <a:pt x="8854" y="1548"/>
                  </a:cubicBezTo>
                  <a:cubicBezTo>
                    <a:pt x="8847" y="1559"/>
                    <a:pt x="8845" y="1630"/>
                    <a:pt x="8848" y="1705"/>
                  </a:cubicBezTo>
                  <a:cubicBezTo>
                    <a:pt x="8855" y="1855"/>
                    <a:pt x="8825" y="1903"/>
                    <a:pt x="8789" y="1799"/>
                  </a:cubicBezTo>
                  <a:cubicBezTo>
                    <a:pt x="8768" y="1741"/>
                    <a:pt x="8765" y="1709"/>
                    <a:pt x="8758" y="1465"/>
                  </a:cubicBezTo>
                  <a:cubicBezTo>
                    <a:pt x="8755" y="1350"/>
                    <a:pt x="8750" y="1336"/>
                    <a:pt x="8726" y="1358"/>
                  </a:cubicBezTo>
                  <a:cubicBezTo>
                    <a:pt x="8706" y="1377"/>
                    <a:pt x="8704" y="1392"/>
                    <a:pt x="8718" y="1411"/>
                  </a:cubicBezTo>
                  <a:cubicBezTo>
                    <a:pt x="8728" y="1426"/>
                    <a:pt x="8731" y="1442"/>
                    <a:pt x="8722" y="1448"/>
                  </a:cubicBezTo>
                  <a:cubicBezTo>
                    <a:pt x="8713" y="1454"/>
                    <a:pt x="8707" y="1487"/>
                    <a:pt x="8709" y="1521"/>
                  </a:cubicBezTo>
                  <a:cubicBezTo>
                    <a:pt x="8711" y="1560"/>
                    <a:pt x="8700" y="1596"/>
                    <a:pt x="8678" y="1618"/>
                  </a:cubicBezTo>
                  <a:cubicBezTo>
                    <a:pt x="8634" y="1663"/>
                    <a:pt x="8634" y="1720"/>
                    <a:pt x="8677" y="1790"/>
                  </a:cubicBezTo>
                  <a:cubicBezTo>
                    <a:pt x="8703" y="1832"/>
                    <a:pt x="8710" y="1873"/>
                    <a:pt x="8705" y="1969"/>
                  </a:cubicBezTo>
                  <a:cubicBezTo>
                    <a:pt x="8694" y="2175"/>
                    <a:pt x="8701" y="2370"/>
                    <a:pt x="8722" y="2407"/>
                  </a:cubicBezTo>
                  <a:cubicBezTo>
                    <a:pt x="8750" y="2459"/>
                    <a:pt x="8652" y="2491"/>
                    <a:pt x="8408" y="2509"/>
                  </a:cubicBezTo>
                  <a:cubicBezTo>
                    <a:pt x="8138" y="2529"/>
                    <a:pt x="8127" y="2526"/>
                    <a:pt x="8122" y="2408"/>
                  </a:cubicBezTo>
                  <a:cubicBezTo>
                    <a:pt x="8121" y="2371"/>
                    <a:pt x="8113" y="2329"/>
                    <a:pt x="8104" y="2313"/>
                  </a:cubicBezTo>
                  <a:cubicBezTo>
                    <a:pt x="8093" y="2293"/>
                    <a:pt x="8097" y="2275"/>
                    <a:pt x="8116" y="2260"/>
                  </a:cubicBezTo>
                  <a:cubicBezTo>
                    <a:pt x="8142" y="2238"/>
                    <a:pt x="8146" y="2140"/>
                    <a:pt x="8122" y="2069"/>
                  </a:cubicBezTo>
                  <a:cubicBezTo>
                    <a:pt x="8118" y="2056"/>
                    <a:pt x="8125" y="2028"/>
                    <a:pt x="8139" y="2007"/>
                  </a:cubicBezTo>
                  <a:cubicBezTo>
                    <a:pt x="8171" y="1960"/>
                    <a:pt x="8174" y="1860"/>
                    <a:pt x="8145" y="1791"/>
                  </a:cubicBezTo>
                  <a:cubicBezTo>
                    <a:pt x="8124" y="1741"/>
                    <a:pt x="8122" y="1739"/>
                    <a:pt x="8089" y="1776"/>
                  </a:cubicBezTo>
                  <a:cubicBezTo>
                    <a:pt x="8071" y="1796"/>
                    <a:pt x="8056" y="1836"/>
                    <a:pt x="8056" y="1863"/>
                  </a:cubicBezTo>
                  <a:cubicBezTo>
                    <a:pt x="8056" y="1925"/>
                    <a:pt x="8011" y="1973"/>
                    <a:pt x="7989" y="1934"/>
                  </a:cubicBezTo>
                  <a:cubicBezTo>
                    <a:pt x="7981" y="1919"/>
                    <a:pt x="7972" y="1763"/>
                    <a:pt x="7969" y="1587"/>
                  </a:cubicBezTo>
                  <a:cubicBezTo>
                    <a:pt x="7966" y="1419"/>
                    <a:pt x="7960" y="1289"/>
                    <a:pt x="7953" y="1271"/>
                  </a:cubicBezTo>
                  <a:cubicBezTo>
                    <a:pt x="7959" y="1284"/>
                    <a:pt x="7957" y="1300"/>
                    <a:pt x="7947" y="1307"/>
                  </a:cubicBezTo>
                  <a:cubicBezTo>
                    <a:pt x="7937" y="1314"/>
                    <a:pt x="7931" y="1364"/>
                    <a:pt x="7935" y="1417"/>
                  </a:cubicBezTo>
                  <a:cubicBezTo>
                    <a:pt x="7944" y="1533"/>
                    <a:pt x="7921" y="1593"/>
                    <a:pt x="7875" y="1577"/>
                  </a:cubicBezTo>
                  <a:cubicBezTo>
                    <a:pt x="7849" y="1567"/>
                    <a:pt x="7841" y="1577"/>
                    <a:pt x="7839" y="1622"/>
                  </a:cubicBezTo>
                  <a:cubicBezTo>
                    <a:pt x="7827" y="1813"/>
                    <a:pt x="7810" y="1834"/>
                    <a:pt x="7740" y="1753"/>
                  </a:cubicBezTo>
                  <a:cubicBezTo>
                    <a:pt x="7674" y="1676"/>
                    <a:pt x="7634" y="1696"/>
                    <a:pt x="7634" y="1804"/>
                  </a:cubicBezTo>
                  <a:cubicBezTo>
                    <a:pt x="7634" y="1879"/>
                    <a:pt x="7612" y="1908"/>
                    <a:pt x="7567" y="1888"/>
                  </a:cubicBezTo>
                  <a:cubicBezTo>
                    <a:pt x="7547" y="1880"/>
                    <a:pt x="7544" y="1868"/>
                    <a:pt x="7557" y="1850"/>
                  </a:cubicBezTo>
                  <a:cubicBezTo>
                    <a:pt x="7567" y="1835"/>
                    <a:pt x="7568" y="1806"/>
                    <a:pt x="7560" y="1783"/>
                  </a:cubicBezTo>
                  <a:cubicBezTo>
                    <a:pt x="7552" y="1760"/>
                    <a:pt x="7545" y="1714"/>
                    <a:pt x="7544" y="1681"/>
                  </a:cubicBezTo>
                  <a:lnTo>
                    <a:pt x="7543" y="1621"/>
                  </a:lnTo>
                  <a:lnTo>
                    <a:pt x="7502" y="1671"/>
                  </a:lnTo>
                  <a:cubicBezTo>
                    <a:pt x="7470" y="1710"/>
                    <a:pt x="7461" y="1739"/>
                    <a:pt x="7466" y="1803"/>
                  </a:cubicBezTo>
                  <a:cubicBezTo>
                    <a:pt x="7470" y="1849"/>
                    <a:pt x="7481" y="1897"/>
                    <a:pt x="7491" y="1910"/>
                  </a:cubicBezTo>
                  <a:cubicBezTo>
                    <a:pt x="7502" y="1925"/>
                    <a:pt x="7500" y="1940"/>
                    <a:pt x="7488" y="1948"/>
                  </a:cubicBezTo>
                  <a:cubicBezTo>
                    <a:pt x="7477" y="1956"/>
                    <a:pt x="7474" y="1972"/>
                    <a:pt x="7481" y="1985"/>
                  </a:cubicBezTo>
                  <a:cubicBezTo>
                    <a:pt x="7489" y="1999"/>
                    <a:pt x="7492" y="2081"/>
                    <a:pt x="7490" y="2169"/>
                  </a:cubicBezTo>
                  <a:cubicBezTo>
                    <a:pt x="7487" y="2258"/>
                    <a:pt x="7493" y="2333"/>
                    <a:pt x="7504" y="2340"/>
                  </a:cubicBezTo>
                  <a:cubicBezTo>
                    <a:pt x="7514" y="2347"/>
                    <a:pt x="7518" y="2373"/>
                    <a:pt x="7512" y="2399"/>
                  </a:cubicBezTo>
                  <a:cubicBezTo>
                    <a:pt x="7507" y="2424"/>
                    <a:pt x="7499" y="2472"/>
                    <a:pt x="7496" y="2504"/>
                  </a:cubicBezTo>
                  <a:cubicBezTo>
                    <a:pt x="7493" y="2537"/>
                    <a:pt x="7483" y="2571"/>
                    <a:pt x="7474" y="2582"/>
                  </a:cubicBezTo>
                  <a:cubicBezTo>
                    <a:pt x="7464" y="2593"/>
                    <a:pt x="7347" y="2607"/>
                    <a:pt x="7212" y="2612"/>
                  </a:cubicBezTo>
                  <a:cubicBezTo>
                    <a:pt x="7078" y="2618"/>
                    <a:pt x="6961" y="2627"/>
                    <a:pt x="6952" y="2633"/>
                  </a:cubicBezTo>
                  <a:cubicBezTo>
                    <a:pt x="6929" y="2649"/>
                    <a:pt x="6901" y="2553"/>
                    <a:pt x="6921" y="2525"/>
                  </a:cubicBezTo>
                  <a:cubicBezTo>
                    <a:pt x="6931" y="2511"/>
                    <a:pt x="6931" y="2480"/>
                    <a:pt x="6920" y="2448"/>
                  </a:cubicBezTo>
                  <a:cubicBezTo>
                    <a:pt x="6910" y="2417"/>
                    <a:pt x="6908" y="2390"/>
                    <a:pt x="6918" y="2383"/>
                  </a:cubicBezTo>
                  <a:cubicBezTo>
                    <a:pt x="6937" y="2370"/>
                    <a:pt x="6937" y="2289"/>
                    <a:pt x="6918" y="2259"/>
                  </a:cubicBezTo>
                  <a:cubicBezTo>
                    <a:pt x="6902" y="2234"/>
                    <a:pt x="6929" y="2145"/>
                    <a:pt x="6952" y="2145"/>
                  </a:cubicBezTo>
                  <a:cubicBezTo>
                    <a:pt x="6961" y="2145"/>
                    <a:pt x="6969" y="2098"/>
                    <a:pt x="6971" y="2042"/>
                  </a:cubicBezTo>
                  <a:cubicBezTo>
                    <a:pt x="6974" y="1958"/>
                    <a:pt x="6967" y="1935"/>
                    <a:pt x="6937" y="1917"/>
                  </a:cubicBezTo>
                  <a:cubicBezTo>
                    <a:pt x="6911" y="1901"/>
                    <a:pt x="6900" y="1872"/>
                    <a:pt x="6898" y="1819"/>
                  </a:cubicBezTo>
                  <a:lnTo>
                    <a:pt x="6895" y="1741"/>
                  </a:lnTo>
                  <a:lnTo>
                    <a:pt x="6887" y="1814"/>
                  </a:lnTo>
                  <a:cubicBezTo>
                    <a:pt x="6883" y="1854"/>
                    <a:pt x="6872" y="1896"/>
                    <a:pt x="6864" y="1907"/>
                  </a:cubicBezTo>
                  <a:cubicBezTo>
                    <a:pt x="6855" y="1919"/>
                    <a:pt x="6850" y="1954"/>
                    <a:pt x="6853" y="1985"/>
                  </a:cubicBezTo>
                  <a:cubicBezTo>
                    <a:pt x="6859" y="2047"/>
                    <a:pt x="6823" y="2094"/>
                    <a:pt x="6783" y="2076"/>
                  </a:cubicBezTo>
                  <a:cubicBezTo>
                    <a:pt x="6763" y="2068"/>
                    <a:pt x="6756" y="2012"/>
                    <a:pt x="6755" y="1822"/>
                  </a:cubicBezTo>
                  <a:cubicBezTo>
                    <a:pt x="6755" y="1689"/>
                    <a:pt x="6751" y="1577"/>
                    <a:pt x="6748" y="1573"/>
                  </a:cubicBezTo>
                  <a:cubicBezTo>
                    <a:pt x="6745" y="1569"/>
                    <a:pt x="6724" y="1581"/>
                    <a:pt x="6702" y="1598"/>
                  </a:cubicBezTo>
                  <a:cubicBezTo>
                    <a:pt x="6670" y="1623"/>
                    <a:pt x="6662" y="1651"/>
                    <a:pt x="6662" y="1731"/>
                  </a:cubicBezTo>
                  <a:cubicBezTo>
                    <a:pt x="6662" y="1787"/>
                    <a:pt x="6655" y="1837"/>
                    <a:pt x="6647" y="1843"/>
                  </a:cubicBezTo>
                  <a:cubicBezTo>
                    <a:pt x="6639" y="1848"/>
                    <a:pt x="6630" y="1891"/>
                    <a:pt x="6628" y="1940"/>
                  </a:cubicBezTo>
                  <a:cubicBezTo>
                    <a:pt x="6625" y="1988"/>
                    <a:pt x="6619" y="2036"/>
                    <a:pt x="6614" y="2045"/>
                  </a:cubicBezTo>
                  <a:cubicBezTo>
                    <a:pt x="6594" y="2082"/>
                    <a:pt x="6570" y="2035"/>
                    <a:pt x="6570" y="1958"/>
                  </a:cubicBezTo>
                  <a:cubicBezTo>
                    <a:pt x="6570" y="1898"/>
                    <a:pt x="6560" y="1871"/>
                    <a:pt x="6533" y="1855"/>
                  </a:cubicBezTo>
                  <a:cubicBezTo>
                    <a:pt x="6503" y="1836"/>
                    <a:pt x="6497" y="1812"/>
                    <a:pt x="6497" y="1707"/>
                  </a:cubicBezTo>
                  <a:cubicBezTo>
                    <a:pt x="6497" y="1604"/>
                    <a:pt x="6492" y="1585"/>
                    <a:pt x="6471" y="1604"/>
                  </a:cubicBezTo>
                  <a:cubicBezTo>
                    <a:pt x="6458" y="1617"/>
                    <a:pt x="6440" y="1620"/>
                    <a:pt x="6432" y="1611"/>
                  </a:cubicBezTo>
                  <a:cubicBezTo>
                    <a:pt x="6424" y="1603"/>
                    <a:pt x="6424" y="1620"/>
                    <a:pt x="6431" y="1648"/>
                  </a:cubicBezTo>
                  <a:cubicBezTo>
                    <a:pt x="6438" y="1677"/>
                    <a:pt x="6445" y="1769"/>
                    <a:pt x="6447" y="1855"/>
                  </a:cubicBezTo>
                  <a:cubicBezTo>
                    <a:pt x="6450" y="1997"/>
                    <a:pt x="6448" y="2010"/>
                    <a:pt x="6414" y="2010"/>
                  </a:cubicBezTo>
                  <a:cubicBezTo>
                    <a:pt x="6391" y="2010"/>
                    <a:pt x="6380" y="1999"/>
                    <a:pt x="6384" y="1979"/>
                  </a:cubicBezTo>
                  <a:cubicBezTo>
                    <a:pt x="6388" y="1962"/>
                    <a:pt x="6390" y="1939"/>
                    <a:pt x="6388" y="1928"/>
                  </a:cubicBezTo>
                  <a:cubicBezTo>
                    <a:pt x="6386" y="1916"/>
                    <a:pt x="6381" y="1830"/>
                    <a:pt x="6377" y="1736"/>
                  </a:cubicBezTo>
                  <a:cubicBezTo>
                    <a:pt x="6369" y="1533"/>
                    <a:pt x="6341" y="1507"/>
                    <a:pt x="6339" y="1700"/>
                  </a:cubicBezTo>
                  <a:cubicBezTo>
                    <a:pt x="6337" y="1803"/>
                    <a:pt x="6329" y="1842"/>
                    <a:pt x="6305" y="1862"/>
                  </a:cubicBezTo>
                  <a:cubicBezTo>
                    <a:pt x="6254" y="1904"/>
                    <a:pt x="6255" y="2019"/>
                    <a:pt x="6307" y="2096"/>
                  </a:cubicBezTo>
                  <a:cubicBezTo>
                    <a:pt x="6336" y="2139"/>
                    <a:pt x="6345" y="2167"/>
                    <a:pt x="6331" y="2176"/>
                  </a:cubicBezTo>
                  <a:cubicBezTo>
                    <a:pt x="6319" y="2184"/>
                    <a:pt x="6318" y="2200"/>
                    <a:pt x="6327" y="2214"/>
                  </a:cubicBezTo>
                  <a:cubicBezTo>
                    <a:pt x="6340" y="2235"/>
                    <a:pt x="6344" y="2320"/>
                    <a:pt x="6332" y="2337"/>
                  </a:cubicBezTo>
                  <a:cubicBezTo>
                    <a:pt x="6318" y="2356"/>
                    <a:pt x="6320" y="2416"/>
                    <a:pt x="6334" y="2426"/>
                  </a:cubicBezTo>
                  <a:cubicBezTo>
                    <a:pt x="6345" y="2434"/>
                    <a:pt x="6343" y="2450"/>
                    <a:pt x="6330" y="2467"/>
                  </a:cubicBezTo>
                  <a:cubicBezTo>
                    <a:pt x="6316" y="2487"/>
                    <a:pt x="6315" y="2513"/>
                    <a:pt x="6327" y="2552"/>
                  </a:cubicBezTo>
                  <a:cubicBezTo>
                    <a:pt x="6350" y="2630"/>
                    <a:pt x="6309" y="2703"/>
                    <a:pt x="6241" y="2703"/>
                  </a:cubicBezTo>
                  <a:cubicBezTo>
                    <a:pt x="6213" y="2703"/>
                    <a:pt x="6187" y="2708"/>
                    <a:pt x="6181" y="2714"/>
                  </a:cubicBezTo>
                  <a:cubicBezTo>
                    <a:pt x="6176" y="2720"/>
                    <a:pt x="6079" y="2728"/>
                    <a:pt x="5967" y="2731"/>
                  </a:cubicBezTo>
                  <a:cubicBezTo>
                    <a:pt x="5749" y="2737"/>
                    <a:pt x="5708" y="2723"/>
                    <a:pt x="5739" y="2648"/>
                  </a:cubicBezTo>
                  <a:cubicBezTo>
                    <a:pt x="5748" y="2628"/>
                    <a:pt x="5753" y="2550"/>
                    <a:pt x="5752" y="2476"/>
                  </a:cubicBezTo>
                  <a:cubicBezTo>
                    <a:pt x="5751" y="2401"/>
                    <a:pt x="5759" y="2327"/>
                    <a:pt x="5771" y="2310"/>
                  </a:cubicBezTo>
                  <a:cubicBezTo>
                    <a:pt x="5783" y="2293"/>
                    <a:pt x="5795" y="2241"/>
                    <a:pt x="5798" y="2194"/>
                  </a:cubicBezTo>
                  <a:cubicBezTo>
                    <a:pt x="5801" y="2126"/>
                    <a:pt x="5792" y="2098"/>
                    <a:pt x="5755" y="2056"/>
                  </a:cubicBezTo>
                  <a:lnTo>
                    <a:pt x="5708" y="2003"/>
                  </a:lnTo>
                  <a:lnTo>
                    <a:pt x="5697" y="2074"/>
                  </a:lnTo>
                  <a:cubicBezTo>
                    <a:pt x="5690" y="2113"/>
                    <a:pt x="5690" y="2167"/>
                    <a:pt x="5697" y="2195"/>
                  </a:cubicBezTo>
                  <a:cubicBezTo>
                    <a:pt x="5710" y="2257"/>
                    <a:pt x="5684" y="2281"/>
                    <a:pt x="5651" y="2236"/>
                  </a:cubicBezTo>
                  <a:cubicBezTo>
                    <a:pt x="5615" y="2187"/>
                    <a:pt x="5611" y="2161"/>
                    <a:pt x="5604" y="1826"/>
                  </a:cubicBezTo>
                  <a:cubicBezTo>
                    <a:pt x="5600" y="1656"/>
                    <a:pt x="5595" y="1514"/>
                    <a:pt x="5591" y="1511"/>
                  </a:cubicBezTo>
                  <a:cubicBezTo>
                    <a:pt x="5588" y="1507"/>
                    <a:pt x="5584" y="1514"/>
                    <a:pt x="5583" y="1529"/>
                  </a:cubicBezTo>
                  <a:cubicBezTo>
                    <a:pt x="5582" y="1543"/>
                    <a:pt x="5574" y="1604"/>
                    <a:pt x="5565" y="1663"/>
                  </a:cubicBezTo>
                  <a:cubicBezTo>
                    <a:pt x="5554" y="1729"/>
                    <a:pt x="5554" y="1778"/>
                    <a:pt x="5565" y="1790"/>
                  </a:cubicBezTo>
                  <a:cubicBezTo>
                    <a:pt x="5575" y="1802"/>
                    <a:pt x="5576" y="1824"/>
                    <a:pt x="5565" y="1847"/>
                  </a:cubicBezTo>
                  <a:cubicBezTo>
                    <a:pt x="5555" y="1869"/>
                    <a:pt x="5547" y="1913"/>
                    <a:pt x="5547" y="1946"/>
                  </a:cubicBezTo>
                  <a:cubicBezTo>
                    <a:pt x="5547" y="1985"/>
                    <a:pt x="5532" y="2019"/>
                    <a:pt x="5504" y="2043"/>
                  </a:cubicBezTo>
                  <a:cubicBezTo>
                    <a:pt x="5455" y="2085"/>
                    <a:pt x="5432" y="2077"/>
                    <a:pt x="5432" y="2020"/>
                  </a:cubicBezTo>
                  <a:cubicBezTo>
                    <a:pt x="5432" y="1998"/>
                    <a:pt x="5416" y="1971"/>
                    <a:pt x="5396" y="1959"/>
                  </a:cubicBezTo>
                  <a:cubicBezTo>
                    <a:pt x="5366" y="1941"/>
                    <a:pt x="5358" y="1914"/>
                    <a:pt x="5356" y="1819"/>
                  </a:cubicBezTo>
                  <a:cubicBezTo>
                    <a:pt x="5354" y="1715"/>
                    <a:pt x="5352" y="1722"/>
                    <a:pt x="5337" y="1886"/>
                  </a:cubicBezTo>
                  <a:cubicBezTo>
                    <a:pt x="5317" y="2119"/>
                    <a:pt x="5312" y="2137"/>
                    <a:pt x="5276" y="2103"/>
                  </a:cubicBezTo>
                  <a:cubicBezTo>
                    <a:pt x="5261" y="2089"/>
                    <a:pt x="5249" y="2056"/>
                    <a:pt x="5249" y="2030"/>
                  </a:cubicBezTo>
                  <a:cubicBezTo>
                    <a:pt x="5249" y="1932"/>
                    <a:pt x="5233" y="1917"/>
                    <a:pt x="5174" y="1955"/>
                  </a:cubicBezTo>
                  <a:cubicBezTo>
                    <a:pt x="5117" y="1991"/>
                    <a:pt x="5103" y="2056"/>
                    <a:pt x="5142" y="2099"/>
                  </a:cubicBezTo>
                  <a:cubicBezTo>
                    <a:pt x="5175" y="2137"/>
                    <a:pt x="5187" y="2271"/>
                    <a:pt x="5169" y="2435"/>
                  </a:cubicBezTo>
                  <a:cubicBezTo>
                    <a:pt x="5165" y="2475"/>
                    <a:pt x="5169" y="2522"/>
                    <a:pt x="5178" y="2542"/>
                  </a:cubicBezTo>
                  <a:cubicBezTo>
                    <a:pt x="5188" y="2563"/>
                    <a:pt x="5186" y="2581"/>
                    <a:pt x="5175" y="2589"/>
                  </a:cubicBezTo>
                  <a:cubicBezTo>
                    <a:pt x="5164" y="2597"/>
                    <a:pt x="5163" y="2614"/>
                    <a:pt x="5170" y="2628"/>
                  </a:cubicBezTo>
                  <a:cubicBezTo>
                    <a:pt x="5197" y="2675"/>
                    <a:pt x="5190" y="2766"/>
                    <a:pt x="5160" y="2784"/>
                  </a:cubicBezTo>
                  <a:cubicBezTo>
                    <a:pt x="5143" y="2793"/>
                    <a:pt x="5030" y="2808"/>
                    <a:pt x="4909" y="2816"/>
                  </a:cubicBezTo>
                  <a:cubicBezTo>
                    <a:pt x="4788" y="2824"/>
                    <a:pt x="4679" y="2840"/>
                    <a:pt x="4667" y="2852"/>
                  </a:cubicBezTo>
                  <a:cubicBezTo>
                    <a:pt x="4629" y="2887"/>
                    <a:pt x="4611" y="2773"/>
                    <a:pt x="4647" y="2732"/>
                  </a:cubicBezTo>
                  <a:cubicBezTo>
                    <a:pt x="4654" y="2725"/>
                    <a:pt x="4653" y="2704"/>
                    <a:pt x="4645" y="2685"/>
                  </a:cubicBezTo>
                  <a:cubicBezTo>
                    <a:pt x="4628" y="2645"/>
                    <a:pt x="4630" y="2578"/>
                    <a:pt x="4648" y="2545"/>
                  </a:cubicBezTo>
                  <a:cubicBezTo>
                    <a:pt x="4656" y="2532"/>
                    <a:pt x="4653" y="2514"/>
                    <a:pt x="4643" y="2507"/>
                  </a:cubicBezTo>
                  <a:cubicBezTo>
                    <a:pt x="4616" y="2488"/>
                    <a:pt x="4620" y="2422"/>
                    <a:pt x="4652" y="2393"/>
                  </a:cubicBezTo>
                  <a:cubicBezTo>
                    <a:pt x="4667" y="2379"/>
                    <a:pt x="4675" y="2360"/>
                    <a:pt x="4670" y="2351"/>
                  </a:cubicBezTo>
                  <a:cubicBezTo>
                    <a:pt x="4665" y="2342"/>
                    <a:pt x="4668" y="2328"/>
                    <a:pt x="4678" y="2321"/>
                  </a:cubicBezTo>
                  <a:cubicBezTo>
                    <a:pt x="4707" y="2301"/>
                    <a:pt x="4679" y="2141"/>
                    <a:pt x="4641" y="2105"/>
                  </a:cubicBezTo>
                  <a:cubicBezTo>
                    <a:pt x="4613" y="2079"/>
                    <a:pt x="4606" y="2037"/>
                    <a:pt x="4602" y="1886"/>
                  </a:cubicBezTo>
                  <a:lnTo>
                    <a:pt x="4595" y="1700"/>
                  </a:lnTo>
                  <a:lnTo>
                    <a:pt x="4592" y="1921"/>
                  </a:lnTo>
                  <a:cubicBezTo>
                    <a:pt x="4590" y="2042"/>
                    <a:pt x="4580" y="2148"/>
                    <a:pt x="4570" y="2156"/>
                  </a:cubicBezTo>
                  <a:cubicBezTo>
                    <a:pt x="4545" y="2173"/>
                    <a:pt x="4547" y="2255"/>
                    <a:pt x="4573" y="2285"/>
                  </a:cubicBezTo>
                  <a:cubicBezTo>
                    <a:pt x="4589" y="2303"/>
                    <a:pt x="4587" y="2312"/>
                    <a:pt x="4564" y="2322"/>
                  </a:cubicBezTo>
                  <a:cubicBezTo>
                    <a:pt x="4489" y="2355"/>
                    <a:pt x="4476" y="2301"/>
                    <a:pt x="4473" y="1897"/>
                  </a:cubicBezTo>
                  <a:cubicBezTo>
                    <a:pt x="4472" y="1777"/>
                    <a:pt x="4469" y="1721"/>
                    <a:pt x="4466" y="1772"/>
                  </a:cubicBezTo>
                  <a:cubicBezTo>
                    <a:pt x="4462" y="1823"/>
                    <a:pt x="4451" y="1883"/>
                    <a:pt x="4441" y="1906"/>
                  </a:cubicBezTo>
                  <a:cubicBezTo>
                    <a:pt x="4432" y="1929"/>
                    <a:pt x="4422" y="1980"/>
                    <a:pt x="4419" y="2020"/>
                  </a:cubicBezTo>
                  <a:cubicBezTo>
                    <a:pt x="4413" y="2108"/>
                    <a:pt x="4370" y="2125"/>
                    <a:pt x="4300" y="2067"/>
                  </a:cubicBezTo>
                  <a:cubicBezTo>
                    <a:pt x="4258" y="2032"/>
                    <a:pt x="4251" y="2011"/>
                    <a:pt x="4250" y="1915"/>
                  </a:cubicBezTo>
                  <a:cubicBezTo>
                    <a:pt x="4249" y="1818"/>
                    <a:pt x="4244" y="1804"/>
                    <a:pt x="4214" y="1807"/>
                  </a:cubicBezTo>
                  <a:cubicBezTo>
                    <a:pt x="4194" y="1809"/>
                    <a:pt x="4160" y="1802"/>
                    <a:pt x="4138" y="1792"/>
                  </a:cubicBezTo>
                  <a:cubicBezTo>
                    <a:pt x="4101" y="1776"/>
                    <a:pt x="4099" y="1781"/>
                    <a:pt x="4103" y="1846"/>
                  </a:cubicBezTo>
                  <a:cubicBezTo>
                    <a:pt x="4106" y="1885"/>
                    <a:pt x="4100" y="1922"/>
                    <a:pt x="4091" y="1928"/>
                  </a:cubicBezTo>
                  <a:cubicBezTo>
                    <a:pt x="4082" y="1934"/>
                    <a:pt x="4083" y="1961"/>
                    <a:pt x="4093" y="1990"/>
                  </a:cubicBezTo>
                  <a:cubicBezTo>
                    <a:pt x="4107" y="2033"/>
                    <a:pt x="4102" y="2045"/>
                    <a:pt x="4056" y="2075"/>
                  </a:cubicBezTo>
                  <a:cubicBezTo>
                    <a:pt x="4000" y="2113"/>
                    <a:pt x="4000" y="2143"/>
                    <a:pt x="4055" y="2217"/>
                  </a:cubicBezTo>
                  <a:cubicBezTo>
                    <a:pt x="4080" y="2250"/>
                    <a:pt x="4086" y="2289"/>
                    <a:pt x="4080" y="2413"/>
                  </a:cubicBezTo>
                  <a:cubicBezTo>
                    <a:pt x="4071" y="2606"/>
                    <a:pt x="4070" y="2605"/>
                    <a:pt x="4080" y="2750"/>
                  </a:cubicBezTo>
                  <a:cubicBezTo>
                    <a:pt x="4084" y="2816"/>
                    <a:pt x="4081" y="2875"/>
                    <a:pt x="4072" y="2881"/>
                  </a:cubicBezTo>
                  <a:cubicBezTo>
                    <a:pt x="4041" y="2903"/>
                    <a:pt x="3589" y="2928"/>
                    <a:pt x="3559" y="2910"/>
                  </a:cubicBezTo>
                  <a:cubicBezTo>
                    <a:pt x="3534" y="2894"/>
                    <a:pt x="3529" y="2863"/>
                    <a:pt x="3531" y="2735"/>
                  </a:cubicBezTo>
                  <a:cubicBezTo>
                    <a:pt x="3533" y="2648"/>
                    <a:pt x="3528" y="2566"/>
                    <a:pt x="3521" y="2552"/>
                  </a:cubicBezTo>
                  <a:cubicBezTo>
                    <a:pt x="3513" y="2539"/>
                    <a:pt x="3522" y="2509"/>
                    <a:pt x="3541" y="2486"/>
                  </a:cubicBezTo>
                  <a:cubicBezTo>
                    <a:pt x="3560" y="2463"/>
                    <a:pt x="3578" y="2407"/>
                    <a:pt x="3581" y="2362"/>
                  </a:cubicBezTo>
                  <a:cubicBezTo>
                    <a:pt x="3586" y="2291"/>
                    <a:pt x="3583" y="2279"/>
                    <a:pt x="3551" y="2279"/>
                  </a:cubicBezTo>
                  <a:cubicBezTo>
                    <a:pt x="3517" y="2279"/>
                    <a:pt x="3513" y="2261"/>
                    <a:pt x="3505" y="2020"/>
                  </a:cubicBezTo>
                  <a:lnTo>
                    <a:pt x="3496" y="1762"/>
                  </a:lnTo>
                  <a:lnTo>
                    <a:pt x="3483" y="2100"/>
                  </a:lnTo>
                  <a:cubicBezTo>
                    <a:pt x="3471" y="2446"/>
                    <a:pt x="3458" y="2506"/>
                    <a:pt x="3404" y="2455"/>
                  </a:cubicBezTo>
                  <a:cubicBezTo>
                    <a:pt x="3379" y="2432"/>
                    <a:pt x="3376" y="2379"/>
                    <a:pt x="3380" y="2091"/>
                  </a:cubicBezTo>
                  <a:cubicBezTo>
                    <a:pt x="3385" y="1816"/>
                    <a:pt x="3381" y="1757"/>
                    <a:pt x="3362" y="1779"/>
                  </a:cubicBezTo>
                  <a:cubicBezTo>
                    <a:pt x="3346" y="1797"/>
                    <a:pt x="3339" y="1872"/>
                    <a:pt x="3339" y="2010"/>
                  </a:cubicBezTo>
                  <a:cubicBezTo>
                    <a:pt x="3339" y="2134"/>
                    <a:pt x="3329" y="2227"/>
                    <a:pt x="3317" y="2244"/>
                  </a:cubicBezTo>
                  <a:cubicBezTo>
                    <a:pt x="3296" y="2273"/>
                    <a:pt x="3296" y="2405"/>
                    <a:pt x="3318" y="2444"/>
                  </a:cubicBezTo>
                  <a:cubicBezTo>
                    <a:pt x="3336" y="2478"/>
                    <a:pt x="3336" y="2588"/>
                    <a:pt x="3318" y="2615"/>
                  </a:cubicBezTo>
                  <a:cubicBezTo>
                    <a:pt x="3308" y="2628"/>
                    <a:pt x="3307" y="2651"/>
                    <a:pt x="3315" y="2666"/>
                  </a:cubicBezTo>
                  <a:cubicBezTo>
                    <a:pt x="3324" y="2681"/>
                    <a:pt x="3332" y="2742"/>
                    <a:pt x="3332" y="2803"/>
                  </a:cubicBezTo>
                  <a:cubicBezTo>
                    <a:pt x="3334" y="2887"/>
                    <a:pt x="3326" y="2918"/>
                    <a:pt x="3302" y="2932"/>
                  </a:cubicBezTo>
                  <a:cubicBezTo>
                    <a:pt x="3268" y="2953"/>
                    <a:pt x="3023" y="2981"/>
                    <a:pt x="2597" y="3014"/>
                  </a:cubicBezTo>
                  <a:cubicBezTo>
                    <a:pt x="2079" y="3054"/>
                    <a:pt x="2030" y="3064"/>
                    <a:pt x="2092" y="3107"/>
                  </a:cubicBezTo>
                  <a:cubicBezTo>
                    <a:pt x="2104" y="3116"/>
                    <a:pt x="2111" y="4224"/>
                    <a:pt x="2112" y="6446"/>
                  </a:cubicBezTo>
                  <a:cubicBezTo>
                    <a:pt x="2113" y="8275"/>
                    <a:pt x="2115" y="9862"/>
                    <a:pt x="2117" y="9974"/>
                  </a:cubicBezTo>
                  <a:cubicBezTo>
                    <a:pt x="2120" y="10085"/>
                    <a:pt x="2115" y="10181"/>
                    <a:pt x="2107" y="10187"/>
                  </a:cubicBezTo>
                  <a:cubicBezTo>
                    <a:pt x="2099" y="10193"/>
                    <a:pt x="2101" y="10215"/>
                    <a:pt x="2111" y="10237"/>
                  </a:cubicBezTo>
                  <a:cubicBezTo>
                    <a:pt x="2130" y="10276"/>
                    <a:pt x="2134" y="11060"/>
                    <a:pt x="2137" y="14006"/>
                  </a:cubicBezTo>
                  <a:cubicBezTo>
                    <a:pt x="2137" y="14629"/>
                    <a:pt x="2144" y="15145"/>
                    <a:pt x="2151" y="15154"/>
                  </a:cubicBezTo>
                  <a:cubicBezTo>
                    <a:pt x="2172" y="15177"/>
                    <a:pt x="2168" y="15448"/>
                    <a:pt x="2147" y="15463"/>
                  </a:cubicBezTo>
                  <a:cubicBezTo>
                    <a:pt x="2135" y="15471"/>
                    <a:pt x="2135" y="15488"/>
                    <a:pt x="2147" y="15514"/>
                  </a:cubicBezTo>
                  <a:cubicBezTo>
                    <a:pt x="2159" y="15539"/>
                    <a:pt x="2164" y="15791"/>
                    <a:pt x="2161" y="16201"/>
                  </a:cubicBezTo>
                  <a:lnTo>
                    <a:pt x="2157" y="16849"/>
                  </a:lnTo>
                  <a:lnTo>
                    <a:pt x="2092" y="16856"/>
                  </a:lnTo>
                  <a:cubicBezTo>
                    <a:pt x="2054" y="16860"/>
                    <a:pt x="2016" y="16879"/>
                    <a:pt x="1998" y="16904"/>
                  </a:cubicBezTo>
                  <a:lnTo>
                    <a:pt x="1970" y="16947"/>
                  </a:lnTo>
                  <a:lnTo>
                    <a:pt x="1568" y="16894"/>
                  </a:lnTo>
                  <a:cubicBezTo>
                    <a:pt x="1347" y="16865"/>
                    <a:pt x="1101" y="16836"/>
                    <a:pt x="1023" y="16831"/>
                  </a:cubicBezTo>
                  <a:cubicBezTo>
                    <a:pt x="944" y="16825"/>
                    <a:pt x="870" y="16813"/>
                    <a:pt x="858" y="16804"/>
                  </a:cubicBezTo>
                  <a:cubicBezTo>
                    <a:pt x="846" y="16796"/>
                    <a:pt x="804" y="16791"/>
                    <a:pt x="765" y="16795"/>
                  </a:cubicBezTo>
                  <a:cubicBezTo>
                    <a:pt x="727" y="16798"/>
                    <a:pt x="666" y="16785"/>
                    <a:pt x="630" y="16766"/>
                  </a:cubicBezTo>
                  <a:cubicBezTo>
                    <a:pt x="585" y="16742"/>
                    <a:pt x="540" y="16735"/>
                    <a:pt x="480" y="16743"/>
                  </a:cubicBezTo>
                  <a:cubicBezTo>
                    <a:pt x="433" y="16750"/>
                    <a:pt x="312" y="16744"/>
                    <a:pt x="212" y="16730"/>
                  </a:cubicBezTo>
                  <a:lnTo>
                    <a:pt x="28" y="16704"/>
                  </a:lnTo>
                  <a:lnTo>
                    <a:pt x="18" y="16321"/>
                  </a:lnTo>
                  <a:cubicBezTo>
                    <a:pt x="13" y="16111"/>
                    <a:pt x="6" y="17212"/>
                    <a:pt x="4" y="18769"/>
                  </a:cubicBezTo>
                  <a:lnTo>
                    <a:pt x="0" y="21598"/>
                  </a:lnTo>
                  <a:lnTo>
                    <a:pt x="10800" y="21598"/>
                  </a:lnTo>
                  <a:lnTo>
                    <a:pt x="21600" y="21598"/>
                  </a:lnTo>
                  <a:lnTo>
                    <a:pt x="21600" y="20068"/>
                  </a:lnTo>
                  <a:lnTo>
                    <a:pt x="21600" y="18538"/>
                  </a:lnTo>
                  <a:lnTo>
                    <a:pt x="21540" y="18526"/>
                  </a:lnTo>
                  <a:cubicBezTo>
                    <a:pt x="21508" y="18519"/>
                    <a:pt x="21415" y="18515"/>
                    <a:pt x="21334" y="18517"/>
                  </a:cubicBezTo>
                  <a:cubicBezTo>
                    <a:pt x="21128" y="18522"/>
                    <a:pt x="21030" y="18517"/>
                    <a:pt x="21008" y="18502"/>
                  </a:cubicBezTo>
                  <a:cubicBezTo>
                    <a:pt x="20987" y="18487"/>
                    <a:pt x="20803" y="18468"/>
                    <a:pt x="20696" y="18470"/>
                  </a:cubicBezTo>
                  <a:cubicBezTo>
                    <a:pt x="20659" y="18471"/>
                    <a:pt x="20625" y="18464"/>
                    <a:pt x="20619" y="18454"/>
                  </a:cubicBezTo>
                  <a:cubicBezTo>
                    <a:pt x="20613" y="18443"/>
                    <a:pt x="20560" y="18439"/>
                    <a:pt x="20501" y="18445"/>
                  </a:cubicBezTo>
                  <a:cubicBezTo>
                    <a:pt x="20438" y="18452"/>
                    <a:pt x="20388" y="18448"/>
                    <a:pt x="20382" y="18436"/>
                  </a:cubicBezTo>
                  <a:cubicBezTo>
                    <a:pt x="20376" y="18424"/>
                    <a:pt x="20333" y="18420"/>
                    <a:pt x="20286" y="18425"/>
                  </a:cubicBezTo>
                  <a:cubicBezTo>
                    <a:pt x="20240" y="18430"/>
                    <a:pt x="20190" y="18423"/>
                    <a:pt x="20177" y="18411"/>
                  </a:cubicBezTo>
                  <a:cubicBezTo>
                    <a:pt x="20163" y="18397"/>
                    <a:pt x="20126" y="18394"/>
                    <a:pt x="20088" y="18402"/>
                  </a:cubicBezTo>
                  <a:cubicBezTo>
                    <a:pt x="20053" y="18410"/>
                    <a:pt x="20014" y="18408"/>
                    <a:pt x="20002" y="18400"/>
                  </a:cubicBezTo>
                  <a:cubicBezTo>
                    <a:pt x="19990" y="18391"/>
                    <a:pt x="19889" y="18381"/>
                    <a:pt x="19778" y="18377"/>
                  </a:cubicBezTo>
                  <a:cubicBezTo>
                    <a:pt x="19667" y="18373"/>
                    <a:pt x="19566" y="18361"/>
                    <a:pt x="19554" y="18349"/>
                  </a:cubicBezTo>
                  <a:cubicBezTo>
                    <a:pt x="19542" y="18338"/>
                    <a:pt x="19528" y="18335"/>
                    <a:pt x="19522" y="18341"/>
                  </a:cubicBezTo>
                  <a:cubicBezTo>
                    <a:pt x="19507" y="18358"/>
                    <a:pt x="18988" y="18306"/>
                    <a:pt x="18965" y="18285"/>
                  </a:cubicBezTo>
                  <a:cubicBezTo>
                    <a:pt x="18954" y="18275"/>
                    <a:pt x="18902" y="18272"/>
                    <a:pt x="18849" y="18277"/>
                  </a:cubicBezTo>
                  <a:cubicBezTo>
                    <a:pt x="18796" y="18283"/>
                    <a:pt x="18743" y="18282"/>
                    <a:pt x="18732" y="18274"/>
                  </a:cubicBezTo>
                  <a:cubicBezTo>
                    <a:pt x="18713" y="18261"/>
                    <a:pt x="18576" y="18249"/>
                    <a:pt x="18399" y="18246"/>
                  </a:cubicBezTo>
                  <a:cubicBezTo>
                    <a:pt x="18360" y="18246"/>
                    <a:pt x="18316" y="18235"/>
                    <a:pt x="18303" y="18222"/>
                  </a:cubicBezTo>
                  <a:cubicBezTo>
                    <a:pt x="18287" y="18208"/>
                    <a:pt x="18249" y="18204"/>
                    <a:pt x="18203" y="18213"/>
                  </a:cubicBezTo>
                  <a:cubicBezTo>
                    <a:pt x="18155" y="18221"/>
                    <a:pt x="18118" y="18217"/>
                    <a:pt x="18102" y="18202"/>
                  </a:cubicBezTo>
                  <a:cubicBezTo>
                    <a:pt x="18086" y="18187"/>
                    <a:pt x="18048" y="18183"/>
                    <a:pt x="18004" y="18191"/>
                  </a:cubicBezTo>
                  <a:cubicBezTo>
                    <a:pt x="17962" y="18199"/>
                    <a:pt x="17927" y="18195"/>
                    <a:pt x="17920" y="18183"/>
                  </a:cubicBezTo>
                  <a:cubicBezTo>
                    <a:pt x="17914" y="18171"/>
                    <a:pt x="17867" y="18164"/>
                    <a:pt x="17816" y="18167"/>
                  </a:cubicBezTo>
                  <a:cubicBezTo>
                    <a:pt x="17736" y="18172"/>
                    <a:pt x="17721" y="18168"/>
                    <a:pt x="17715" y="18132"/>
                  </a:cubicBezTo>
                  <a:cubicBezTo>
                    <a:pt x="17710" y="18110"/>
                    <a:pt x="17708" y="17914"/>
                    <a:pt x="17709" y="17697"/>
                  </a:cubicBezTo>
                  <a:cubicBezTo>
                    <a:pt x="17711" y="17318"/>
                    <a:pt x="17712" y="17303"/>
                    <a:pt x="17751" y="17269"/>
                  </a:cubicBezTo>
                  <a:cubicBezTo>
                    <a:pt x="17773" y="17250"/>
                    <a:pt x="17800" y="17242"/>
                    <a:pt x="17810" y="17251"/>
                  </a:cubicBezTo>
                  <a:cubicBezTo>
                    <a:pt x="17838" y="17276"/>
                    <a:pt x="17998" y="17243"/>
                    <a:pt x="18036" y="17205"/>
                  </a:cubicBezTo>
                  <a:cubicBezTo>
                    <a:pt x="18059" y="17181"/>
                    <a:pt x="18067" y="17144"/>
                    <a:pt x="18066" y="17073"/>
                  </a:cubicBezTo>
                  <a:lnTo>
                    <a:pt x="18062" y="16973"/>
                  </a:lnTo>
                  <a:lnTo>
                    <a:pt x="17974" y="16962"/>
                  </a:lnTo>
                  <a:cubicBezTo>
                    <a:pt x="17899" y="16954"/>
                    <a:pt x="17883" y="16944"/>
                    <a:pt x="17872" y="16900"/>
                  </a:cubicBezTo>
                  <a:cubicBezTo>
                    <a:pt x="17865" y="16872"/>
                    <a:pt x="17865" y="16429"/>
                    <a:pt x="17870" y="15917"/>
                  </a:cubicBezTo>
                  <a:cubicBezTo>
                    <a:pt x="17880" y="14991"/>
                    <a:pt x="17880" y="14986"/>
                    <a:pt x="17921" y="14923"/>
                  </a:cubicBezTo>
                  <a:cubicBezTo>
                    <a:pt x="17944" y="14889"/>
                    <a:pt x="17965" y="14843"/>
                    <a:pt x="17969" y="14820"/>
                  </a:cubicBezTo>
                  <a:cubicBezTo>
                    <a:pt x="17973" y="14798"/>
                    <a:pt x="17986" y="14780"/>
                    <a:pt x="17998" y="14780"/>
                  </a:cubicBezTo>
                  <a:cubicBezTo>
                    <a:pt x="18047" y="14780"/>
                    <a:pt x="18038" y="14751"/>
                    <a:pt x="17985" y="14738"/>
                  </a:cubicBezTo>
                  <a:cubicBezTo>
                    <a:pt x="17946" y="14728"/>
                    <a:pt x="17921" y="14706"/>
                    <a:pt x="17908" y="14669"/>
                  </a:cubicBezTo>
                  <a:cubicBezTo>
                    <a:pt x="17891" y="14619"/>
                    <a:pt x="17895" y="13853"/>
                    <a:pt x="17920" y="12503"/>
                  </a:cubicBezTo>
                  <a:cubicBezTo>
                    <a:pt x="17928" y="12081"/>
                    <a:pt x="17924" y="12090"/>
                    <a:pt x="18013" y="12084"/>
                  </a:cubicBezTo>
                  <a:cubicBezTo>
                    <a:pt x="18138" y="12074"/>
                    <a:pt x="18162" y="12062"/>
                    <a:pt x="18160" y="12013"/>
                  </a:cubicBezTo>
                  <a:cubicBezTo>
                    <a:pt x="18159" y="11968"/>
                    <a:pt x="18164" y="11967"/>
                    <a:pt x="18332" y="11971"/>
                  </a:cubicBezTo>
                  <a:cubicBezTo>
                    <a:pt x="18589" y="11976"/>
                    <a:pt x="18596" y="11987"/>
                    <a:pt x="18598" y="12452"/>
                  </a:cubicBezTo>
                  <a:lnTo>
                    <a:pt x="18599" y="12709"/>
                  </a:lnTo>
                  <a:lnTo>
                    <a:pt x="18673" y="12720"/>
                  </a:lnTo>
                  <a:lnTo>
                    <a:pt x="18746" y="12731"/>
                  </a:lnTo>
                  <a:lnTo>
                    <a:pt x="18739" y="13408"/>
                  </a:lnTo>
                  <a:lnTo>
                    <a:pt x="18733" y="14085"/>
                  </a:lnTo>
                  <a:lnTo>
                    <a:pt x="18787" y="14085"/>
                  </a:lnTo>
                  <a:cubicBezTo>
                    <a:pt x="18865" y="14085"/>
                    <a:pt x="18872" y="14106"/>
                    <a:pt x="18815" y="14167"/>
                  </a:cubicBezTo>
                  <a:lnTo>
                    <a:pt x="18765" y="14220"/>
                  </a:lnTo>
                  <a:lnTo>
                    <a:pt x="18825" y="14231"/>
                  </a:lnTo>
                  <a:cubicBezTo>
                    <a:pt x="18912" y="14246"/>
                    <a:pt x="18898" y="14282"/>
                    <a:pt x="18801" y="14289"/>
                  </a:cubicBezTo>
                  <a:cubicBezTo>
                    <a:pt x="18727" y="14295"/>
                    <a:pt x="18719" y="14300"/>
                    <a:pt x="18719" y="14346"/>
                  </a:cubicBezTo>
                  <a:cubicBezTo>
                    <a:pt x="18719" y="14395"/>
                    <a:pt x="18748" y="14409"/>
                    <a:pt x="18826" y="14397"/>
                  </a:cubicBezTo>
                  <a:cubicBezTo>
                    <a:pt x="18839" y="14395"/>
                    <a:pt x="18862" y="14404"/>
                    <a:pt x="18876" y="14418"/>
                  </a:cubicBezTo>
                  <a:cubicBezTo>
                    <a:pt x="18890" y="14431"/>
                    <a:pt x="18909" y="14435"/>
                    <a:pt x="18919" y="14428"/>
                  </a:cubicBezTo>
                  <a:cubicBezTo>
                    <a:pt x="18929" y="14421"/>
                    <a:pt x="18946" y="14435"/>
                    <a:pt x="18957" y="14458"/>
                  </a:cubicBezTo>
                  <a:cubicBezTo>
                    <a:pt x="18978" y="14502"/>
                    <a:pt x="19030" y="14514"/>
                    <a:pt x="19059" y="14481"/>
                  </a:cubicBezTo>
                  <a:cubicBezTo>
                    <a:pt x="19088" y="14450"/>
                    <a:pt x="19446" y="14429"/>
                    <a:pt x="19461" y="14457"/>
                  </a:cubicBezTo>
                  <a:cubicBezTo>
                    <a:pt x="19471" y="14474"/>
                    <a:pt x="19519" y="14477"/>
                    <a:pt x="19628" y="14467"/>
                  </a:cubicBezTo>
                  <a:cubicBezTo>
                    <a:pt x="19738" y="14457"/>
                    <a:pt x="19791" y="14461"/>
                    <a:pt x="19810" y="14479"/>
                  </a:cubicBezTo>
                  <a:cubicBezTo>
                    <a:pt x="19828" y="14496"/>
                    <a:pt x="19869" y="14498"/>
                    <a:pt x="19939" y="14488"/>
                  </a:cubicBezTo>
                  <a:cubicBezTo>
                    <a:pt x="20010" y="14478"/>
                    <a:pt x="20049" y="14482"/>
                    <a:pt x="20068" y="14500"/>
                  </a:cubicBezTo>
                  <a:cubicBezTo>
                    <a:pt x="20085" y="14516"/>
                    <a:pt x="20123" y="14522"/>
                    <a:pt x="20167" y="14516"/>
                  </a:cubicBezTo>
                  <a:cubicBezTo>
                    <a:pt x="20206" y="14510"/>
                    <a:pt x="20246" y="14511"/>
                    <a:pt x="20254" y="14521"/>
                  </a:cubicBezTo>
                  <a:cubicBezTo>
                    <a:pt x="20263" y="14530"/>
                    <a:pt x="20350" y="14541"/>
                    <a:pt x="20448" y="14545"/>
                  </a:cubicBezTo>
                  <a:cubicBezTo>
                    <a:pt x="20579" y="14550"/>
                    <a:pt x="20634" y="14560"/>
                    <a:pt x="20655" y="14584"/>
                  </a:cubicBezTo>
                  <a:cubicBezTo>
                    <a:pt x="20673" y="14604"/>
                    <a:pt x="20704" y="14614"/>
                    <a:pt x="20738" y="14608"/>
                  </a:cubicBezTo>
                  <a:cubicBezTo>
                    <a:pt x="20792" y="14599"/>
                    <a:pt x="20811" y="14557"/>
                    <a:pt x="20773" y="14530"/>
                  </a:cubicBezTo>
                  <a:cubicBezTo>
                    <a:pt x="20762" y="14523"/>
                    <a:pt x="20759" y="14492"/>
                    <a:pt x="20764" y="14462"/>
                  </a:cubicBezTo>
                  <a:cubicBezTo>
                    <a:pt x="20770" y="14432"/>
                    <a:pt x="20776" y="14367"/>
                    <a:pt x="20777" y="14318"/>
                  </a:cubicBezTo>
                  <a:cubicBezTo>
                    <a:pt x="20779" y="14269"/>
                    <a:pt x="20788" y="14224"/>
                    <a:pt x="20796" y="14219"/>
                  </a:cubicBezTo>
                  <a:cubicBezTo>
                    <a:pt x="20827" y="14197"/>
                    <a:pt x="20789" y="14169"/>
                    <a:pt x="20729" y="14169"/>
                  </a:cubicBezTo>
                  <a:cubicBezTo>
                    <a:pt x="20691" y="14169"/>
                    <a:pt x="20664" y="14181"/>
                    <a:pt x="20657" y="14201"/>
                  </a:cubicBezTo>
                  <a:cubicBezTo>
                    <a:pt x="20648" y="14228"/>
                    <a:pt x="20611" y="14230"/>
                    <a:pt x="20384" y="14219"/>
                  </a:cubicBezTo>
                  <a:cubicBezTo>
                    <a:pt x="20240" y="14211"/>
                    <a:pt x="20116" y="14198"/>
                    <a:pt x="20108" y="14190"/>
                  </a:cubicBezTo>
                  <a:cubicBezTo>
                    <a:pt x="20099" y="14181"/>
                    <a:pt x="20024" y="14178"/>
                    <a:pt x="19941" y="14184"/>
                  </a:cubicBezTo>
                  <a:cubicBezTo>
                    <a:pt x="19848" y="14190"/>
                    <a:pt x="19784" y="14187"/>
                    <a:pt x="19777" y="14174"/>
                  </a:cubicBezTo>
                  <a:cubicBezTo>
                    <a:pt x="19770" y="14162"/>
                    <a:pt x="19710" y="14157"/>
                    <a:pt x="19627" y="14163"/>
                  </a:cubicBezTo>
                  <a:cubicBezTo>
                    <a:pt x="19551" y="14169"/>
                    <a:pt x="19474" y="14167"/>
                    <a:pt x="19457" y="14159"/>
                  </a:cubicBezTo>
                  <a:cubicBezTo>
                    <a:pt x="19440" y="14151"/>
                    <a:pt x="19358" y="14146"/>
                    <a:pt x="19276" y="14148"/>
                  </a:cubicBezTo>
                  <a:cubicBezTo>
                    <a:pt x="19140" y="14151"/>
                    <a:pt x="19123" y="14146"/>
                    <a:pt x="19076" y="14097"/>
                  </a:cubicBezTo>
                  <a:lnTo>
                    <a:pt x="19025" y="14045"/>
                  </a:lnTo>
                  <a:lnTo>
                    <a:pt x="18962" y="14090"/>
                  </a:lnTo>
                  <a:lnTo>
                    <a:pt x="18897" y="14135"/>
                  </a:lnTo>
                  <a:lnTo>
                    <a:pt x="18865" y="14090"/>
                  </a:lnTo>
                  <a:cubicBezTo>
                    <a:pt x="18836" y="14050"/>
                    <a:pt x="18834" y="13971"/>
                    <a:pt x="18843" y="13047"/>
                  </a:cubicBezTo>
                  <a:cubicBezTo>
                    <a:pt x="18850" y="12210"/>
                    <a:pt x="18857" y="12040"/>
                    <a:pt x="18880" y="12001"/>
                  </a:cubicBezTo>
                  <a:cubicBezTo>
                    <a:pt x="18901" y="11964"/>
                    <a:pt x="18912" y="11958"/>
                    <a:pt x="18932" y="11977"/>
                  </a:cubicBezTo>
                  <a:cubicBezTo>
                    <a:pt x="18952" y="11996"/>
                    <a:pt x="18957" y="11992"/>
                    <a:pt x="18957" y="11958"/>
                  </a:cubicBezTo>
                  <a:cubicBezTo>
                    <a:pt x="18957" y="11934"/>
                    <a:pt x="18965" y="11910"/>
                    <a:pt x="18975" y="11903"/>
                  </a:cubicBezTo>
                  <a:cubicBezTo>
                    <a:pt x="18998" y="11886"/>
                    <a:pt x="19000" y="11712"/>
                    <a:pt x="18978" y="11696"/>
                  </a:cubicBezTo>
                  <a:cubicBezTo>
                    <a:pt x="18968" y="11690"/>
                    <a:pt x="18962" y="11654"/>
                    <a:pt x="18965" y="11616"/>
                  </a:cubicBezTo>
                  <a:cubicBezTo>
                    <a:pt x="18969" y="11553"/>
                    <a:pt x="18965" y="11547"/>
                    <a:pt x="18922" y="11549"/>
                  </a:cubicBezTo>
                  <a:cubicBezTo>
                    <a:pt x="18880" y="11551"/>
                    <a:pt x="18875" y="11543"/>
                    <a:pt x="18878" y="11483"/>
                  </a:cubicBezTo>
                  <a:lnTo>
                    <a:pt x="18880" y="11416"/>
                  </a:lnTo>
                  <a:lnTo>
                    <a:pt x="18756" y="11416"/>
                  </a:lnTo>
                  <a:cubicBezTo>
                    <a:pt x="18634" y="11416"/>
                    <a:pt x="18633" y="11417"/>
                    <a:pt x="18589" y="11494"/>
                  </a:cubicBezTo>
                  <a:cubicBezTo>
                    <a:pt x="18546" y="11567"/>
                    <a:pt x="18538" y="11572"/>
                    <a:pt x="18434" y="11578"/>
                  </a:cubicBezTo>
                  <a:cubicBezTo>
                    <a:pt x="18353" y="11582"/>
                    <a:pt x="18320" y="11576"/>
                    <a:pt x="18305" y="11553"/>
                  </a:cubicBezTo>
                  <a:cubicBezTo>
                    <a:pt x="18287" y="11526"/>
                    <a:pt x="18278" y="11526"/>
                    <a:pt x="18237" y="11550"/>
                  </a:cubicBezTo>
                  <a:cubicBezTo>
                    <a:pt x="18184" y="11581"/>
                    <a:pt x="17973" y="11571"/>
                    <a:pt x="17954" y="11536"/>
                  </a:cubicBezTo>
                  <a:cubicBezTo>
                    <a:pt x="17948" y="11525"/>
                    <a:pt x="17961" y="11495"/>
                    <a:pt x="17983" y="11471"/>
                  </a:cubicBezTo>
                  <a:cubicBezTo>
                    <a:pt x="18021" y="11428"/>
                    <a:pt x="18025" y="11427"/>
                    <a:pt x="18077" y="11461"/>
                  </a:cubicBezTo>
                  <a:cubicBezTo>
                    <a:pt x="18133" y="11497"/>
                    <a:pt x="18149" y="11486"/>
                    <a:pt x="18109" y="11441"/>
                  </a:cubicBezTo>
                  <a:cubicBezTo>
                    <a:pt x="18097" y="11427"/>
                    <a:pt x="18074" y="11416"/>
                    <a:pt x="18056" y="11416"/>
                  </a:cubicBezTo>
                  <a:cubicBezTo>
                    <a:pt x="18007" y="11416"/>
                    <a:pt x="17999" y="11382"/>
                    <a:pt x="18033" y="11324"/>
                  </a:cubicBezTo>
                  <a:cubicBezTo>
                    <a:pt x="18050" y="11294"/>
                    <a:pt x="18058" y="11265"/>
                    <a:pt x="18052" y="11258"/>
                  </a:cubicBezTo>
                  <a:cubicBezTo>
                    <a:pt x="18045" y="11250"/>
                    <a:pt x="18049" y="11232"/>
                    <a:pt x="18060" y="11217"/>
                  </a:cubicBezTo>
                  <a:cubicBezTo>
                    <a:pt x="18071" y="11202"/>
                    <a:pt x="18076" y="11175"/>
                    <a:pt x="18070" y="11158"/>
                  </a:cubicBezTo>
                  <a:cubicBezTo>
                    <a:pt x="18064" y="11141"/>
                    <a:pt x="18067" y="11122"/>
                    <a:pt x="18076" y="11116"/>
                  </a:cubicBezTo>
                  <a:cubicBezTo>
                    <a:pt x="18085" y="11110"/>
                    <a:pt x="18093" y="11089"/>
                    <a:pt x="18094" y="11069"/>
                  </a:cubicBezTo>
                  <a:cubicBezTo>
                    <a:pt x="18095" y="11050"/>
                    <a:pt x="18098" y="10977"/>
                    <a:pt x="18101" y="10909"/>
                  </a:cubicBezTo>
                  <a:cubicBezTo>
                    <a:pt x="18105" y="10799"/>
                    <a:pt x="18111" y="10786"/>
                    <a:pt x="18142" y="10792"/>
                  </a:cubicBezTo>
                  <a:cubicBezTo>
                    <a:pt x="18162" y="10796"/>
                    <a:pt x="18194" y="10816"/>
                    <a:pt x="18214" y="10837"/>
                  </a:cubicBezTo>
                  <a:cubicBezTo>
                    <a:pt x="18235" y="10858"/>
                    <a:pt x="18271" y="10877"/>
                    <a:pt x="18296" y="10881"/>
                  </a:cubicBezTo>
                  <a:cubicBezTo>
                    <a:pt x="18338" y="10888"/>
                    <a:pt x="18343" y="10882"/>
                    <a:pt x="18343" y="10816"/>
                  </a:cubicBezTo>
                  <a:cubicBezTo>
                    <a:pt x="18343" y="10770"/>
                    <a:pt x="18350" y="10746"/>
                    <a:pt x="18365" y="10749"/>
                  </a:cubicBezTo>
                  <a:cubicBezTo>
                    <a:pt x="18396" y="10756"/>
                    <a:pt x="18395" y="10723"/>
                    <a:pt x="18362" y="10693"/>
                  </a:cubicBezTo>
                  <a:cubicBezTo>
                    <a:pt x="18348" y="10679"/>
                    <a:pt x="18330" y="10640"/>
                    <a:pt x="18323" y="10604"/>
                  </a:cubicBezTo>
                  <a:cubicBezTo>
                    <a:pt x="18316" y="10569"/>
                    <a:pt x="18293" y="10523"/>
                    <a:pt x="18272" y="10504"/>
                  </a:cubicBezTo>
                  <a:lnTo>
                    <a:pt x="18232" y="10468"/>
                  </a:lnTo>
                  <a:lnTo>
                    <a:pt x="18278" y="10448"/>
                  </a:lnTo>
                  <a:lnTo>
                    <a:pt x="18324" y="10429"/>
                  </a:lnTo>
                  <a:lnTo>
                    <a:pt x="18282" y="10414"/>
                  </a:lnTo>
                  <a:cubicBezTo>
                    <a:pt x="18260" y="10406"/>
                    <a:pt x="18234" y="10405"/>
                    <a:pt x="18225" y="10411"/>
                  </a:cubicBezTo>
                  <a:cubicBezTo>
                    <a:pt x="18203" y="10426"/>
                    <a:pt x="18169" y="10378"/>
                    <a:pt x="18174" y="10339"/>
                  </a:cubicBezTo>
                  <a:cubicBezTo>
                    <a:pt x="18182" y="10282"/>
                    <a:pt x="18207" y="10258"/>
                    <a:pt x="18257" y="10258"/>
                  </a:cubicBezTo>
                  <a:cubicBezTo>
                    <a:pt x="18300" y="10258"/>
                    <a:pt x="18310" y="10246"/>
                    <a:pt x="18327" y="10175"/>
                  </a:cubicBezTo>
                  <a:cubicBezTo>
                    <a:pt x="18348" y="10086"/>
                    <a:pt x="18355" y="10092"/>
                    <a:pt x="18242" y="10084"/>
                  </a:cubicBezTo>
                  <a:cubicBezTo>
                    <a:pt x="18227" y="10083"/>
                    <a:pt x="18214" y="10068"/>
                    <a:pt x="18214" y="10050"/>
                  </a:cubicBezTo>
                  <a:cubicBezTo>
                    <a:pt x="18214" y="10033"/>
                    <a:pt x="18194" y="10014"/>
                    <a:pt x="18169" y="10009"/>
                  </a:cubicBezTo>
                  <a:cubicBezTo>
                    <a:pt x="18136" y="10001"/>
                    <a:pt x="18122" y="9983"/>
                    <a:pt x="18120" y="9946"/>
                  </a:cubicBezTo>
                  <a:cubicBezTo>
                    <a:pt x="18113" y="9814"/>
                    <a:pt x="18100" y="9697"/>
                    <a:pt x="18090" y="9686"/>
                  </a:cubicBezTo>
                  <a:cubicBezTo>
                    <a:pt x="18084" y="9680"/>
                    <a:pt x="18083" y="9660"/>
                    <a:pt x="18089" y="9644"/>
                  </a:cubicBezTo>
                  <a:cubicBezTo>
                    <a:pt x="18094" y="9628"/>
                    <a:pt x="18090" y="9602"/>
                    <a:pt x="18078" y="9587"/>
                  </a:cubicBezTo>
                  <a:cubicBezTo>
                    <a:pt x="18067" y="9571"/>
                    <a:pt x="18058" y="9550"/>
                    <a:pt x="18060" y="9540"/>
                  </a:cubicBezTo>
                  <a:cubicBezTo>
                    <a:pt x="18062" y="9530"/>
                    <a:pt x="18059" y="9509"/>
                    <a:pt x="18053" y="9492"/>
                  </a:cubicBezTo>
                  <a:cubicBezTo>
                    <a:pt x="18047" y="9475"/>
                    <a:pt x="18033" y="9425"/>
                    <a:pt x="18021" y="9383"/>
                  </a:cubicBezTo>
                  <a:cubicBezTo>
                    <a:pt x="18009" y="9340"/>
                    <a:pt x="17983" y="9292"/>
                    <a:pt x="17961" y="9275"/>
                  </a:cubicBezTo>
                  <a:cubicBezTo>
                    <a:pt x="17913" y="9237"/>
                    <a:pt x="17891" y="9234"/>
                    <a:pt x="17898" y="9269"/>
                  </a:cubicBezTo>
                  <a:cubicBezTo>
                    <a:pt x="17900" y="9285"/>
                    <a:pt x="17878" y="9297"/>
                    <a:pt x="17838" y="9300"/>
                  </a:cubicBezTo>
                  <a:cubicBezTo>
                    <a:pt x="17660" y="9315"/>
                    <a:pt x="17661" y="9315"/>
                    <a:pt x="17608" y="9471"/>
                  </a:cubicBezTo>
                  <a:cubicBezTo>
                    <a:pt x="17607" y="9477"/>
                    <a:pt x="17598" y="9498"/>
                    <a:pt x="17590" y="9518"/>
                  </a:cubicBezTo>
                  <a:cubicBezTo>
                    <a:pt x="17582" y="9539"/>
                    <a:pt x="17581" y="9562"/>
                    <a:pt x="17587" y="9569"/>
                  </a:cubicBezTo>
                  <a:cubicBezTo>
                    <a:pt x="17593" y="9576"/>
                    <a:pt x="17591" y="9592"/>
                    <a:pt x="17581" y="9606"/>
                  </a:cubicBezTo>
                  <a:cubicBezTo>
                    <a:pt x="17571" y="9620"/>
                    <a:pt x="17559" y="9673"/>
                    <a:pt x="17555" y="9724"/>
                  </a:cubicBezTo>
                  <a:cubicBezTo>
                    <a:pt x="17552" y="9776"/>
                    <a:pt x="17543" y="9829"/>
                    <a:pt x="17536" y="9842"/>
                  </a:cubicBezTo>
                  <a:cubicBezTo>
                    <a:pt x="17529" y="9855"/>
                    <a:pt x="17528" y="9882"/>
                    <a:pt x="17534" y="9903"/>
                  </a:cubicBezTo>
                  <a:cubicBezTo>
                    <a:pt x="17540" y="9924"/>
                    <a:pt x="17537" y="9967"/>
                    <a:pt x="17527" y="9997"/>
                  </a:cubicBezTo>
                  <a:cubicBezTo>
                    <a:pt x="17513" y="10037"/>
                    <a:pt x="17496" y="10050"/>
                    <a:pt x="17458" y="10050"/>
                  </a:cubicBezTo>
                  <a:cubicBezTo>
                    <a:pt x="17426" y="10050"/>
                    <a:pt x="17397" y="10066"/>
                    <a:pt x="17383" y="10091"/>
                  </a:cubicBezTo>
                  <a:cubicBezTo>
                    <a:pt x="17365" y="10124"/>
                    <a:pt x="17340" y="10133"/>
                    <a:pt x="17259" y="10133"/>
                  </a:cubicBezTo>
                  <a:cubicBezTo>
                    <a:pt x="17167" y="10133"/>
                    <a:pt x="17156" y="10129"/>
                    <a:pt x="17140" y="10080"/>
                  </a:cubicBezTo>
                  <a:cubicBezTo>
                    <a:pt x="17130" y="10051"/>
                    <a:pt x="17123" y="10006"/>
                    <a:pt x="17123" y="9980"/>
                  </a:cubicBezTo>
                  <a:cubicBezTo>
                    <a:pt x="17123" y="9954"/>
                    <a:pt x="17106" y="9915"/>
                    <a:pt x="17085" y="9895"/>
                  </a:cubicBezTo>
                  <a:cubicBezTo>
                    <a:pt x="17065" y="9874"/>
                    <a:pt x="17048" y="9837"/>
                    <a:pt x="17048" y="9811"/>
                  </a:cubicBezTo>
                  <a:cubicBezTo>
                    <a:pt x="17048" y="9785"/>
                    <a:pt x="17040" y="9757"/>
                    <a:pt x="17029" y="9750"/>
                  </a:cubicBezTo>
                  <a:cubicBezTo>
                    <a:pt x="17018" y="9742"/>
                    <a:pt x="17014" y="9722"/>
                    <a:pt x="17020" y="9705"/>
                  </a:cubicBezTo>
                  <a:cubicBezTo>
                    <a:pt x="17043" y="9635"/>
                    <a:pt x="16891" y="9389"/>
                    <a:pt x="16824" y="9389"/>
                  </a:cubicBezTo>
                  <a:cubicBezTo>
                    <a:pt x="16778" y="9389"/>
                    <a:pt x="16621" y="9571"/>
                    <a:pt x="16569" y="9685"/>
                  </a:cubicBezTo>
                  <a:cubicBezTo>
                    <a:pt x="16549" y="9728"/>
                    <a:pt x="16531" y="9794"/>
                    <a:pt x="16527" y="9830"/>
                  </a:cubicBezTo>
                  <a:cubicBezTo>
                    <a:pt x="16524" y="9866"/>
                    <a:pt x="16515" y="9911"/>
                    <a:pt x="16508" y="9929"/>
                  </a:cubicBezTo>
                  <a:cubicBezTo>
                    <a:pt x="16501" y="9948"/>
                    <a:pt x="16499" y="9980"/>
                    <a:pt x="16502" y="10001"/>
                  </a:cubicBezTo>
                  <a:cubicBezTo>
                    <a:pt x="16507" y="10035"/>
                    <a:pt x="16492" y="10041"/>
                    <a:pt x="16388" y="10047"/>
                  </a:cubicBezTo>
                  <a:cubicBezTo>
                    <a:pt x="16302" y="10051"/>
                    <a:pt x="16258" y="10063"/>
                    <a:pt x="16232" y="10091"/>
                  </a:cubicBezTo>
                  <a:cubicBezTo>
                    <a:pt x="16197" y="10128"/>
                    <a:pt x="16160" y="10130"/>
                    <a:pt x="15370" y="10120"/>
                  </a:cubicBezTo>
                  <a:cubicBezTo>
                    <a:pt x="14546" y="10110"/>
                    <a:pt x="14543" y="10109"/>
                    <a:pt x="14507" y="10064"/>
                  </a:cubicBezTo>
                  <a:cubicBezTo>
                    <a:pt x="14475" y="10025"/>
                    <a:pt x="14448" y="10017"/>
                    <a:pt x="14326" y="10013"/>
                  </a:cubicBezTo>
                  <a:cubicBezTo>
                    <a:pt x="14247" y="10011"/>
                    <a:pt x="14176" y="10004"/>
                    <a:pt x="14169" y="9999"/>
                  </a:cubicBezTo>
                  <a:cubicBezTo>
                    <a:pt x="14161" y="9994"/>
                    <a:pt x="14156" y="9960"/>
                    <a:pt x="14157" y="9922"/>
                  </a:cubicBezTo>
                  <a:cubicBezTo>
                    <a:pt x="14158" y="9868"/>
                    <a:pt x="14167" y="9852"/>
                    <a:pt x="14202" y="9847"/>
                  </a:cubicBezTo>
                  <a:cubicBezTo>
                    <a:pt x="14242" y="9840"/>
                    <a:pt x="14242" y="9838"/>
                    <a:pt x="14210" y="9812"/>
                  </a:cubicBezTo>
                  <a:cubicBezTo>
                    <a:pt x="14178" y="9786"/>
                    <a:pt x="14179" y="9783"/>
                    <a:pt x="14209" y="9770"/>
                  </a:cubicBezTo>
                  <a:cubicBezTo>
                    <a:pt x="14262" y="9747"/>
                    <a:pt x="14246" y="9724"/>
                    <a:pt x="14169" y="9716"/>
                  </a:cubicBezTo>
                  <a:lnTo>
                    <a:pt x="14095" y="9708"/>
                  </a:lnTo>
                  <a:lnTo>
                    <a:pt x="14135" y="9754"/>
                  </a:lnTo>
                  <a:cubicBezTo>
                    <a:pt x="14170" y="9796"/>
                    <a:pt x="14170" y="9802"/>
                    <a:pt x="14142" y="9814"/>
                  </a:cubicBezTo>
                  <a:cubicBezTo>
                    <a:pt x="14122" y="9823"/>
                    <a:pt x="14115" y="9841"/>
                    <a:pt x="14122" y="9866"/>
                  </a:cubicBezTo>
                  <a:cubicBezTo>
                    <a:pt x="14128" y="9887"/>
                    <a:pt x="14119" y="9927"/>
                    <a:pt x="14103" y="9956"/>
                  </a:cubicBezTo>
                  <a:cubicBezTo>
                    <a:pt x="14077" y="10001"/>
                    <a:pt x="14059" y="10008"/>
                    <a:pt x="13982" y="10006"/>
                  </a:cubicBezTo>
                  <a:cubicBezTo>
                    <a:pt x="13932" y="10005"/>
                    <a:pt x="13887" y="9996"/>
                    <a:pt x="13882" y="9986"/>
                  </a:cubicBezTo>
                  <a:cubicBezTo>
                    <a:pt x="13876" y="9976"/>
                    <a:pt x="13863" y="9973"/>
                    <a:pt x="13853" y="9980"/>
                  </a:cubicBezTo>
                  <a:cubicBezTo>
                    <a:pt x="13843" y="9987"/>
                    <a:pt x="13823" y="9987"/>
                    <a:pt x="13807" y="9980"/>
                  </a:cubicBezTo>
                  <a:cubicBezTo>
                    <a:pt x="13783" y="9969"/>
                    <a:pt x="13782" y="9962"/>
                    <a:pt x="13803" y="9933"/>
                  </a:cubicBezTo>
                  <a:cubicBezTo>
                    <a:pt x="13817" y="9914"/>
                    <a:pt x="13826" y="9896"/>
                    <a:pt x="13823" y="9892"/>
                  </a:cubicBezTo>
                  <a:cubicBezTo>
                    <a:pt x="13821" y="9888"/>
                    <a:pt x="13804" y="9868"/>
                    <a:pt x="13785" y="9847"/>
                  </a:cubicBezTo>
                  <a:cubicBezTo>
                    <a:pt x="13755" y="9813"/>
                    <a:pt x="13753" y="9791"/>
                    <a:pt x="13767" y="9679"/>
                  </a:cubicBezTo>
                  <a:cubicBezTo>
                    <a:pt x="13775" y="9608"/>
                    <a:pt x="13787" y="9542"/>
                    <a:pt x="13792" y="9531"/>
                  </a:cubicBezTo>
                  <a:cubicBezTo>
                    <a:pt x="13810" y="9499"/>
                    <a:pt x="13851" y="9511"/>
                    <a:pt x="13909" y="9566"/>
                  </a:cubicBezTo>
                  <a:lnTo>
                    <a:pt x="13966" y="9619"/>
                  </a:lnTo>
                  <a:lnTo>
                    <a:pt x="13983" y="9567"/>
                  </a:lnTo>
                  <a:cubicBezTo>
                    <a:pt x="14000" y="9516"/>
                    <a:pt x="14061" y="9478"/>
                    <a:pt x="14092" y="9500"/>
                  </a:cubicBezTo>
                  <a:cubicBezTo>
                    <a:pt x="14127" y="9525"/>
                    <a:pt x="14157" y="9340"/>
                    <a:pt x="14126" y="9292"/>
                  </a:cubicBezTo>
                  <a:cubicBezTo>
                    <a:pt x="14118" y="9278"/>
                    <a:pt x="14118" y="9263"/>
                    <a:pt x="14127" y="9257"/>
                  </a:cubicBezTo>
                  <a:cubicBezTo>
                    <a:pt x="14160" y="9234"/>
                    <a:pt x="14225" y="9271"/>
                    <a:pt x="14252" y="9329"/>
                  </a:cubicBezTo>
                  <a:cubicBezTo>
                    <a:pt x="14267" y="9362"/>
                    <a:pt x="14287" y="9389"/>
                    <a:pt x="14297" y="9389"/>
                  </a:cubicBezTo>
                  <a:cubicBezTo>
                    <a:pt x="14308" y="9389"/>
                    <a:pt x="14312" y="9380"/>
                    <a:pt x="14307" y="9370"/>
                  </a:cubicBezTo>
                  <a:cubicBezTo>
                    <a:pt x="14301" y="9359"/>
                    <a:pt x="14308" y="9340"/>
                    <a:pt x="14323" y="9326"/>
                  </a:cubicBezTo>
                  <a:cubicBezTo>
                    <a:pt x="14349" y="9302"/>
                    <a:pt x="14350" y="9127"/>
                    <a:pt x="14324" y="9079"/>
                  </a:cubicBezTo>
                  <a:cubicBezTo>
                    <a:pt x="14317" y="9067"/>
                    <a:pt x="14317" y="9049"/>
                    <a:pt x="14323" y="9039"/>
                  </a:cubicBezTo>
                  <a:cubicBezTo>
                    <a:pt x="14328" y="9029"/>
                    <a:pt x="14319" y="9014"/>
                    <a:pt x="14303" y="9006"/>
                  </a:cubicBezTo>
                  <a:cubicBezTo>
                    <a:pt x="14275" y="8995"/>
                    <a:pt x="14275" y="8990"/>
                    <a:pt x="14308" y="8956"/>
                  </a:cubicBezTo>
                  <a:cubicBezTo>
                    <a:pt x="14349" y="8913"/>
                    <a:pt x="14365" y="8739"/>
                    <a:pt x="14332" y="8695"/>
                  </a:cubicBezTo>
                  <a:cubicBezTo>
                    <a:pt x="14318" y="8676"/>
                    <a:pt x="14319" y="8663"/>
                    <a:pt x="14332" y="8654"/>
                  </a:cubicBezTo>
                  <a:cubicBezTo>
                    <a:pt x="14365" y="8631"/>
                    <a:pt x="14354" y="8524"/>
                    <a:pt x="14319" y="8509"/>
                  </a:cubicBezTo>
                  <a:cubicBezTo>
                    <a:pt x="14288" y="8496"/>
                    <a:pt x="14288" y="8494"/>
                    <a:pt x="14320" y="8468"/>
                  </a:cubicBezTo>
                  <a:cubicBezTo>
                    <a:pt x="14348" y="8444"/>
                    <a:pt x="14353" y="8410"/>
                    <a:pt x="14351" y="8226"/>
                  </a:cubicBezTo>
                  <a:cubicBezTo>
                    <a:pt x="14350" y="8108"/>
                    <a:pt x="14350" y="8002"/>
                    <a:pt x="14351" y="7991"/>
                  </a:cubicBezTo>
                  <a:cubicBezTo>
                    <a:pt x="14355" y="7969"/>
                    <a:pt x="14354" y="6565"/>
                    <a:pt x="14350" y="6217"/>
                  </a:cubicBezTo>
                  <a:cubicBezTo>
                    <a:pt x="14349" y="6106"/>
                    <a:pt x="14353" y="6007"/>
                    <a:pt x="14359" y="5996"/>
                  </a:cubicBezTo>
                  <a:cubicBezTo>
                    <a:pt x="14365" y="5985"/>
                    <a:pt x="14362" y="5970"/>
                    <a:pt x="14351" y="5963"/>
                  </a:cubicBezTo>
                  <a:cubicBezTo>
                    <a:pt x="14341" y="5955"/>
                    <a:pt x="14337" y="5941"/>
                    <a:pt x="14343" y="5929"/>
                  </a:cubicBezTo>
                  <a:cubicBezTo>
                    <a:pt x="14360" y="5898"/>
                    <a:pt x="14366" y="4956"/>
                    <a:pt x="14349" y="4904"/>
                  </a:cubicBezTo>
                  <a:cubicBezTo>
                    <a:pt x="14341" y="4880"/>
                    <a:pt x="14340" y="4855"/>
                    <a:pt x="14346" y="4848"/>
                  </a:cubicBezTo>
                  <a:cubicBezTo>
                    <a:pt x="14352" y="4841"/>
                    <a:pt x="14359" y="4512"/>
                    <a:pt x="14363" y="4117"/>
                  </a:cubicBezTo>
                  <a:cubicBezTo>
                    <a:pt x="14367" y="3721"/>
                    <a:pt x="14373" y="3251"/>
                    <a:pt x="14376" y="3073"/>
                  </a:cubicBezTo>
                  <a:lnTo>
                    <a:pt x="14381" y="2748"/>
                  </a:lnTo>
                  <a:lnTo>
                    <a:pt x="14242" y="2681"/>
                  </a:lnTo>
                  <a:cubicBezTo>
                    <a:pt x="13365" y="2259"/>
                    <a:pt x="13049" y="2122"/>
                    <a:pt x="13011" y="2145"/>
                  </a:cubicBezTo>
                  <a:cubicBezTo>
                    <a:pt x="12953" y="2180"/>
                    <a:pt x="12837" y="2170"/>
                    <a:pt x="12802" y="2126"/>
                  </a:cubicBezTo>
                  <a:cubicBezTo>
                    <a:pt x="12782" y="2101"/>
                    <a:pt x="12775" y="2075"/>
                    <a:pt x="12785" y="2058"/>
                  </a:cubicBezTo>
                  <a:cubicBezTo>
                    <a:pt x="12805" y="2021"/>
                    <a:pt x="12806" y="1953"/>
                    <a:pt x="12786" y="1923"/>
                  </a:cubicBezTo>
                  <a:cubicBezTo>
                    <a:pt x="12777" y="1909"/>
                    <a:pt x="12776" y="1889"/>
                    <a:pt x="12782" y="1876"/>
                  </a:cubicBezTo>
                  <a:cubicBezTo>
                    <a:pt x="12789" y="1864"/>
                    <a:pt x="12784" y="1840"/>
                    <a:pt x="12772" y="1823"/>
                  </a:cubicBezTo>
                  <a:cubicBezTo>
                    <a:pt x="12754" y="1800"/>
                    <a:pt x="12756" y="1791"/>
                    <a:pt x="12780" y="1780"/>
                  </a:cubicBezTo>
                  <a:cubicBezTo>
                    <a:pt x="12803" y="1770"/>
                    <a:pt x="12805" y="1761"/>
                    <a:pt x="12790" y="1740"/>
                  </a:cubicBezTo>
                  <a:cubicBezTo>
                    <a:pt x="12779" y="1724"/>
                    <a:pt x="12776" y="1702"/>
                    <a:pt x="12782" y="1689"/>
                  </a:cubicBezTo>
                  <a:cubicBezTo>
                    <a:pt x="12789" y="1677"/>
                    <a:pt x="12784" y="1654"/>
                    <a:pt x="12772" y="1638"/>
                  </a:cubicBezTo>
                  <a:cubicBezTo>
                    <a:pt x="12754" y="1614"/>
                    <a:pt x="12756" y="1605"/>
                    <a:pt x="12780" y="1595"/>
                  </a:cubicBezTo>
                  <a:cubicBezTo>
                    <a:pt x="12807" y="1583"/>
                    <a:pt x="12808" y="1578"/>
                    <a:pt x="12782" y="1557"/>
                  </a:cubicBezTo>
                  <a:cubicBezTo>
                    <a:pt x="12758" y="1537"/>
                    <a:pt x="12761" y="1526"/>
                    <a:pt x="12809" y="1466"/>
                  </a:cubicBezTo>
                  <a:cubicBezTo>
                    <a:pt x="12880" y="1379"/>
                    <a:pt x="12883" y="1293"/>
                    <a:pt x="12818" y="1229"/>
                  </a:cubicBezTo>
                  <a:cubicBezTo>
                    <a:pt x="12776" y="1188"/>
                    <a:pt x="12771" y="1170"/>
                    <a:pt x="12775" y="1059"/>
                  </a:cubicBezTo>
                  <a:cubicBezTo>
                    <a:pt x="12779" y="951"/>
                    <a:pt x="12775" y="933"/>
                    <a:pt x="12744" y="927"/>
                  </a:cubicBezTo>
                  <a:cubicBezTo>
                    <a:pt x="12729" y="924"/>
                    <a:pt x="12721" y="922"/>
                    <a:pt x="12720" y="926"/>
                  </a:cubicBezTo>
                  <a:close/>
                  <a:moveTo>
                    <a:pt x="10615" y="1071"/>
                  </a:moveTo>
                  <a:cubicBezTo>
                    <a:pt x="10603" y="1057"/>
                    <a:pt x="10606" y="1372"/>
                    <a:pt x="10618" y="1409"/>
                  </a:cubicBezTo>
                  <a:cubicBezTo>
                    <a:pt x="10624" y="1427"/>
                    <a:pt x="10631" y="1441"/>
                    <a:pt x="10633" y="1441"/>
                  </a:cubicBezTo>
                  <a:cubicBezTo>
                    <a:pt x="10640" y="1441"/>
                    <a:pt x="10622" y="1079"/>
                    <a:pt x="10615" y="1071"/>
                  </a:cubicBezTo>
                  <a:close/>
                  <a:moveTo>
                    <a:pt x="10484" y="1077"/>
                  </a:moveTo>
                  <a:cubicBezTo>
                    <a:pt x="10482" y="1079"/>
                    <a:pt x="10480" y="1086"/>
                    <a:pt x="10480" y="1098"/>
                  </a:cubicBezTo>
                  <a:cubicBezTo>
                    <a:pt x="10479" y="1120"/>
                    <a:pt x="10484" y="1131"/>
                    <a:pt x="10490" y="1125"/>
                  </a:cubicBezTo>
                  <a:cubicBezTo>
                    <a:pt x="10496" y="1118"/>
                    <a:pt x="10497" y="1100"/>
                    <a:pt x="10492" y="1085"/>
                  </a:cubicBezTo>
                  <a:cubicBezTo>
                    <a:pt x="10489" y="1077"/>
                    <a:pt x="10486" y="1074"/>
                    <a:pt x="10484" y="1077"/>
                  </a:cubicBezTo>
                  <a:close/>
                  <a:moveTo>
                    <a:pt x="10142" y="1229"/>
                  </a:moveTo>
                  <a:cubicBezTo>
                    <a:pt x="10137" y="1215"/>
                    <a:pt x="10134" y="1227"/>
                    <a:pt x="10134" y="1255"/>
                  </a:cubicBezTo>
                  <a:cubicBezTo>
                    <a:pt x="10134" y="1284"/>
                    <a:pt x="10137" y="1295"/>
                    <a:pt x="10142" y="1280"/>
                  </a:cubicBezTo>
                  <a:cubicBezTo>
                    <a:pt x="10147" y="1266"/>
                    <a:pt x="10147" y="1243"/>
                    <a:pt x="10142" y="1229"/>
                  </a:cubicBezTo>
                  <a:close/>
                  <a:moveTo>
                    <a:pt x="9335" y="1249"/>
                  </a:moveTo>
                  <a:cubicBezTo>
                    <a:pt x="9331" y="1224"/>
                    <a:pt x="9328" y="1245"/>
                    <a:pt x="9328" y="1296"/>
                  </a:cubicBezTo>
                  <a:cubicBezTo>
                    <a:pt x="9328" y="1347"/>
                    <a:pt x="9331" y="1368"/>
                    <a:pt x="9335" y="1343"/>
                  </a:cubicBezTo>
                  <a:cubicBezTo>
                    <a:pt x="9340" y="1317"/>
                    <a:pt x="9340" y="1275"/>
                    <a:pt x="9335" y="1249"/>
                  </a:cubicBezTo>
                  <a:close/>
                  <a:moveTo>
                    <a:pt x="8089" y="1304"/>
                  </a:moveTo>
                  <a:cubicBezTo>
                    <a:pt x="8081" y="1299"/>
                    <a:pt x="8074" y="1309"/>
                    <a:pt x="8074" y="1327"/>
                  </a:cubicBezTo>
                  <a:cubicBezTo>
                    <a:pt x="8074" y="1345"/>
                    <a:pt x="8064" y="1364"/>
                    <a:pt x="8050" y="1370"/>
                  </a:cubicBezTo>
                  <a:cubicBezTo>
                    <a:pt x="8036" y="1377"/>
                    <a:pt x="8028" y="1400"/>
                    <a:pt x="8033" y="1428"/>
                  </a:cubicBezTo>
                  <a:cubicBezTo>
                    <a:pt x="8046" y="1506"/>
                    <a:pt x="8089" y="1484"/>
                    <a:pt x="8097" y="1394"/>
                  </a:cubicBezTo>
                  <a:cubicBezTo>
                    <a:pt x="8101" y="1350"/>
                    <a:pt x="8097" y="1310"/>
                    <a:pt x="8089" y="1304"/>
                  </a:cubicBezTo>
                  <a:close/>
                  <a:moveTo>
                    <a:pt x="10142" y="1332"/>
                  </a:moveTo>
                  <a:cubicBezTo>
                    <a:pt x="10137" y="1318"/>
                    <a:pt x="10134" y="1330"/>
                    <a:pt x="10134" y="1358"/>
                  </a:cubicBezTo>
                  <a:cubicBezTo>
                    <a:pt x="10134" y="1387"/>
                    <a:pt x="10137" y="1399"/>
                    <a:pt x="10142" y="1385"/>
                  </a:cubicBezTo>
                  <a:cubicBezTo>
                    <a:pt x="10147" y="1371"/>
                    <a:pt x="10147" y="1346"/>
                    <a:pt x="10142" y="1332"/>
                  </a:cubicBezTo>
                  <a:close/>
                  <a:moveTo>
                    <a:pt x="8895" y="1425"/>
                  </a:moveTo>
                  <a:cubicBezTo>
                    <a:pt x="8890" y="1405"/>
                    <a:pt x="8886" y="1418"/>
                    <a:pt x="8886" y="1452"/>
                  </a:cubicBezTo>
                  <a:cubicBezTo>
                    <a:pt x="8885" y="1486"/>
                    <a:pt x="8889" y="1502"/>
                    <a:pt x="8894" y="1488"/>
                  </a:cubicBezTo>
                  <a:cubicBezTo>
                    <a:pt x="8899" y="1474"/>
                    <a:pt x="8900" y="1446"/>
                    <a:pt x="8895" y="1425"/>
                  </a:cubicBezTo>
                  <a:close/>
                  <a:moveTo>
                    <a:pt x="6887" y="1470"/>
                  </a:moveTo>
                  <a:cubicBezTo>
                    <a:pt x="6885" y="1472"/>
                    <a:pt x="6883" y="1479"/>
                    <a:pt x="6883" y="1491"/>
                  </a:cubicBezTo>
                  <a:cubicBezTo>
                    <a:pt x="6882" y="1513"/>
                    <a:pt x="6887" y="1525"/>
                    <a:pt x="6894" y="1518"/>
                  </a:cubicBezTo>
                  <a:cubicBezTo>
                    <a:pt x="6900" y="1511"/>
                    <a:pt x="6900" y="1493"/>
                    <a:pt x="6895" y="1478"/>
                  </a:cubicBezTo>
                  <a:cubicBezTo>
                    <a:pt x="6892" y="1470"/>
                    <a:pt x="6889" y="1468"/>
                    <a:pt x="6887" y="1470"/>
                  </a:cubicBezTo>
                  <a:close/>
                  <a:moveTo>
                    <a:pt x="6887" y="1553"/>
                  </a:moveTo>
                  <a:cubicBezTo>
                    <a:pt x="6885" y="1555"/>
                    <a:pt x="6883" y="1562"/>
                    <a:pt x="6883" y="1574"/>
                  </a:cubicBezTo>
                  <a:cubicBezTo>
                    <a:pt x="6882" y="1596"/>
                    <a:pt x="6887" y="1607"/>
                    <a:pt x="6894" y="1601"/>
                  </a:cubicBezTo>
                  <a:cubicBezTo>
                    <a:pt x="6900" y="1594"/>
                    <a:pt x="6900" y="1576"/>
                    <a:pt x="6895" y="1561"/>
                  </a:cubicBezTo>
                  <a:cubicBezTo>
                    <a:pt x="6892" y="1553"/>
                    <a:pt x="6889" y="1550"/>
                    <a:pt x="6887" y="1553"/>
                  </a:cubicBezTo>
                  <a:close/>
                  <a:moveTo>
                    <a:pt x="5721" y="1602"/>
                  </a:moveTo>
                  <a:cubicBezTo>
                    <a:pt x="5717" y="1565"/>
                    <a:pt x="5714" y="1595"/>
                    <a:pt x="5714" y="1669"/>
                  </a:cubicBezTo>
                  <a:cubicBezTo>
                    <a:pt x="5714" y="1743"/>
                    <a:pt x="5717" y="1773"/>
                    <a:pt x="5721" y="1736"/>
                  </a:cubicBezTo>
                  <a:cubicBezTo>
                    <a:pt x="5725" y="1699"/>
                    <a:pt x="5725" y="1639"/>
                    <a:pt x="5721" y="1602"/>
                  </a:cubicBezTo>
                  <a:close/>
                  <a:moveTo>
                    <a:pt x="5226" y="1696"/>
                  </a:moveTo>
                  <a:cubicBezTo>
                    <a:pt x="5222" y="1693"/>
                    <a:pt x="5217" y="1696"/>
                    <a:pt x="5210" y="1705"/>
                  </a:cubicBezTo>
                  <a:cubicBezTo>
                    <a:pt x="5198" y="1717"/>
                    <a:pt x="5194" y="1738"/>
                    <a:pt x="5201" y="1750"/>
                  </a:cubicBezTo>
                  <a:cubicBezTo>
                    <a:pt x="5220" y="1785"/>
                    <a:pt x="5230" y="1776"/>
                    <a:pt x="5230" y="1726"/>
                  </a:cubicBezTo>
                  <a:cubicBezTo>
                    <a:pt x="5230" y="1710"/>
                    <a:pt x="5229" y="1700"/>
                    <a:pt x="5226" y="1696"/>
                  </a:cubicBezTo>
                  <a:close/>
                  <a:moveTo>
                    <a:pt x="5720" y="1850"/>
                  </a:moveTo>
                  <a:cubicBezTo>
                    <a:pt x="5716" y="1824"/>
                    <a:pt x="5713" y="1840"/>
                    <a:pt x="5713" y="1886"/>
                  </a:cubicBezTo>
                  <a:cubicBezTo>
                    <a:pt x="5712" y="1931"/>
                    <a:pt x="5715" y="1952"/>
                    <a:pt x="5720" y="1933"/>
                  </a:cubicBezTo>
                  <a:cubicBezTo>
                    <a:pt x="5725" y="1913"/>
                    <a:pt x="5724" y="1876"/>
                    <a:pt x="5720" y="1850"/>
                  </a:cubicBezTo>
                  <a:close/>
                  <a:moveTo>
                    <a:pt x="728" y="14896"/>
                  </a:moveTo>
                  <a:cubicBezTo>
                    <a:pt x="724" y="14895"/>
                    <a:pt x="717" y="14897"/>
                    <a:pt x="705" y="14903"/>
                  </a:cubicBezTo>
                  <a:cubicBezTo>
                    <a:pt x="685" y="14912"/>
                    <a:pt x="651" y="14920"/>
                    <a:pt x="628" y="14920"/>
                  </a:cubicBezTo>
                  <a:cubicBezTo>
                    <a:pt x="577" y="14918"/>
                    <a:pt x="576" y="14937"/>
                    <a:pt x="624" y="14971"/>
                  </a:cubicBezTo>
                  <a:cubicBezTo>
                    <a:pt x="644" y="14986"/>
                    <a:pt x="661" y="15008"/>
                    <a:pt x="661" y="15022"/>
                  </a:cubicBezTo>
                  <a:cubicBezTo>
                    <a:pt x="661" y="15035"/>
                    <a:pt x="678" y="15067"/>
                    <a:pt x="699" y="15092"/>
                  </a:cubicBezTo>
                  <a:cubicBezTo>
                    <a:pt x="736" y="15136"/>
                    <a:pt x="742" y="15137"/>
                    <a:pt x="782" y="15107"/>
                  </a:cubicBezTo>
                  <a:cubicBezTo>
                    <a:pt x="839" y="15065"/>
                    <a:pt x="839" y="15033"/>
                    <a:pt x="782" y="15049"/>
                  </a:cubicBezTo>
                  <a:cubicBezTo>
                    <a:pt x="731" y="15064"/>
                    <a:pt x="703" y="15028"/>
                    <a:pt x="733" y="14987"/>
                  </a:cubicBezTo>
                  <a:cubicBezTo>
                    <a:pt x="748" y="14967"/>
                    <a:pt x="748" y="14954"/>
                    <a:pt x="735" y="14945"/>
                  </a:cubicBezTo>
                  <a:cubicBezTo>
                    <a:pt x="724" y="14937"/>
                    <a:pt x="720" y="14922"/>
                    <a:pt x="727" y="14909"/>
                  </a:cubicBezTo>
                  <a:cubicBezTo>
                    <a:pt x="731" y="14901"/>
                    <a:pt x="732" y="14897"/>
                    <a:pt x="728" y="14896"/>
                  </a:cubicBezTo>
                  <a:close/>
                  <a:moveTo>
                    <a:pt x="916" y="14979"/>
                  </a:moveTo>
                  <a:cubicBezTo>
                    <a:pt x="906" y="14985"/>
                    <a:pt x="899" y="15007"/>
                    <a:pt x="899" y="15042"/>
                  </a:cubicBezTo>
                  <a:cubicBezTo>
                    <a:pt x="899" y="15104"/>
                    <a:pt x="901" y="15107"/>
                    <a:pt x="929" y="15076"/>
                  </a:cubicBezTo>
                  <a:cubicBezTo>
                    <a:pt x="946" y="15057"/>
                    <a:pt x="954" y="15026"/>
                    <a:pt x="948" y="15008"/>
                  </a:cubicBezTo>
                  <a:cubicBezTo>
                    <a:pt x="939" y="14980"/>
                    <a:pt x="926" y="14972"/>
                    <a:pt x="916" y="14979"/>
                  </a:cubicBezTo>
                  <a:close/>
                  <a:moveTo>
                    <a:pt x="917" y="15121"/>
                  </a:moveTo>
                  <a:cubicBezTo>
                    <a:pt x="907" y="15121"/>
                    <a:pt x="899" y="15130"/>
                    <a:pt x="899" y="15142"/>
                  </a:cubicBezTo>
                  <a:cubicBezTo>
                    <a:pt x="899" y="15153"/>
                    <a:pt x="907" y="15162"/>
                    <a:pt x="917" y="15162"/>
                  </a:cubicBezTo>
                  <a:cubicBezTo>
                    <a:pt x="927" y="15162"/>
                    <a:pt x="935" y="15153"/>
                    <a:pt x="935" y="15142"/>
                  </a:cubicBezTo>
                  <a:cubicBezTo>
                    <a:pt x="935" y="15130"/>
                    <a:pt x="927" y="15121"/>
                    <a:pt x="917" y="15121"/>
                  </a:cubicBezTo>
                  <a:close/>
                  <a:moveTo>
                    <a:pt x="28" y="15217"/>
                  </a:moveTo>
                  <a:cubicBezTo>
                    <a:pt x="9" y="15209"/>
                    <a:pt x="0" y="15218"/>
                    <a:pt x="0" y="15245"/>
                  </a:cubicBezTo>
                  <a:cubicBezTo>
                    <a:pt x="0" y="15272"/>
                    <a:pt x="9" y="15281"/>
                    <a:pt x="28" y="15273"/>
                  </a:cubicBezTo>
                  <a:cubicBezTo>
                    <a:pt x="63" y="15258"/>
                    <a:pt x="63" y="15232"/>
                    <a:pt x="28" y="15217"/>
                  </a:cubicBezTo>
                  <a:close/>
                </a:path>
              </a:pathLst>
            </a:custGeom>
            <a:ln w="12700" cap="flat">
              <a:noFill/>
              <a:miter lim="400000"/>
            </a:ln>
            <a:effectLst/>
          </p:spPr>
        </p:pic>
        <p:sp>
          <p:nvSpPr>
            <p:cNvPr id="131" name="Triangle"/>
            <p:cNvSpPr/>
            <p:nvPr/>
          </p:nvSpPr>
          <p:spPr>
            <a:xfrm>
              <a:off x="685800" y="6461656"/>
              <a:ext cx="8559800" cy="1054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3F6F9"/>
            </a:solidFill>
            <a:ln w="25400" cap="flat">
              <a:noFill/>
              <a:miter lim="400000"/>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32" name="Triangle"/>
            <p:cNvSpPr/>
            <p:nvPr/>
          </p:nvSpPr>
          <p:spPr>
            <a:xfrm flipH="1">
              <a:off x="7137400" y="5763156"/>
              <a:ext cx="1803400" cy="1612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3F6F9"/>
            </a:solidFill>
            <a:ln w="25400" cap="flat">
              <a:noFill/>
              <a:miter lim="400000"/>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33" name="Triangle"/>
            <p:cNvSpPr/>
            <p:nvPr/>
          </p:nvSpPr>
          <p:spPr>
            <a:xfrm rot="10800000" flipH="1">
              <a:off x="0" y="5559956"/>
              <a:ext cx="1270001" cy="889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3F6F9"/>
            </a:solidFill>
            <a:ln w="25400" cap="flat">
              <a:noFill/>
              <a:miter lim="400000"/>
            </a:ln>
            <a:effectLst/>
          </p:spPr>
          <p:txBody>
            <a:bodyPr wrap="square" lIns="304800" tIns="304800" rIns="304800" bIns="304800" numCol="1" anchor="ctr">
              <a:noAutofit/>
            </a:bodyPr>
            <a:lstStyle/>
            <a:p>
              <a:pPr defTabSz="647700">
                <a:lnSpc>
                  <a:spcPts val="3900"/>
                </a:lnSpc>
                <a:tabLst>
                  <a:tab pos="1511300" algn="l"/>
                </a:tabLst>
                <a:defRPr sz="2600"/>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
        <p:nvSpPr>
          <p:cNvPr id="525" name="Warmup:  2-sum"/>
          <p:cNvSpPr txBox="1">
            <a:spLocks noGrp="1"/>
          </p:cNvSpPr>
          <p:nvPr>
            <p:ph type="title"/>
          </p:nvPr>
        </p:nvSpPr>
        <p:spPr>
          <a:prstGeom prst="rect">
            <a:avLst/>
          </a:prstGeom>
        </p:spPr>
        <p:txBody>
          <a:bodyPr/>
          <a:lstStyle/>
          <a:p>
            <a:r>
              <a:rPr lang="en-US" dirty="0"/>
              <a:t>Counting operations</a:t>
            </a:r>
            <a:endParaRPr dirty="0"/>
          </a:p>
        </p:txBody>
      </p:sp>
      <p:sp>
        <p:nvSpPr>
          <p:cNvPr id="528" name="Q. Formula for total running time ?"/>
          <p:cNvSpPr txBox="1"/>
          <p:nvPr/>
        </p:nvSpPr>
        <p:spPr>
          <a:xfrm>
            <a:off x="1270000" y="8659495"/>
            <a:ext cx="11322050" cy="176932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dirty="0"/>
              <a:t>Q. </a:t>
            </a:r>
            <a:r>
              <a:rPr lang="en-US" dirty="0">
                <a:solidFill>
                  <a:srgbClr val="000000"/>
                </a:solidFill>
              </a:rPr>
              <a:t>What types of basic operations are performed in the code above? </a:t>
            </a:r>
            <a:endParaRPr dirty="0">
              <a:solidFill>
                <a:srgbClr val="000000"/>
              </a:solidFill>
            </a:endParaRPr>
          </a:p>
        </p:txBody>
      </p:sp>
      <p:sp>
        <p:nvSpPr>
          <p:cNvPr id="529" name="A. c1N2 + c2N + c3 nanoseconds, where... [complicated definitions]."/>
          <p:cNvSpPr txBox="1"/>
          <p:nvPr/>
        </p:nvSpPr>
        <p:spPr>
          <a:xfrm>
            <a:off x="1270000" y="11018942"/>
            <a:ext cx="12350750" cy="204736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rPr dirty="0"/>
              <a:t>A. </a:t>
            </a:r>
            <a:r>
              <a:rPr lang="en-US" i="1" dirty="0">
                <a:solidFill>
                  <a:srgbClr val="000000"/>
                </a:solidFill>
              </a:rPr>
              <a:t>Assignment (=)  , comparison (&lt;, ==), addition (+)</a:t>
            </a:r>
          </a:p>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rPr lang="en-US" i="1" dirty="0"/>
              <a:t>    </a:t>
            </a:r>
            <a:r>
              <a:rPr lang="en-US" i="1" dirty="0">
                <a:solidFill>
                  <a:schemeClr val="tx1"/>
                </a:solidFill>
              </a:rPr>
              <a:t>increment (++)  </a:t>
            </a:r>
            <a:endParaRPr dirty="0">
              <a:solidFill>
                <a:schemeClr val="tx1"/>
              </a:solidFill>
            </a:endParaRPr>
          </a:p>
        </p:txBody>
      </p:sp>
      <p:sp>
        <p:nvSpPr>
          <p:cNvPr id="16" name="TextBox 15">
            <a:extLst>
              <a:ext uri="{FF2B5EF4-FFF2-40B4-BE49-F238E27FC236}">
                <a16:creationId xmlns:a16="http://schemas.microsoft.com/office/drawing/2014/main" id="{B6A1CFA5-9A02-414D-88D1-66B43509074C}"/>
              </a:ext>
            </a:extLst>
          </p:cNvPr>
          <p:cNvSpPr txBox="1"/>
          <p:nvPr/>
        </p:nvSpPr>
        <p:spPr>
          <a:xfrm>
            <a:off x="21214362" y="534332"/>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11.1d</a:t>
            </a:r>
          </a:p>
        </p:txBody>
      </p:sp>
      <p:sp>
        <p:nvSpPr>
          <p:cNvPr id="9" name="public static int count(int[] a)…">
            <a:extLst>
              <a:ext uri="{FF2B5EF4-FFF2-40B4-BE49-F238E27FC236}">
                <a16:creationId xmlns:a16="http://schemas.microsoft.com/office/drawing/2014/main" id="{DC068718-979F-4719-82F9-742299EB0C75}"/>
              </a:ext>
            </a:extLst>
          </p:cNvPr>
          <p:cNvSpPr/>
          <p:nvPr/>
        </p:nvSpPr>
        <p:spPr>
          <a:xfrm>
            <a:off x="1270000" y="1693758"/>
            <a:ext cx="9969500" cy="6554679"/>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public static int count(int[] a)</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int N = </a:t>
            </a:r>
            <a:r>
              <a:rPr dirty="0" err="1">
                <a:uFill>
                  <a:solidFill>
                    <a:srgbClr val="007DD7"/>
                  </a:solidFill>
                </a:uFill>
              </a:rPr>
              <a:t>a.length</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int </a:t>
            </a:r>
            <a:r>
              <a:rPr dirty="0" err="1">
                <a:uFill>
                  <a:solidFill>
                    <a:srgbClr val="007DD7"/>
                  </a:solidFill>
                </a:uFill>
              </a:rPr>
              <a:t>cnt</a:t>
            </a:r>
            <a:r>
              <a:rPr dirty="0">
                <a:uFill>
                  <a:solidFill>
                    <a:srgbClr val="007DD7"/>
                  </a:solidFill>
                </a:uFill>
              </a:rPr>
              <a:t> = 0;</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a:t>
            </a:r>
            <a:r>
              <a:rPr dirty="0" err="1">
                <a:uFill>
                  <a:solidFill>
                    <a:srgbClr val="007DD7"/>
                  </a:solidFill>
                </a:uFill>
              </a:rPr>
              <a:t>i</a:t>
            </a:r>
            <a:r>
              <a:rPr dirty="0">
                <a:uFill>
                  <a:solidFill>
                    <a:srgbClr val="007DD7"/>
                  </a:solidFill>
                </a:uFill>
              </a:rPr>
              <a:t> = 0; </a:t>
            </a:r>
            <a:r>
              <a:rPr dirty="0" err="1">
                <a:uFill>
                  <a:solidFill>
                    <a:srgbClr val="007DD7"/>
                  </a:solidFill>
                </a:uFill>
              </a:rPr>
              <a:t>i</a:t>
            </a:r>
            <a:r>
              <a:rPr dirty="0">
                <a:uFill>
                  <a:solidFill>
                    <a:srgbClr val="007DD7"/>
                  </a:solidFill>
                </a:uFill>
              </a:rPr>
              <a:t> &lt; N; </a:t>
            </a:r>
            <a:r>
              <a:rPr dirty="0" err="1">
                <a:uFill>
                  <a:solidFill>
                    <a:srgbClr val="007DD7"/>
                  </a:solidFill>
                </a:uFill>
              </a:rPr>
              <a:t>i</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for (int j = i+1; j &lt; N; </a:t>
            </a:r>
            <a:r>
              <a:rPr dirty="0" err="1">
                <a:uFill>
                  <a:solidFill>
                    <a:srgbClr val="007DD7"/>
                  </a:solidFill>
                </a:uFill>
              </a:rPr>
              <a:t>j++</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a:t>
            </a:r>
            <a:r>
              <a:rPr dirty="0">
                <a:uFill>
                  <a:solidFill>
                    <a:srgbClr val="007DD7"/>
                  </a:solidFill>
                </a:uFill>
              </a:rPr>
              <a:t>if (a[</a:t>
            </a:r>
            <a:r>
              <a:rPr dirty="0" err="1">
                <a:uFill>
                  <a:solidFill>
                    <a:srgbClr val="007DD7"/>
                  </a:solidFill>
                </a:uFill>
              </a:rPr>
              <a:t>i</a:t>
            </a:r>
            <a:r>
              <a:rPr dirty="0">
                <a:uFill>
                  <a:solidFill>
                    <a:srgbClr val="007DD7"/>
                  </a:solidFill>
                </a:uFill>
              </a:rPr>
              <a:t>] + a[j] == 0)</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a:t>
            </a:r>
            <a:r>
              <a:rPr dirty="0" err="1">
                <a:uFill>
                  <a:solidFill>
                    <a:srgbClr val="007DD7"/>
                  </a:solidFill>
                </a:uFill>
              </a:rPr>
              <a:t>cnt</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   return </a:t>
            </a:r>
            <a:r>
              <a:rPr dirty="0" err="1">
                <a:uFill>
                  <a:solidFill>
                    <a:srgbClr val="007DD7"/>
                  </a:solidFill>
                </a:uFill>
              </a:rPr>
              <a:t>cnt</a:t>
            </a:r>
            <a:r>
              <a:rPr dirty="0">
                <a:uFill>
                  <a:solidFill>
                    <a:srgbClr val="007DD7"/>
                  </a:solidFill>
                </a:uFill>
              </a:rPr>
              <a:t>;</a:t>
            </a:r>
          </a:p>
          <a:p>
            <a:pPr marL="86359" marR="86359" defTabSz="647700">
              <a:lnSpc>
                <a:spcPct val="130000"/>
              </a:lnSpc>
              <a:buClr>
                <a:srgbClr val="000112"/>
              </a:buClr>
              <a:buFont typeface="Courier New"/>
              <a:tabLst>
                <a:tab pos="1511300" algn="l"/>
              </a:tabLst>
              <a:defRPr sz="3000">
                <a:uFill>
                  <a:solidFill>
                    <a:srgbClr val="000112"/>
                  </a:solidFill>
                </a:uFill>
              </a:defRPr>
            </a:pPr>
            <a:r>
              <a:rPr dirty="0">
                <a:uFill>
                  <a:solidFill>
                    <a:srgbClr val="007DD7"/>
                  </a:solidFill>
                </a:uFill>
              </a:rPr>
              <a:t>}</a:t>
            </a:r>
          </a:p>
        </p:txBody>
      </p:sp>
      <p:sp>
        <p:nvSpPr>
          <p:cNvPr id="10" name="public static int count(int[] a)…">
            <a:extLst>
              <a:ext uri="{FF2B5EF4-FFF2-40B4-BE49-F238E27FC236}">
                <a16:creationId xmlns:a16="http://schemas.microsoft.com/office/drawing/2014/main" id="{BF54D12D-C908-41C4-A39E-0FC59C77B1FF}"/>
              </a:ext>
            </a:extLst>
          </p:cNvPr>
          <p:cNvSpPr/>
          <p:nvPr/>
        </p:nvSpPr>
        <p:spPr>
          <a:xfrm>
            <a:off x="13144500" y="1463441"/>
            <a:ext cx="9969500" cy="9555501"/>
          </a:xfrm>
          <a:prstGeom prst="rect">
            <a:avLst/>
          </a:prstGeom>
          <a:solidFill>
            <a:srgbClr val="FFFFFF"/>
          </a:solidFill>
          <a:ln w="25400">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86359" marR="86359" defTabSz="647700">
              <a:lnSpc>
                <a:spcPct val="13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Counting comparisons (==) operations (if statement)</a:t>
            </a:r>
          </a:p>
          <a:p>
            <a:pPr marL="86359" marR="86359" defTabSz="647700">
              <a:lnSpc>
                <a:spcPct val="13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 </a:t>
            </a:r>
            <a:r>
              <a:rPr lang="en-US" b="1" dirty="0" err="1">
                <a:uFill>
                  <a:solidFill>
                    <a:srgbClr val="007DD7"/>
                  </a:solidFill>
                </a:uFill>
              </a:rPr>
              <a:t>i</a:t>
            </a:r>
            <a:r>
              <a:rPr lang="en-US" b="1" dirty="0">
                <a:uFill>
                  <a:solidFill>
                    <a:srgbClr val="007DD7"/>
                  </a:solidFill>
                </a:uFill>
              </a:rPr>
              <a:t>         j         operations</a:t>
            </a:r>
          </a:p>
          <a:p>
            <a:pPr marL="86359" marR="86359" defTabSz="647700">
              <a:lnSpc>
                <a:spcPct val="130000"/>
              </a:lnSpc>
              <a:buClr>
                <a:srgbClr val="000112"/>
              </a:buClr>
              <a:buFont typeface="Courier New"/>
              <a:tabLst>
                <a:tab pos="1511300" algn="l"/>
              </a:tabLst>
              <a:defRPr sz="3000">
                <a:uFill>
                  <a:solidFill>
                    <a:srgbClr val="000112"/>
                  </a:solidFill>
                </a:uFill>
              </a:defRPr>
            </a:pPr>
            <a:r>
              <a:rPr lang="en-US" dirty="0">
                <a:uFill>
                  <a:solidFill>
                    <a:srgbClr val="007DD7"/>
                  </a:solidFill>
                </a:uFill>
              </a:rPr>
              <a:t>0      1….N-1       N-1</a:t>
            </a:r>
          </a:p>
          <a:p>
            <a:pPr marL="600709" marR="86359" indent="-514350" defTabSz="647700">
              <a:lnSpc>
                <a:spcPct val="130000"/>
              </a:lnSpc>
              <a:buClr>
                <a:srgbClr val="000112"/>
              </a:buClr>
              <a:buFont typeface="Courier New"/>
              <a:buAutoNum type="arabicPlain"/>
              <a:tabLst>
                <a:tab pos="1511300" algn="l"/>
              </a:tabLst>
              <a:defRPr sz="3000">
                <a:uFill>
                  <a:solidFill>
                    <a:srgbClr val="000112"/>
                  </a:solidFill>
                </a:uFill>
              </a:defRPr>
            </a:pPr>
            <a:r>
              <a:rPr lang="en-US" dirty="0">
                <a:uFill>
                  <a:solidFill>
                    <a:srgbClr val="007DD7"/>
                  </a:solidFill>
                </a:uFill>
              </a:rPr>
              <a:t>    2…N-1       N-2</a:t>
            </a:r>
          </a:p>
          <a:p>
            <a:pPr marL="600709" marR="86359" indent="-514350" defTabSz="647700">
              <a:lnSpc>
                <a:spcPct val="130000"/>
              </a:lnSpc>
              <a:buClr>
                <a:srgbClr val="000112"/>
              </a:buClr>
              <a:buFont typeface="Courier New"/>
              <a:buAutoNum type="arabicPlain"/>
              <a:tabLst>
                <a:tab pos="1511300" algn="l"/>
              </a:tabLst>
              <a:defRPr sz="3000">
                <a:uFill>
                  <a:solidFill>
                    <a:srgbClr val="000112"/>
                  </a:solidFill>
                </a:uFill>
              </a:defRPr>
            </a:pPr>
            <a:r>
              <a:rPr lang="en-US" dirty="0">
                <a:uFill>
                  <a:solidFill>
                    <a:srgbClr val="007DD7"/>
                  </a:solidFill>
                </a:uFill>
              </a:rPr>
              <a:t>    3…N-1       N-3</a:t>
            </a:r>
          </a:p>
          <a:p>
            <a:pPr marL="86359" marR="86359" defTabSz="647700">
              <a:lnSpc>
                <a:spcPct val="130000"/>
              </a:lnSpc>
              <a:buClr>
                <a:srgbClr val="000112"/>
              </a:buClr>
              <a:tabLst>
                <a:tab pos="1511300" algn="l"/>
              </a:tabLst>
              <a:defRPr sz="3000">
                <a:uFill>
                  <a:solidFill>
                    <a:srgbClr val="000112"/>
                  </a:solidFill>
                </a:uFill>
              </a:defRPr>
            </a:pPr>
            <a:r>
              <a:rPr lang="en-US" dirty="0">
                <a:uFill>
                  <a:solidFill>
                    <a:srgbClr val="007DD7"/>
                  </a:solidFill>
                </a:uFill>
              </a:rPr>
              <a:t>.</a:t>
            </a:r>
          </a:p>
          <a:p>
            <a:pPr marL="86359" marR="86359" defTabSz="647700">
              <a:lnSpc>
                <a:spcPct val="130000"/>
              </a:lnSpc>
              <a:buClr>
                <a:srgbClr val="000112"/>
              </a:buClr>
              <a:tabLst>
                <a:tab pos="1511300" algn="l"/>
              </a:tabLst>
              <a:defRPr sz="3000">
                <a:uFill>
                  <a:solidFill>
                    <a:srgbClr val="000112"/>
                  </a:solidFill>
                </a:uFill>
              </a:defRPr>
            </a:pPr>
            <a:r>
              <a:rPr lang="en-US" dirty="0">
                <a:uFill>
                  <a:solidFill>
                    <a:srgbClr val="007DD7"/>
                  </a:solidFill>
                </a:uFill>
              </a:rPr>
              <a:t>.</a:t>
            </a:r>
          </a:p>
          <a:p>
            <a:pPr marL="86359" marR="86359" defTabSz="647700">
              <a:lnSpc>
                <a:spcPct val="130000"/>
              </a:lnSpc>
              <a:buClr>
                <a:srgbClr val="000112"/>
              </a:buClr>
              <a:tabLst>
                <a:tab pos="1511300" algn="l"/>
              </a:tabLst>
              <a:defRPr sz="3000">
                <a:uFill>
                  <a:solidFill>
                    <a:srgbClr val="000112"/>
                  </a:solidFill>
                </a:uFill>
              </a:defRPr>
            </a:pPr>
            <a:r>
              <a:rPr lang="en-US" dirty="0">
                <a:uFill>
                  <a:solidFill>
                    <a:srgbClr val="007DD7"/>
                  </a:solidFill>
                </a:uFill>
              </a:rPr>
              <a:t>N-2    N-1..N-1     1</a:t>
            </a:r>
          </a:p>
          <a:p>
            <a:pPr marL="86359" marR="86359" defTabSz="647700">
              <a:lnSpc>
                <a:spcPct val="130000"/>
              </a:lnSpc>
              <a:buClr>
                <a:srgbClr val="000112"/>
              </a:buClr>
              <a:tabLst>
                <a:tab pos="1511300" algn="l"/>
              </a:tabLst>
              <a:defRPr sz="3000">
                <a:uFill>
                  <a:solidFill>
                    <a:srgbClr val="000112"/>
                  </a:solidFill>
                </a:uFill>
              </a:defRPr>
            </a:pPr>
            <a:r>
              <a:rPr lang="en-US" dirty="0">
                <a:uFill>
                  <a:solidFill>
                    <a:srgbClr val="007DD7"/>
                  </a:solidFill>
                </a:uFill>
              </a:rPr>
              <a:t>N-1    N..N-1         0</a:t>
            </a:r>
          </a:p>
          <a:p>
            <a:pPr marL="86359" marR="86359" defTabSz="647700">
              <a:lnSpc>
                <a:spcPct val="130000"/>
              </a:lnSpc>
              <a:buClr>
                <a:srgbClr val="000112"/>
              </a:buClr>
              <a:tabLst>
                <a:tab pos="1511300" algn="l"/>
              </a:tabLst>
              <a:defRPr sz="3000">
                <a:uFill>
                  <a:solidFill>
                    <a:srgbClr val="000112"/>
                  </a:solidFill>
                </a:uFill>
              </a:defRPr>
            </a:pPr>
            <a:endParaRPr lang="en-US" dirty="0">
              <a:uFill>
                <a:solidFill>
                  <a:srgbClr val="007DD7"/>
                </a:solidFill>
              </a:uFill>
            </a:endParaRPr>
          </a:p>
          <a:p>
            <a:pPr marL="86359" marR="86359" defTabSz="647700">
              <a:lnSpc>
                <a:spcPct val="130000"/>
              </a:lnSpc>
              <a:buClr>
                <a:srgbClr val="000112"/>
              </a:buClr>
              <a:tabLst>
                <a:tab pos="1511300" algn="l"/>
              </a:tabLst>
              <a:defRPr sz="3000">
                <a:uFill>
                  <a:solidFill>
                    <a:srgbClr val="000112"/>
                  </a:solidFill>
                </a:uFill>
              </a:defRPr>
            </a:pPr>
            <a:r>
              <a:rPr lang="en-US" dirty="0">
                <a:uFill>
                  <a:solidFill>
                    <a:srgbClr val="007DD7"/>
                  </a:solidFill>
                </a:uFill>
              </a:rPr>
              <a:t>Total Comparisons = (N-1 ) + (N-2) + … + 2 + 1</a:t>
            </a:r>
          </a:p>
          <a:p>
            <a:pPr marL="86359" marR="86359" defTabSz="647700">
              <a:lnSpc>
                <a:spcPct val="130000"/>
              </a:lnSpc>
              <a:buClr>
                <a:srgbClr val="000112"/>
              </a:buClr>
              <a:tabLst>
                <a:tab pos="1511300" algn="l"/>
              </a:tabLst>
              <a:defRPr sz="3000">
                <a:uFill>
                  <a:solidFill>
                    <a:srgbClr val="000112"/>
                  </a:solidFill>
                </a:uFill>
              </a:defRPr>
            </a:pPr>
            <a:r>
              <a:rPr lang="en-US" dirty="0">
                <a:uFill>
                  <a:solidFill>
                    <a:srgbClr val="007DD7"/>
                  </a:solidFill>
                </a:uFill>
              </a:rPr>
              <a:t>                               ~  N</a:t>
            </a:r>
            <a:r>
              <a:rPr lang="en-US" baseline="30000" dirty="0">
                <a:uFill>
                  <a:solidFill>
                    <a:srgbClr val="007DD7"/>
                  </a:solidFill>
                </a:uFill>
              </a:rPr>
              <a:t>2</a:t>
            </a:r>
            <a:endParaRPr lang="en-US" dirty="0">
              <a:uFill>
                <a:solidFill>
                  <a:srgbClr val="007DD7"/>
                </a:solidFill>
              </a:uFill>
            </a:endParaRPr>
          </a:p>
          <a:p>
            <a:pPr marL="86359" marR="86359" defTabSz="647700">
              <a:lnSpc>
                <a:spcPct val="130000"/>
              </a:lnSpc>
              <a:buClr>
                <a:srgbClr val="000112"/>
              </a:buClr>
              <a:tabLst>
                <a:tab pos="1511300" algn="l"/>
              </a:tabLst>
              <a:defRPr sz="3000">
                <a:uFill>
                  <a:solidFill>
                    <a:srgbClr val="000112"/>
                  </a:solidFill>
                </a:uFill>
              </a:defRPr>
            </a:pPr>
            <a:endParaRPr lang="en-US" dirty="0">
              <a:uFill>
                <a:solidFill>
                  <a:srgbClr val="007DD7"/>
                </a:solidFill>
              </a:uFill>
            </a:endParaRPr>
          </a:p>
          <a:p>
            <a:pPr marL="86359" marR="86359" defTabSz="647700">
              <a:lnSpc>
                <a:spcPct val="130000"/>
              </a:lnSpc>
              <a:buClr>
                <a:srgbClr val="000112"/>
              </a:buClr>
              <a:tabLst>
                <a:tab pos="1511300" algn="l"/>
              </a:tabLst>
              <a:defRPr sz="3000">
                <a:uFill>
                  <a:solidFill>
                    <a:srgbClr val="000112"/>
                  </a:solidFill>
                </a:uFill>
              </a:defRPr>
            </a:pPr>
            <a:r>
              <a:rPr lang="en-US" dirty="0">
                <a:uFill>
                  <a:solidFill>
                    <a:srgbClr val="007DD7"/>
                  </a:solidFill>
                </a:uFill>
              </a:rPr>
              <a:t>Running time is proportional to: N</a:t>
            </a:r>
            <a:r>
              <a:rPr lang="en-US" baseline="30000" dirty="0">
                <a:uFill>
                  <a:solidFill>
                    <a:srgbClr val="007DD7"/>
                  </a:solidFill>
                </a:uFill>
              </a:rPr>
              <a:t>2</a:t>
            </a:r>
            <a:endParaRPr lang="en-US" dirty="0">
              <a:uFill>
                <a:solidFill>
                  <a:srgbClr val="007DD7"/>
                </a:solidFill>
              </a:uFill>
            </a:endParaRPr>
          </a:p>
          <a:p>
            <a:pPr marL="86359" marR="86359" defTabSz="647700">
              <a:lnSpc>
                <a:spcPct val="130000"/>
              </a:lnSpc>
              <a:buClr>
                <a:srgbClr val="000112"/>
              </a:buClr>
              <a:tabLst>
                <a:tab pos="1511300" algn="l"/>
              </a:tabLst>
              <a:defRPr sz="3000">
                <a:uFill>
                  <a:solidFill>
                    <a:srgbClr val="000112"/>
                  </a:solidFill>
                </a:uFill>
              </a:defRPr>
            </a:pPr>
            <a:r>
              <a:rPr lang="en-US" dirty="0">
                <a:uFill>
                  <a:solidFill>
                    <a:srgbClr val="007DD7"/>
                  </a:solidFill>
                </a:uFill>
              </a:rPr>
              <a:t>Complexity class of the algorithm: N</a:t>
            </a:r>
            <a:r>
              <a:rPr lang="en-US" baseline="30000" dirty="0">
                <a:uFill>
                  <a:solidFill>
                    <a:srgbClr val="007DD7"/>
                  </a:solidFill>
                </a:uFill>
              </a:rPr>
              <a:t>2</a:t>
            </a:r>
            <a:endParaRPr dirty="0">
              <a:uFill>
                <a:solidFill>
                  <a:srgbClr val="007DD7"/>
                </a:solidFill>
              </a:uFill>
            </a:endParaRPr>
          </a:p>
        </p:txBody>
      </p:sp>
      <p:sp>
        <p:nvSpPr>
          <p:cNvPr id="11" name="TextBox 10">
            <a:extLst>
              <a:ext uri="{FF2B5EF4-FFF2-40B4-BE49-F238E27FC236}">
                <a16:creationId xmlns:a16="http://schemas.microsoft.com/office/drawing/2014/main" id="{4B8B57EB-5692-4AFC-8C81-81C439873284}"/>
              </a:ext>
            </a:extLst>
          </p:cNvPr>
          <p:cNvSpPr txBox="1"/>
          <p:nvPr/>
        </p:nvSpPr>
        <p:spPr>
          <a:xfrm>
            <a:off x="17089351" y="140002"/>
            <a:ext cx="384878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393" marR="48393" lvl="0" defTabSz="914400" hangingPunct="1">
              <a:spcBef>
                <a:spcPts val="400"/>
              </a:spcBef>
              <a:buClr>
                <a:srgbClr val="000000"/>
              </a:buClr>
              <a:defRPr/>
            </a:pPr>
            <a:r>
              <a:rPr lang="en-US" sz="1600" dirty="0">
                <a:uFill>
                  <a:solidFill>
                    <a:srgbClr val="000000"/>
                  </a:solidFill>
                </a:uFill>
                <a:latin typeface="Comic Sans MS"/>
                <a:ea typeface="Comic Sans MS"/>
                <a:cs typeface="Comic Sans MS"/>
                <a:sym typeface="Comic Sans MS"/>
              </a:rPr>
              <a:t>Express the running time of an algorithm as a function of the input size and derive the complexity class of the algorithm.</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83770087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29"/>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P spid="529" grpId="0" animBg="1" advAuto="0"/>
      <p:bldP spid="9" grpId="0" animBg="1" advAuto="0"/>
      <p:bldP spid="10"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
        <p:nvSpPr>
          <p:cNvPr id="525" name="Warmup:  2-sum"/>
          <p:cNvSpPr txBox="1">
            <a:spLocks noGrp="1"/>
          </p:cNvSpPr>
          <p:nvPr>
            <p:ph type="title"/>
          </p:nvPr>
        </p:nvSpPr>
        <p:spPr>
          <a:prstGeom prst="rect">
            <a:avLst/>
          </a:prstGeom>
        </p:spPr>
        <p:txBody>
          <a:bodyPr/>
          <a:lstStyle/>
          <a:p>
            <a:r>
              <a:rPr lang="en-US" dirty="0"/>
              <a:t>Common order-of-growth hypothesis</a:t>
            </a:r>
            <a:endParaRPr dirty="0"/>
          </a:p>
        </p:txBody>
      </p:sp>
      <p:sp>
        <p:nvSpPr>
          <p:cNvPr id="528" name="Q. Formula for total running time ?"/>
          <p:cNvSpPr txBox="1"/>
          <p:nvPr/>
        </p:nvSpPr>
        <p:spPr>
          <a:xfrm>
            <a:off x="13977314" y="4133318"/>
            <a:ext cx="4977436" cy="377243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lang="en-US" dirty="0"/>
              <a:t>Patterns</a:t>
            </a:r>
            <a:r>
              <a:rPr dirty="0"/>
              <a:t>. </a:t>
            </a:r>
            <a:r>
              <a:rPr lang="en-US" dirty="0">
                <a:solidFill>
                  <a:srgbClr val="000000"/>
                </a:solidFill>
              </a:rPr>
              <a:t>Look for specific framework to determine order-of-growth.</a:t>
            </a:r>
            <a:endParaRPr dirty="0">
              <a:solidFill>
                <a:srgbClr val="000000"/>
              </a:solidFill>
            </a:endParaRPr>
          </a:p>
        </p:txBody>
      </p:sp>
      <p:sp>
        <p:nvSpPr>
          <p:cNvPr id="16" name="TextBox 15">
            <a:extLst>
              <a:ext uri="{FF2B5EF4-FFF2-40B4-BE49-F238E27FC236}">
                <a16:creationId xmlns:a16="http://schemas.microsoft.com/office/drawing/2014/main" id="{B6A1CFA5-9A02-414D-88D1-66B43509074C}"/>
              </a:ext>
            </a:extLst>
          </p:cNvPr>
          <p:cNvSpPr txBox="1"/>
          <p:nvPr/>
        </p:nvSpPr>
        <p:spPr>
          <a:xfrm>
            <a:off x="21214362" y="534332"/>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11.1e</a:t>
            </a:r>
          </a:p>
        </p:txBody>
      </p:sp>
      <p:pic>
        <p:nvPicPr>
          <p:cNvPr id="1026" name="Picture 2" descr="Image result for introcs summary of common order-of-growth">
            <a:extLst>
              <a:ext uri="{FF2B5EF4-FFF2-40B4-BE49-F238E27FC236}">
                <a16:creationId xmlns:a16="http://schemas.microsoft.com/office/drawing/2014/main" id="{51FFC85C-6C61-489F-8FD8-9604B00D2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447799"/>
            <a:ext cx="10502900" cy="11955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4A5E2D1-8823-43C1-85A4-A3E72F20521E}"/>
              </a:ext>
            </a:extLst>
          </p:cNvPr>
          <p:cNvSpPr txBox="1"/>
          <p:nvPr/>
        </p:nvSpPr>
        <p:spPr>
          <a:xfrm>
            <a:off x="17796933" y="293241"/>
            <a:ext cx="273118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393" marR="48393" lvl="0" defTabSz="914400" hangingPunct="1">
              <a:spcBef>
                <a:spcPts val="400"/>
              </a:spcBef>
              <a:buClr>
                <a:srgbClr val="000000"/>
              </a:buClr>
              <a:defRPr/>
            </a:pPr>
            <a:r>
              <a:rPr lang="en-US" sz="1600" dirty="0">
                <a:uFill>
                  <a:solidFill>
                    <a:srgbClr val="000000"/>
                  </a:solidFill>
                </a:uFill>
                <a:latin typeface="Comic Sans MS"/>
                <a:ea typeface="Comic Sans MS"/>
                <a:cs typeface="Comic Sans MS"/>
                <a:sym typeface="Comic Sans MS"/>
              </a:rPr>
              <a:t>Categorize algorithms according to their Big O complexity.</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02909882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
        <p:nvSpPr>
          <p:cNvPr id="525" name="Warmup:  2-sum"/>
          <p:cNvSpPr txBox="1">
            <a:spLocks noGrp="1"/>
          </p:cNvSpPr>
          <p:nvPr>
            <p:ph type="title"/>
          </p:nvPr>
        </p:nvSpPr>
        <p:spPr>
          <a:prstGeom prst="rect">
            <a:avLst/>
          </a:prstGeom>
        </p:spPr>
        <p:txBody>
          <a:bodyPr/>
          <a:lstStyle/>
          <a:p>
            <a:r>
              <a:rPr lang="en-US" dirty="0"/>
              <a:t>Time and space efficiency</a:t>
            </a:r>
            <a:endParaRPr dirty="0"/>
          </a:p>
        </p:txBody>
      </p:sp>
      <p:sp>
        <p:nvSpPr>
          <p:cNvPr id="528" name="Q. Formula for total running time ?"/>
          <p:cNvSpPr txBox="1"/>
          <p:nvPr/>
        </p:nvSpPr>
        <p:spPr>
          <a:xfrm>
            <a:off x="1270000" y="1529552"/>
            <a:ext cx="17170400" cy="240083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lang="en-US" dirty="0"/>
              <a:t>Time efficiency</a:t>
            </a:r>
            <a:r>
              <a:rPr dirty="0"/>
              <a:t>. </a:t>
            </a:r>
            <a:r>
              <a:rPr lang="en-US" dirty="0">
                <a:solidFill>
                  <a:srgbClr val="000000"/>
                </a:solidFill>
              </a:rPr>
              <a:t>How fast a program runs (on average)?</a:t>
            </a:r>
          </a:p>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lang="en-US" dirty="0"/>
              <a:t>Space efficiency. </a:t>
            </a:r>
            <a:r>
              <a:rPr lang="en-US" dirty="0">
                <a:solidFill>
                  <a:schemeClr val="tx1"/>
                </a:solidFill>
              </a:rPr>
              <a:t>How much memory is used by a program (on average)?</a:t>
            </a:r>
          </a:p>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endParaRPr lang="en-US" dirty="0">
              <a:solidFill>
                <a:schemeClr val="tx1"/>
              </a:solidFill>
            </a:endParaRPr>
          </a:p>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endParaRPr dirty="0">
              <a:solidFill>
                <a:srgbClr val="000000"/>
              </a:solidFill>
            </a:endParaRPr>
          </a:p>
        </p:txBody>
      </p:sp>
      <p:sp>
        <p:nvSpPr>
          <p:cNvPr id="16" name="TextBox 15">
            <a:extLst>
              <a:ext uri="{FF2B5EF4-FFF2-40B4-BE49-F238E27FC236}">
                <a16:creationId xmlns:a16="http://schemas.microsoft.com/office/drawing/2014/main" id="{B6A1CFA5-9A02-414D-88D1-66B43509074C}"/>
              </a:ext>
            </a:extLst>
          </p:cNvPr>
          <p:cNvSpPr txBox="1"/>
          <p:nvPr/>
        </p:nvSpPr>
        <p:spPr>
          <a:xfrm>
            <a:off x="21214362" y="534332"/>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11.1f</a:t>
            </a:r>
          </a:p>
        </p:txBody>
      </p:sp>
      <p:pic>
        <p:nvPicPr>
          <p:cNvPr id="2" name="Picture 1">
            <a:extLst>
              <a:ext uri="{FF2B5EF4-FFF2-40B4-BE49-F238E27FC236}">
                <a16:creationId xmlns:a16="http://schemas.microsoft.com/office/drawing/2014/main" id="{30B7AA2E-22E0-4A2C-8341-759A3FDA44A2}"/>
              </a:ext>
            </a:extLst>
          </p:cNvPr>
          <p:cNvPicPr>
            <a:picLocks noChangeAspect="1"/>
          </p:cNvPicPr>
          <p:nvPr/>
        </p:nvPicPr>
        <p:blipFill>
          <a:blip r:embed="rId3"/>
          <a:stretch>
            <a:fillRect/>
          </a:stretch>
        </p:blipFill>
        <p:spPr>
          <a:xfrm>
            <a:off x="1490662" y="4414837"/>
            <a:ext cx="4371975" cy="6600825"/>
          </a:xfrm>
          <a:prstGeom prst="rect">
            <a:avLst/>
          </a:prstGeom>
        </p:spPr>
      </p:pic>
      <p:sp>
        <p:nvSpPr>
          <p:cNvPr id="8" name="1,253,276.5…">
            <a:extLst>
              <a:ext uri="{FF2B5EF4-FFF2-40B4-BE49-F238E27FC236}">
                <a16:creationId xmlns:a16="http://schemas.microsoft.com/office/drawing/2014/main" id="{4091BA66-63F6-4833-A275-5912200F67F3}"/>
              </a:ext>
            </a:extLst>
          </p:cNvPr>
          <p:cNvSpPr txBox="1"/>
          <p:nvPr/>
        </p:nvSpPr>
        <p:spPr>
          <a:xfrm>
            <a:off x="7110412" y="6499646"/>
            <a:ext cx="3735781" cy="14138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lang="en-US" dirty="0"/>
              <a:t>Typical memory used by primitive types</a:t>
            </a:r>
            <a:endParaRPr dirty="0"/>
          </a:p>
        </p:txBody>
      </p:sp>
      <p:sp>
        <p:nvSpPr>
          <p:cNvPr id="9" name="Line">
            <a:extLst>
              <a:ext uri="{FF2B5EF4-FFF2-40B4-BE49-F238E27FC236}">
                <a16:creationId xmlns:a16="http://schemas.microsoft.com/office/drawing/2014/main" id="{BCA56E96-9500-41E4-B762-16EDF69904D7}"/>
              </a:ext>
            </a:extLst>
          </p:cNvPr>
          <p:cNvSpPr/>
          <p:nvPr/>
        </p:nvSpPr>
        <p:spPr>
          <a:xfrm>
            <a:off x="6000749" y="7206571"/>
            <a:ext cx="971551" cy="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10" name="TextBox 9">
            <a:extLst>
              <a:ext uri="{FF2B5EF4-FFF2-40B4-BE49-F238E27FC236}">
                <a16:creationId xmlns:a16="http://schemas.microsoft.com/office/drawing/2014/main" id="{FC914EB8-ED9F-458F-A988-FA6F72AE7637}"/>
              </a:ext>
            </a:extLst>
          </p:cNvPr>
          <p:cNvSpPr txBox="1"/>
          <p:nvPr/>
        </p:nvSpPr>
        <p:spPr>
          <a:xfrm>
            <a:off x="17796933" y="293241"/>
            <a:ext cx="273118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393" marR="48393" lvl="0" defTabSz="914400" hangingPunct="1">
              <a:spcBef>
                <a:spcPts val="400"/>
              </a:spcBef>
              <a:buClr>
                <a:srgbClr val="000000"/>
              </a:buClr>
              <a:defRPr/>
            </a:pPr>
            <a:r>
              <a:rPr lang="en-US" sz="1600" dirty="0">
                <a:uFill>
                  <a:solidFill>
                    <a:srgbClr val="000000"/>
                  </a:solidFill>
                </a:uFill>
                <a:latin typeface="Comic Sans MS"/>
                <a:ea typeface="Comic Sans MS"/>
                <a:cs typeface="Comic Sans MS"/>
                <a:sym typeface="Comic Sans MS"/>
              </a:rPr>
              <a:t>Describe space and time efficiency tradeoffs when designing algorithms.</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87578177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525" name="Warmup:  2-sum"/>
          <p:cNvSpPr txBox="1">
            <a:spLocks noGrp="1"/>
          </p:cNvSpPr>
          <p:nvPr>
            <p:ph type="title"/>
          </p:nvPr>
        </p:nvSpPr>
        <p:spPr>
          <a:prstGeom prst="rect">
            <a:avLst/>
          </a:prstGeom>
        </p:spPr>
        <p:txBody>
          <a:bodyPr/>
          <a:lstStyle/>
          <a:p>
            <a:r>
              <a:rPr lang="en-US" dirty="0"/>
              <a:t>Finding best, average and worst cases</a:t>
            </a:r>
            <a:endParaRPr dirty="0"/>
          </a:p>
        </p:txBody>
      </p:sp>
      <p:sp>
        <p:nvSpPr>
          <p:cNvPr id="528" name="Q. Formula for total running time ?"/>
          <p:cNvSpPr txBox="1"/>
          <p:nvPr/>
        </p:nvSpPr>
        <p:spPr>
          <a:xfrm>
            <a:off x="1270000" y="1561568"/>
            <a:ext cx="21247100" cy="351472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lang="en-US" dirty="0"/>
              <a:t>Best case</a:t>
            </a:r>
            <a:r>
              <a:rPr dirty="0"/>
              <a:t>. </a:t>
            </a:r>
            <a:r>
              <a:rPr lang="en-US" dirty="0">
                <a:solidFill>
                  <a:srgbClr val="000000"/>
                </a:solidFill>
              </a:rPr>
              <a:t>Describe the performance of an algorithm under optimal conditions.</a:t>
            </a:r>
          </a:p>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lang="en-US" dirty="0"/>
              <a:t>Worst case. </a:t>
            </a:r>
            <a:r>
              <a:rPr lang="en-US" dirty="0">
                <a:solidFill>
                  <a:schemeClr val="tx1"/>
                </a:solidFill>
              </a:rPr>
              <a:t>A safe analysis of the performance of an algorithm under worst conditions.</a:t>
            </a:r>
          </a:p>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lang="en-US" dirty="0"/>
              <a:t>Average case. </a:t>
            </a:r>
            <a:r>
              <a:rPr lang="en-US" dirty="0">
                <a:solidFill>
                  <a:schemeClr val="tx1"/>
                </a:solidFill>
              </a:rPr>
              <a:t>A safe analysis of the performance of an algorithm under average conditions.</a:t>
            </a:r>
          </a:p>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endParaRPr dirty="0">
              <a:solidFill>
                <a:srgbClr val="000000"/>
              </a:solidFill>
            </a:endParaRPr>
          </a:p>
        </p:txBody>
      </p:sp>
      <p:sp>
        <p:nvSpPr>
          <p:cNvPr id="16" name="TextBox 15">
            <a:extLst>
              <a:ext uri="{FF2B5EF4-FFF2-40B4-BE49-F238E27FC236}">
                <a16:creationId xmlns:a16="http://schemas.microsoft.com/office/drawing/2014/main" id="{B6A1CFA5-9A02-414D-88D1-66B43509074C}"/>
              </a:ext>
            </a:extLst>
          </p:cNvPr>
          <p:cNvSpPr txBox="1"/>
          <p:nvPr/>
        </p:nvSpPr>
        <p:spPr>
          <a:xfrm>
            <a:off x="21214362" y="534332"/>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11.1g</a:t>
            </a:r>
          </a:p>
        </p:txBody>
      </p:sp>
      <p:pic>
        <p:nvPicPr>
          <p:cNvPr id="2" name="Picture 1">
            <a:extLst>
              <a:ext uri="{FF2B5EF4-FFF2-40B4-BE49-F238E27FC236}">
                <a16:creationId xmlns:a16="http://schemas.microsoft.com/office/drawing/2014/main" id="{06A7F7CA-8FDC-4EA4-8682-FD779AAED507}"/>
              </a:ext>
            </a:extLst>
          </p:cNvPr>
          <p:cNvPicPr>
            <a:picLocks noChangeAspect="1"/>
          </p:cNvPicPr>
          <p:nvPr/>
        </p:nvPicPr>
        <p:blipFill>
          <a:blip r:embed="rId3"/>
          <a:stretch>
            <a:fillRect/>
          </a:stretch>
        </p:blipFill>
        <p:spPr>
          <a:xfrm>
            <a:off x="1270000" y="5355161"/>
            <a:ext cx="14408150" cy="5722936"/>
          </a:xfrm>
          <a:prstGeom prst="rect">
            <a:avLst/>
          </a:prstGeom>
        </p:spPr>
      </p:pic>
      <p:sp>
        <p:nvSpPr>
          <p:cNvPr id="7" name="TextBox 6">
            <a:extLst>
              <a:ext uri="{FF2B5EF4-FFF2-40B4-BE49-F238E27FC236}">
                <a16:creationId xmlns:a16="http://schemas.microsoft.com/office/drawing/2014/main" id="{15FD9969-2594-4235-ADED-27C27F841067}"/>
              </a:ext>
            </a:extLst>
          </p:cNvPr>
          <p:cNvSpPr txBox="1"/>
          <p:nvPr/>
        </p:nvSpPr>
        <p:spPr>
          <a:xfrm>
            <a:off x="17889946" y="268250"/>
            <a:ext cx="3374652"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8393" marR="48393" lvl="0" defTabSz="914400" hangingPunct="1">
              <a:spcBef>
                <a:spcPts val="400"/>
              </a:spcBef>
              <a:buClr>
                <a:srgbClr val="000000"/>
              </a:buClr>
              <a:defRPr/>
            </a:pPr>
            <a:r>
              <a:rPr lang="en-US" sz="1600" dirty="0">
                <a:uFill>
                  <a:solidFill>
                    <a:srgbClr val="000000"/>
                  </a:solidFill>
                </a:uFill>
                <a:latin typeface="Comic Sans MS"/>
                <a:ea typeface="Comic Sans MS"/>
                <a:cs typeface="Comic Sans MS"/>
                <a:sym typeface="Comic Sans MS"/>
              </a:rPr>
              <a:t>Identify the best case, worst case, and average case Big O complexities of algorithms.</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835192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Context"/>
          <p:cNvSpPr txBox="1">
            <a:spLocks noGrp="1"/>
          </p:cNvSpPr>
          <p:nvPr>
            <p:ph type="title"/>
          </p:nvPr>
        </p:nvSpPr>
        <p:spPr>
          <a:prstGeom prst="rect">
            <a:avLst/>
          </a:prstGeom>
        </p:spPr>
        <p:txBody>
          <a:bodyPr/>
          <a:lstStyle/>
          <a:p>
            <a:r>
              <a:t>Context</a:t>
            </a:r>
          </a:p>
        </p:txBody>
      </p:sp>
      <p:sp>
        <p:nvSpPr>
          <p:cNvPr id="5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
        <p:nvSpPr>
          <p:cNvPr id="579" name="Mathematical analysis of algorithms…"/>
          <p:cNvSpPr txBox="1"/>
          <p:nvPr/>
        </p:nvSpPr>
        <p:spPr>
          <a:xfrm>
            <a:off x="12712700" y="7073900"/>
            <a:ext cx="10109200" cy="434350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100"/>
              </a:lnSpc>
              <a:spcBef>
                <a:spcPts val="600"/>
              </a:spcBef>
              <a:tabLst>
                <a:tab pos="1168400" algn="l"/>
              </a:tabLst>
              <a:defRPr sz="3300">
                <a:solidFill>
                  <a:srgbClr val="005493"/>
                </a:solidFill>
                <a:latin typeface="Lucida Sans"/>
                <a:ea typeface="Lucida Sans"/>
                <a:cs typeface="Lucida Sans"/>
                <a:sym typeface="Lucida Sans"/>
              </a:defRPr>
            </a:pPr>
            <a:r>
              <a:t>Mathematical analysis of algorithms</a:t>
            </a:r>
          </a:p>
          <a:p>
            <a:pPr marL="4699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t>Analyze </a:t>
            </a:r>
            <a:r>
              <a:rPr i="1"/>
              <a:t>algorithm</a:t>
            </a:r>
            <a:r>
              <a:t> to develop a formula for running time as a function of </a:t>
            </a:r>
            <a:r>
              <a:rPr i="1"/>
              <a:t>N</a:t>
            </a:r>
            <a:r>
              <a:t>.</a:t>
            </a:r>
          </a:p>
          <a:p>
            <a:pPr marL="4699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t>Useful for predicting </a:t>
            </a:r>
            <a:r>
              <a:rPr i="1"/>
              <a:t>and</a:t>
            </a:r>
            <a:r>
              <a:t> explaining.</a:t>
            </a:r>
          </a:p>
          <a:p>
            <a:pPr marL="4699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t>Might involve advanced mathematics. </a:t>
            </a:r>
          </a:p>
          <a:p>
            <a:pPr marL="4699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t>Applies to any computer.</a:t>
            </a:r>
          </a:p>
        </p:txBody>
      </p:sp>
      <p:sp>
        <p:nvSpPr>
          <p:cNvPr id="580" name="Scientific method…"/>
          <p:cNvSpPr txBox="1"/>
          <p:nvPr/>
        </p:nvSpPr>
        <p:spPr>
          <a:xfrm>
            <a:off x="1270000" y="1816100"/>
            <a:ext cx="13970000" cy="4724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100"/>
              </a:lnSpc>
              <a:spcBef>
                <a:spcPts val="600"/>
              </a:spcBef>
              <a:tabLst>
                <a:tab pos="1168400" algn="l"/>
              </a:tabLst>
              <a:defRPr sz="3300">
                <a:solidFill>
                  <a:srgbClr val="005493"/>
                </a:solidFill>
                <a:latin typeface="Lucida Sans"/>
                <a:ea typeface="Lucida Sans"/>
                <a:cs typeface="Lucida Sans"/>
                <a:sym typeface="Lucida Sans"/>
              </a:defRPr>
            </a:pPr>
            <a:r>
              <a:t>Scientific method</a:t>
            </a:r>
          </a:p>
          <a:p>
            <a:pPr marL="8382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rPr i="1">
                <a:solidFill>
                  <a:srgbClr val="005493"/>
                </a:solidFill>
              </a:rPr>
              <a:t>Observe</a:t>
            </a:r>
            <a:r>
              <a:t> some feature of the natural world.</a:t>
            </a:r>
          </a:p>
          <a:p>
            <a:pPr marL="8382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rPr i="1">
                <a:solidFill>
                  <a:srgbClr val="005493"/>
                </a:solidFill>
              </a:rPr>
              <a:t>Hypothesize</a:t>
            </a:r>
            <a:r>
              <a:t> a model consistent with observations.</a:t>
            </a:r>
          </a:p>
          <a:p>
            <a:pPr marL="8382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rPr i="1">
                <a:solidFill>
                  <a:srgbClr val="005493"/>
                </a:solidFill>
              </a:rPr>
              <a:t>Predict</a:t>
            </a:r>
            <a:r>
              <a:t> events using the hypothesis.</a:t>
            </a:r>
          </a:p>
          <a:p>
            <a:pPr marL="8382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rPr i="1">
                <a:solidFill>
                  <a:srgbClr val="005493"/>
                </a:solidFill>
              </a:rPr>
              <a:t>Verify</a:t>
            </a:r>
            <a:r>
              <a:t> the predictions by making further observations.</a:t>
            </a:r>
          </a:p>
          <a:p>
            <a:pPr marL="8382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rPr i="1">
                <a:solidFill>
                  <a:srgbClr val="005493"/>
                </a:solidFill>
              </a:rPr>
              <a:t>Validate</a:t>
            </a:r>
            <a:r>
              <a:t> by refining until hypothesis and observations agree.</a:t>
            </a:r>
          </a:p>
        </p:txBody>
      </p:sp>
      <p:sp>
        <p:nvSpPr>
          <p:cNvPr id="581" name="Empirical analysis of programs…"/>
          <p:cNvSpPr txBox="1"/>
          <p:nvPr/>
        </p:nvSpPr>
        <p:spPr>
          <a:xfrm>
            <a:off x="1282700" y="7073900"/>
            <a:ext cx="10845800" cy="434350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100"/>
              </a:lnSpc>
              <a:spcBef>
                <a:spcPts val="600"/>
              </a:spcBef>
              <a:tabLst>
                <a:tab pos="1168400" algn="l"/>
              </a:tabLst>
              <a:defRPr sz="3300">
                <a:solidFill>
                  <a:srgbClr val="005493"/>
                </a:solidFill>
                <a:latin typeface="Lucida Sans"/>
                <a:ea typeface="Lucida Sans"/>
                <a:cs typeface="Lucida Sans"/>
                <a:sym typeface="Lucida Sans"/>
              </a:defRPr>
            </a:pPr>
            <a:r>
              <a:t>Empirical analysis of programs</a:t>
            </a:r>
          </a:p>
          <a:p>
            <a:pPr marL="4699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t>"Feature of natural world" is time taken by a program on a computer.</a:t>
            </a:r>
          </a:p>
          <a:p>
            <a:pPr marL="4699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t>Fit a curve to experimental data to get a formula for running time as a function of </a:t>
            </a:r>
            <a:r>
              <a:rPr i="1"/>
              <a:t>N</a:t>
            </a:r>
            <a:r>
              <a:t>.</a:t>
            </a:r>
          </a:p>
          <a:p>
            <a:pPr marL="469900" lvl="1" indent="-381000" defTabSz="647700">
              <a:lnSpc>
                <a:spcPts val="5100"/>
              </a:lnSpc>
              <a:spcBef>
                <a:spcPts val="600"/>
              </a:spcBef>
              <a:buSzPct val="125000"/>
              <a:buFont typeface="Gill Sans"/>
              <a:buChar char="•"/>
              <a:tabLst>
                <a:tab pos="2476500" algn="l"/>
              </a:tabLst>
              <a:defRPr sz="3300">
                <a:latin typeface="Lucida Sans"/>
                <a:ea typeface="Lucida Sans"/>
                <a:cs typeface="Lucida Sans"/>
                <a:sym typeface="Lucida Sans"/>
              </a:defRPr>
            </a:pPr>
            <a:r>
              <a:t>Useful for predicting, but not </a:t>
            </a:r>
            <a:r>
              <a:rPr i="1"/>
              <a:t>explaining</a:t>
            </a:r>
            <a:r>
              <a:t>.</a:t>
            </a:r>
          </a:p>
        </p:txBody>
      </p:sp>
      <p:sp>
        <p:nvSpPr>
          <p:cNvPr id="582" name="Good news. Mathematical models are easier to formulate in CS than in other sciences."/>
          <p:cNvSpPr txBox="1"/>
          <p:nvPr/>
        </p:nvSpPr>
        <p:spPr>
          <a:xfrm>
            <a:off x="1270000" y="11811000"/>
            <a:ext cx="198882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Good news. </a:t>
            </a:r>
            <a:r>
              <a:rPr>
                <a:solidFill>
                  <a:srgbClr val="000000"/>
                </a:solidFill>
              </a:rPr>
              <a:t>Mathematical models are easier to formulate in CS than in other sciences.</a:t>
            </a:r>
          </a:p>
        </p:txBody>
      </p:sp>
      <p:grpSp>
        <p:nvGrpSpPr>
          <p:cNvPr id="590" name="Group"/>
          <p:cNvGrpSpPr/>
          <p:nvPr/>
        </p:nvGrpSpPr>
        <p:grpSpPr>
          <a:xfrm>
            <a:off x="15254802" y="1536700"/>
            <a:ext cx="7441149" cy="5245100"/>
            <a:chOff x="1291" y="0"/>
            <a:chExt cx="7441148" cy="5245100"/>
          </a:xfrm>
        </p:grpSpPr>
        <p:grpSp>
          <p:nvGrpSpPr>
            <p:cNvPr id="588" name="Group"/>
            <p:cNvGrpSpPr/>
            <p:nvPr/>
          </p:nvGrpSpPr>
          <p:grpSpPr>
            <a:xfrm>
              <a:off x="1291" y="0"/>
              <a:ext cx="7441149" cy="5245100"/>
              <a:chOff x="1291" y="0"/>
              <a:chExt cx="7441147" cy="5245100"/>
            </a:xfrm>
          </p:grpSpPr>
          <p:pic>
            <p:nvPicPr>
              <p:cNvPr id="583" name="Pourbus_Francis_Bacon.png" descr="Pourbus_Francis_Bacon.png"/>
              <p:cNvPicPr>
                <a:picLocks noChangeAspect="1"/>
              </p:cNvPicPr>
              <p:nvPr/>
            </p:nvPicPr>
            <p:blipFill>
              <a:blip r:embed="rId2"/>
              <a:srcRect l="25536" t="198" r="24582" b="51785"/>
              <a:stretch>
                <a:fillRect/>
              </a:stretch>
            </p:blipFill>
            <p:spPr>
              <a:xfrm>
                <a:off x="88088" y="0"/>
                <a:ext cx="2193637" cy="2540000"/>
              </a:xfrm>
              <a:prstGeom prst="rect">
                <a:avLst/>
              </a:prstGeom>
              <a:ln w="9525" cap="flat">
                <a:noFill/>
                <a:round/>
              </a:ln>
              <a:effectLst/>
            </p:spPr>
          </p:pic>
          <p:pic>
            <p:nvPicPr>
              <p:cNvPr id="584" name="File-Frans_Hals_-_Portret_van_René_Descartes.png" descr="File-Frans_Hals_-_Portret_van_René_Descartes.png"/>
              <p:cNvPicPr>
                <a:picLocks noChangeAspect="1"/>
              </p:cNvPicPr>
              <p:nvPr/>
            </p:nvPicPr>
            <p:blipFill>
              <a:blip r:embed="rId3"/>
              <a:srcRect l="20000" t="6666" r="24489" b="40666"/>
              <a:stretch>
                <a:fillRect/>
              </a:stretch>
            </p:blipFill>
            <p:spPr>
              <a:xfrm>
                <a:off x="2501088" y="787400"/>
                <a:ext cx="2186330" cy="2540000"/>
              </a:xfrm>
              <a:prstGeom prst="rect">
                <a:avLst/>
              </a:prstGeom>
              <a:ln w="9525" cap="flat">
                <a:noFill/>
                <a:round/>
              </a:ln>
              <a:effectLst/>
            </p:spPr>
          </p:pic>
          <p:sp>
            <p:nvSpPr>
              <p:cNvPr id="585" name="Francis Bacon…"/>
              <p:cNvSpPr txBox="1"/>
              <p:nvPr/>
            </p:nvSpPr>
            <p:spPr>
              <a:xfrm>
                <a:off x="1291" y="2616200"/>
                <a:ext cx="2311104" cy="838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Francis Bacon</a:t>
                </a:r>
              </a:p>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1561–1626</a:t>
                </a:r>
              </a:p>
            </p:txBody>
          </p:sp>
          <p:sp>
            <p:nvSpPr>
              <p:cNvPr id="586" name="René Descartes…"/>
              <p:cNvSpPr txBox="1"/>
              <p:nvPr/>
            </p:nvSpPr>
            <p:spPr>
              <a:xfrm>
                <a:off x="2345924" y="3403600"/>
                <a:ext cx="2553098" cy="838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René Descartes</a:t>
                </a:r>
              </a:p>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1596–1650</a:t>
                </a:r>
              </a:p>
            </p:txBody>
          </p:sp>
          <p:sp>
            <p:nvSpPr>
              <p:cNvPr id="587" name="John Stuart Mill…"/>
              <p:cNvSpPr txBox="1"/>
              <p:nvPr/>
            </p:nvSpPr>
            <p:spPr>
              <a:xfrm>
                <a:off x="4894700" y="4406900"/>
                <a:ext cx="2547740" cy="838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John Stuart Mill</a:t>
                </a:r>
              </a:p>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1806–1873</a:t>
                </a:r>
              </a:p>
            </p:txBody>
          </p:sp>
        </p:grpSp>
        <p:pic>
          <p:nvPicPr>
            <p:cNvPr id="589" name="John_Stuart_Mill_by_London_Stereoscopic_Company%2C_c1870.tiff" descr="John_Stuart_Mill_by_London_Stereoscopic_Company%2C_c1870.tiff"/>
            <p:cNvPicPr>
              <a:picLocks noChangeAspect="1"/>
            </p:cNvPicPr>
            <p:nvPr/>
          </p:nvPicPr>
          <p:blipFill>
            <a:blip r:embed="rId4"/>
            <a:srcRect l="6289" t="333" r="19077" b="37562"/>
            <a:stretch>
              <a:fillRect/>
            </a:stretch>
          </p:blipFill>
          <p:spPr>
            <a:xfrm>
              <a:off x="4990288" y="1765300"/>
              <a:ext cx="2430754" cy="2540000"/>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8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8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59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58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58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58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58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58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581">
                                            <p:bg/>
                                          </p:spTgt>
                                        </p:tgtEl>
                                        <p:attrNameLst>
                                          <p:attrName>style.visibility</p:attrName>
                                        </p:attrNameLst>
                                      </p:cBhvr>
                                      <p:to>
                                        <p:strVal val="visible"/>
                                      </p:to>
                                    </p:set>
                                  </p:childTnLst>
                                </p:cTn>
                              </p:par>
                              <p:par>
                                <p:cTn id="36" presetID="1" presetClass="entr" presetSubtype="0" fill="hold" grpId="0" nodeType="withEffect">
                                  <p:stCondLst>
                                    <p:cond delay="0"/>
                                  </p:stCondLst>
                                  <p:iterate>
                                    <p:tmAbs val="0"/>
                                  </p:iterate>
                                  <p:childTnLst>
                                    <p:set>
                                      <p:cBhvr>
                                        <p:cTn id="37" fill="hold"/>
                                        <p:tgtEl>
                                          <p:spTgt spid="581">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581">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581">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p:tmAbs val="0"/>
                                  </p:iterate>
                                  <p:childTnLst>
                                    <p:set>
                                      <p:cBhvr>
                                        <p:cTn id="49" fill="hold"/>
                                        <p:tgtEl>
                                          <p:spTgt spid="581">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p:tmAbs val="0"/>
                                  </p:iterate>
                                  <p:childTnLst>
                                    <p:set>
                                      <p:cBhvr>
                                        <p:cTn id="53" fill="hold"/>
                                        <p:tgtEl>
                                          <p:spTgt spid="579">
                                            <p:bg/>
                                          </p:spTgt>
                                        </p:tgtEl>
                                        <p:attrNameLst>
                                          <p:attrName>style.visibility</p:attrName>
                                        </p:attrNameLst>
                                      </p:cBhvr>
                                      <p:to>
                                        <p:strVal val="visible"/>
                                      </p:to>
                                    </p:set>
                                  </p:childTnLst>
                                </p:cTn>
                              </p:par>
                              <p:par>
                                <p:cTn id="54" presetID="1" presetClass="entr" presetSubtype="0" fill="hold" grpId="0" nodeType="withEffect">
                                  <p:stCondLst>
                                    <p:cond delay="0"/>
                                  </p:stCondLst>
                                  <p:iterate>
                                    <p:tmAbs val="0"/>
                                  </p:iterate>
                                  <p:childTnLst>
                                    <p:set>
                                      <p:cBhvr>
                                        <p:cTn id="55" fill="hold"/>
                                        <p:tgtEl>
                                          <p:spTgt spid="579">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579">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p:tmAbs val="0"/>
                                  </p:iterate>
                                  <p:childTnLst>
                                    <p:set>
                                      <p:cBhvr>
                                        <p:cTn id="63" fill="hold"/>
                                        <p:tgtEl>
                                          <p:spTgt spid="579">
                                            <p:txEl>
                                              <p:pRg st="2" end="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p:tmAbs val="0"/>
                                  </p:iterate>
                                  <p:childTnLst>
                                    <p:set>
                                      <p:cBhvr>
                                        <p:cTn id="67" fill="hold"/>
                                        <p:tgtEl>
                                          <p:spTgt spid="579">
                                            <p:txEl>
                                              <p:pRg st="3" end="3"/>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p:tmAbs val="0"/>
                                  </p:iterate>
                                  <p:childTnLst>
                                    <p:set>
                                      <p:cBhvr>
                                        <p:cTn id="71" fill="hold"/>
                                        <p:tgtEl>
                                          <p:spTgt spid="579">
                                            <p:txEl>
                                              <p:pRg st="4" end="4"/>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build="p" bldLvl="5" animBg="1" advAuto="0"/>
      <p:bldP spid="580" grpId="0" build="p" bldLvl="5" animBg="1" advAuto="0"/>
      <p:bldP spid="581" grpId="0" build="p" bldLvl="5" animBg="1" advAuto="0"/>
      <p:bldP spid="582" grpId="0" animBg="1" advAuto="0"/>
      <p:bldP spid="590"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7. Performance"/>
          <p:cNvSpPr txBox="1">
            <a:spLocks noGrp="1"/>
          </p:cNvSpPr>
          <p:nvPr>
            <p:ph type="title"/>
          </p:nvPr>
        </p:nvSpPr>
        <p:spPr>
          <a:prstGeom prst="rect">
            <a:avLst/>
          </a:prstGeom>
        </p:spPr>
        <p:txBody>
          <a:bodyPr/>
          <a:lstStyle/>
          <a:p>
            <a:r>
              <a:t>7. Performance</a:t>
            </a:r>
          </a:p>
        </p:txBody>
      </p:sp>
      <p:sp>
        <p:nvSpPr>
          <p:cNvPr id="599" name="The challenge…"/>
          <p:cNvSpPr txBox="1">
            <a:spLocks noGrp="1"/>
          </p:cNvSpPr>
          <p:nvPr>
            <p:ph type="body" sz="half" idx="1"/>
          </p:nvPr>
        </p:nvSpPr>
        <p:spPr>
          <a:prstGeom prst="rect">
            <a:avLst/>
          </a:prstGeom>
        </p:spPr>
        <p:txBody>
          <a:bodyPr/>
          <a:lstStyle/>
          <a:p>
            <a:pPr>
              <a:defRPr>
                <a:solidFill>
                  <a:srgbClr val="929292"/>
                </a:solidFill>
              </a:defRPr>
            </a:pPr>
            <a:r>
              <a:t>The challenge</a:t>
            </a:r>
          </a:p>
          <a:p>
            <a:pPr>
              <a:defRPr>
                <a:solidFill>
                  <a:srgbClr val="929292"/>
                </a:solidFill>
              </a:defRPr>
            </a:pPr>
            <a:r>
              <a:t>Empirical analysis</a:t>
            </a:r>
          </a:p>
          <a:p>
            <a:pPr>
              <a:defRPr>
                <a:solidFill>
                  <a:srgbClr val="929292"/>
                </a:solidFill>
              </a:defRPr>
            </a:pPr>
            <a:r>
              <a:t>Mathematical models</a:t>
            </a:r>
          </a:p>
          <a:p>
            <a:r>
              <a:t>Doubling method</a:t>
            </a:r>
          </a:p>
          <a:p>
            <a:pPr>
              <a:defRPr>
                <a:solidFill>
                  <a:srgbClr val="929292"/>
                </a:solidFill>
              </a:defRPr>
            </a:pPr>
            <a:r>
              <a:t>Familiar examples</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Key questions and answers"/>
          <p:cNvSpPr txBox="1">
            <a:spLocks noGrp="1"/>
          </p:cNvSpPr>
          <p:nvPr>
            <p:ph type="title"/>
          </p:nvPr>
        </p:nvSpPr>
        <p:spPr>
          <a:prstGeom prst="rect">
            <a:avLst/>
          </a:prstGeom>
        </p:spPr>
        <p:txBody>
          <a:bodyPr/>
          <a:lstStyle/>
          <a:p>
            <a:r>
              <a:t>Key questions and answers</a:t>
            </a:r>
          </a:p>
        </p:txBody>
      </p:sp>
      <p:sp>
        <p:nvSpPr>
          <p:cNvPr id="6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605" name="Q. Is the running time of my program ~ a Nb seconds?"/>
          <p:cNvSpPr txBox="1"/>
          <p:nvPr/>
        </p:nvSpPr>
        <p:spPr>
          <a:xfrm>
            <a:off x="1270000" y="1778000"/>
            <a:ext cx="158496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Is the running time of my program ~ </a:t>
            </a:r>
            <a:r>
              <a:rPr i="1">
                <a:solidFill>
                  <a:srgbClr val="000000"/>
                </a:solidFill>
              </a:rPr>
              <a:t>a N</a:t>
            </a:r>
            <a:r>
              <a:rPr i="1" baseline="31999">
                <a:solidFill>
                  <a:srgbClr val="000000"/>
                </a:solidFill>
              </a:rPr>
              <a:t>b</a:t>
            </a:r>
            <a:r>
              <a:rPr>
                <a:solidFill>
                  <a:srgbClr val="000000"/>
                </a:solidFill>
              </a:rPr>
              <a:t> seconds?</a:t>
            </a:r>
          </a:p>
        </p:txBody>
      </p:sp>
      <p:sp>
        <p:nvSpPr>
          <p:cNvPr id="606" name="A. Yes, there's good chance of that. Might also have a (lgN)c factor."/>
          <p:cNvSpPr txBox="1"/>
          <p:nvPr/>
        </p:nvSpPr>
        <p:spPr>
          <a:xfrm>
            <a:off x="1270000" y="3048000"/>
            <a:ext cx="15849600" cy="115957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Yes, there's good chance of that. Might also have a (lg</a:t>
            </a:r>
            <a:r>
              <a:rPr i="1" spc="684">
                <a:solidFill>
                  <a:srgbClr val="000000"/>
                </a:solidFill>
              </a:rPr>
              <a:t>N</a:t>
            </a:r>
            <a:r>
              <a:rPr>
                <a:solidFill>
                  <a:srgbClr val="000000"/>
                </a:solidFill>
              </a:rPr>
              <a:t>)</a:t>
            </a:r>
            <a:r>
              <a:rPr i="1" baseline="31999">
                <a:solidFill>
                  <a:srgbClr val="000000"/>
                </a:solidFill>
              </a:rPr>
              <a:t>c</a:t>
            </a:r>
            <a:r>
              <a:rPr>
                <a:solidFill>
                  <a:srgbClr val="000000"/>
                </a:solidFill>
              </a:rPr>
              <a:t> factor.</a:t>
            </a:r>
          </a:p>
        </p:txBody>
      </p:sp>
      <p:sp>
        <p:nvSpPr>
          <p:cNvPr id="607" name="Q. How do you know?"/>
          <p:cNvSpPr txBox="1"/>
          <p:nvPr/>
        </p:nvSpPr>
        <p:spPr>
          <a:xfrm>
            <a:off x="1270000" y="4572000"/>
            <a:ext cx="5842000" cy="115957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How do you know?</a:t>
            </a:r>
          </a:p>
        </p:txBody>
      </p:sp>
      <p:sp>
        <p:nvSpPr>
          <p:cNvPr id="608" name="A. Programs are built from simple constructs (examples to follow)."/>
          <p:cNvSpPr txBox="1"/>
          <p:nvPr/>
        </p:nvSpPr>
        <p:spPr>
          <a:xfrm>
            <a:off x="1270000" y="7861300"/>
            <a:ext cx="15430500" cy="1168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Programs are built from simple constructs (examples to follow).</a:t>
            </a:r>
          </a:p>
        </p:txBody>
      </p:sp>
      <p:sp>
        <p:nvSpPr>
          <p:cNvPr id="609" name="A. Real-world data is also often simply structured."/>
          <p:cNvSpPr txBox="1"/>
          <p:nvPr/>
        </p:nvSpPr>
        <p:spPr>
          <a:xfrm>
            <a:off x="1270000" y="9271000"/>
            <a:ext cx="118237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Real-world data is also often simply structured.</a:t>
            </a:r>
          </a:p>
        </p:txBody>
      </p:sp>
      <p:sp>
        <p:nvSpPr>
          <p:cNvPr id="610" name="A. Computer scientists have applied such models for decades      to many, many specific algorithms and applications."/>
          <p:cNvSpPr txBox="1"/>
          <p:nvPr/>
        </p:nvSpPr>
        <p:spPr>
          <a:xfrm>
            <a:off x="1270000" y="5969000"/>
            <a:ext cx="14325600" cy="1689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Computer scientists have applied such models for decades </a:t>
            </a:r>
            <a:br>
              <a:rPr>
                <a:solidFill>
                  <a:srgbClr val="000000"/>
                </a:solidFill>
              </a:rPr>
            </a:br>
            <a:r>
              <a:rPr>
                <a:solidFill>
                  <a:srgbClr val="000000"/>
                </a:solidFill>
              </a:rPr>
              <a:t>    to many, many specific algorithms and applications. </a:t>
            </a:r>
          </a:p>
        </p:txBody>
      </p:sp>
      <p:grpSp>
        <p:nvGrpSpPr>
          <p:cNvPr id="613" name="Group"/>
          <p:cNvGrpSpPr/>
          <p:nvPr/>
        </p:nvGrpSpPr>
        <p:grpSpPr>
          <a:xfrm>
            <a:off x="1270000" y="10375900"/>
            <a:ext cx="16166337" cy="2413000"/>
            <a:chOff x="0" y="0"/>
            <a:chExt cx="16166336" cy="2413000"/>
          </a:xfrm>
        </p:grpSpPr>
        <p:sp>
          <p:nvSpPr>
            <p:cNvPr id="611" name="A. Deep connections exist between such models and a wide      variety of discrete structures (including some programs)."/>
            <p:cNvSpPr txBox="1"/>
            <p:nvPr/>
          </p:nvSpPr>
          <p:spPr>
            <a:xfrm>
              <a:off x="0" y="317500"/>
              <a:ext cx="14325600" cy="16891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Deep connections exist between such models and a wide </a:t>
              </a:r>
              <a:br>
                <a:rPr>
                  <a:solidFill>
                    <a:srgbClr val="000000"/>
                  </a:solidFill>
                </a:rPr>
              </a:br>
              <a:r>
                <a:rPr>
                  <a:solidFill>
                    <a:srgbClr val="000000"/>
                  </a:solidFill>
                </a:rPr>
                <a:t>    variety of discrete structures (including some programs). </a:t>
              </a:r>
            </a:p>
          </p:txBody>
        </p:sp>
        <p:pic>
          <p:nvPicPr>
            <p:cNvPr id="612" name="cover.png" descr="cover.png"/>
            <p:cNvPicPr>
              <a:picLocks noChangeAspect="1"/>
            </p:cNvPicPr>
            <p:nvPr/>
          </p:nvPicPr>
          <p:blipFill>
            <a:blip r:embed="rId2"/>
            <a:stretch>
              <a:fillRect/>
            </a:stretch>
          </p:blipFill>
          <p:spPr>
            <a:xfrm>
              <a:off x="14478555" y="0"/>
              <a:ext cx="1687782" cy="2413000"/>
            </a:xfrm>
            <a:prstGeom prst="rect">
              <a:avLst/>
            </a:prstGeom>
            <a:ln w="12700" cap="flat">
              <a:noFill/>
              <a:miter lim="400000"/>
            </a:ln>
            <a:effectLst/>
          </p:spPr>
        </p:pic>
      </p:grpSp>
      <p:grpSp>
        <p:nvGrpSpPr>
          <p:cNvPr id="619" name="Group"/>
          <p:cNvGrpSpPr/>
          <p:nvPr/>
        </p:nvGrpSpPr>
        <p:grpSpPr>
          <a:xfrm>
            <a:off x="17460128" y="5987935"/>
            <a:ext cx="5719597" cy="4528882"/>
            <a:chOff x="0" y="0"/>
            <a:chExt cx="5719596" cy="4528880"/>
          </a:xfrm>
        </p:grpSpPr>
        <p:pic>
          <p:nvPicPr>
            <p:cNvPr id="614" name="ShowCover-2.jpg" descr="ShowCover-2.jpg"/>
            <p:cNvPicPr>
              <a:picLocks noChangeAspect="1"/>
            </p:cNvPicPr>
            <p:nvPr/>
          </p:nvPicPr>
          <p:blipFill>
            <a:blip r:embed="rId3"/>
            <a:stretch>
              <a:fillRect/>
            </a:stretch>
          </p:blipFill>
          <p:spPr>
            <a:xfrm>
              <a:off x="0" y="0"/>
              <a:ext cx="1649916" cy="2413000"/>
            </a:xfrm>
            <a:prstGeom prst="rect">
              <a:avLst/>
            </a:prstGeom>
            <a:ln w="12700" cap="flat">
              <a:noFill/>
              <a:miter lim="400000"/>
            </a:ln>
            <a:effectLst>
              <a:outerShdw blurRad="127000" dist="76200" dir="2700000" rotWithShape="0">
                <a:srgbClr val="000000">
                  <a:alpha val="74999"/>
                </a:srgbClr>
              </a:outerShdw>
            </a:effectLst>
          </p:spPr>
        </p:pic>
        <p:pic>
          <p:nvPicPr>
            <p:cNvPr id="615" name="ShowCover-1.jpg" descr="ShowCover-1.jpg"/>
            <p:cNvPicPr>
              <a:picLocks noChangeAspect="1"/>
            </p:cNvPicPr>
            <p:nvPr/>
          </p:nvPicPr>
          <p:blipFill>
            <a:blip r:embed="rId4"/>
            <a:stretch>
              <a:fillRect/>
            </a:stretch>
          </p:blipFill>
          <p:spPr>
            <a:xfrm>
              <a:off x="1357859" y="317500"/>
              <a:ext cx="1654632" cy="2413001"/>
            </a:xfrm>
            <a:prstGeom prst="rect">
              <a:avLst/>
            </a:prstGeom>
            <a:ln w="12700" cap="flat">
              <a:noFill/>
              <a:miter lim="400000"/>
            </a:ln>
            <a:effectLst>
              <a:outerShdw blurRad="127000" dist="76200" dir="2700000" rotWithShape="0">
                <a:srgbClr val="000000">
                  <a:alpha val="74999"/>
                </a:srgbClr>
              </a:outerShdw>
            </a:effectLst>
          </p:spPr>
        </p:pic>
        <p:pic>
          <p:nvPicPr>
            <p:cNvPr id="616" name="ShowCover.jpg" descr="ShowCover.jpg"/>
            <p:cNvPicPr>
              <a:picLocks noChangeAspect="1"/>
            </p:cNvPicPr>
            <p:nvPr/>
          </p:nvPicPr>
          <p:blipFill>
            <a:blip r:embed="rId5"/>
            <a:stretch>
              <a:fillRect/>
            </a:stretch>
          </p:blipFill>
          <p:spPr>
            <a:xfrm>
              <a:off x="2703838" y="635000"/>
              <a:ext cx="1664970" cy="2413001"/>
            </a:xfrm>
            <a:prstGeom prst="rect">
              <a:avLst/>
            </a:prstGeom>
            <a:ln w="12700" cap="flat">
              <a:noFill/>
              <a:miter lim="400000"/>
            </a:ln>
            <a:effectLst>
              <a:outerShdw blurRad="127000" dist="76200" dir="2700000" rotWithShape="0">
                <a:srgbClr val="000000">
                  <a:alpha val="74999"/>
                </a:srgbClr>
              </a:outerShdw>
            </a:effectLst>
          </p:spPr>
        </p:pic>
        <p:pic>
          <p:nvPicPr>
            <p:cNvPr id="617" name="0201038048.jpg" descr="0201038048.jpg"/>
            <p:cNvPicPr>
              <a:picLocks noChangeAspect="1"/>
            </p:cNvPicPr>
            <p:nvPr/>
          </p:nvPicPr>
          <p:blipFill>
            <a:blip r:embed="rId6"/>
            <a:stretch>
              <a:fillRect/>
            </a:stretch>
          </p:blipFill>
          <p:spPr>
            <a:xfrm>
              <a:off x="4062519" y="932520"/>
              <a:ext cx="1657078" cy="2413001"/>
            </a:xfrm>
            <a:prstGeom prst="rect">
              <a:avLst/>
            </a:prstGeom>
            <a:ln w="12700" cap="flat">
              <a:noFill/>
              <a:round/>
            </a:ln>
            <a:effectLst>
              <a:outerShdw blurRad="127000" dist="76200" dir="2700000" rotWithShape="0">
                <a:srgbClr val="000000">
                  <a:alpha val="75000"/>
                </a:srgbClr>
              </a:outerShdw>
            </a:effectLst>
          </p:spPr>
        </p:pic>
        <p:pic>
          <p:nvPicPr>
            <p:cNvPr id="618" name="algs4.cs.princeton.png" descr="algs4.cs.princeton.png"/>
            <p:cNvPicPr>
              <a:picLocks noChangeAspect="1"/>
            </p:cNvPicPr>
            <p:nvPr/>
          </p:nvPicPr>
          <p:blipFill>
            <a:blip r:embed="rId7"/>
            <a:stretch>
              <a:fillRect/>
            </a:stretch>
          </p:blipFill>
          <p:spPr>
            <a:xfrm>
              <a:off x="891371" y="2115880"/>
              <a:ext cx="1938651" cy="2413001"/>
            </a:xfrm>
            <a:prstGeom prst="rect">
              <a:avLst/>
            </a:prstGeom>
            <a:ln w="12700" cap="flat">
              <a:noFill/>
              <a:miter lim="400000"/>
            </a:ln>
            <a:effectLst/>
          </p:spPr>
        </p:pic>
      </p:grpSp>
      <p:pic>
        <p:nvPicPr>
          <p:cNvPr id="620" name="Screen Shot 2014-05-26 at 8.13.14 AM.png" descr="Screen Shot 2014-05-26 at 8.13.14 AM.png"/>
          <p:cNvPicPr>
            <a:picLocks noChangeAspect="1"/>
          </p:cNvPicPr>
          <p:nvPr/>
        </p:nvPicPr>
        <p:blipFill>
          <a:blip r:embed="rId8"/>
          <a:stretch>
            <a:fillRect/>
          </a:stretch>
        </p:blipFill>
        <p:spPr>
          <a:xfrm>
            <a:off x="18775261" y="1574800"/>
            <a:ext cx="3995839" cy="39624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6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0" animBg="1" advAuto="0"/>
      <p:bldP spid="606" grpId="0" animBg="1" advAuto="0"/>
      <p:bldP spid="607" grpId="0" animBg="1" advAuto="0"/>
      <p:bldP spid="608" grpId="0" animBg="1" advAuto="0"/>
      <p:bldP spid="609" grpId="0" animBg="1" advAuto="0"/>
      <p:bldP spid="610" grpId="0" animBg="1" advAuto="0"/>
      <p:bldP spid="613" grpId="0" animBg="1" advAuto="0"/>
      <p:bldP spid="619"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36" name="Group"/>
          <p:cNvGrpSpPr/>
          <p:nvPr/>
        </p:nvGrpSpPr>
        <p:grpSpPr>
          <a:xfrm>
            <a:off x="8543815" y="4368799"/>
            <a:ext cx="6597998" cy="6835763"/>
            <a:chOff x="0" y="0"/>
            <a:chExt cx="6597996" cy="6835761"/>
          </a:xfrm>
        </p:grpSpPr>
        <p:sp>
          <p:nvSpPr>
            <p:cNvPr id="622" name="Square"/>
            <p:cNvSpPr/>
            <p:nvPr/>
          </p:nvSpPr>
          <p:spPr>
            <a:xfrm>
              <a:off x="473183" y="0"/>
              <a:ext cx="6096001" cy="6096000"/>
            </a:xfrm>
            <a:prstGeom prst="rect">
              <a:avLst/>
            </a:prstGeom>
            <a:noFill/>
            <a:ln w="9525" cap="flat">
              <a:noFill/>
              <a:round/>
            </a:ln>
            <a:effectLst/>
          </p:spPr>
          <p:txBody>
            <a:bodyPr wrap="square" lIns="50800" tIns="50800" rIns="50800" bIns="50800" numCol="1" anchor="ctr">
              <a:noAutofit/>
            </a:bodyPr>
            <a:lstStyle/>
            <a:p>
              <a:pPr marL="81280" marR="81280" defTabSz="1816100">
                <a:defRPr sz="4600">
                  <a:uFill>
                    <a:solidFill>
                      <a:srgbClr val="000000"/>
                    </a:solidFill>
                  </a:uFill>
                  <a:latin typeface="Comic Sans MS"/>
                  <a:ea typeface="Comic Sans MS"/>
                  <a:cs typeface="Comic Sans MS"/>
                  <a:sym typeface="Comic Sans MS"/>
                </a:defRPr>
              </a:pPr>
              <a:endParaRPr/>
            </a:p>
          </p:txBody>
        </p:sp>
        <p:sp>
          <p:nvSpPr>
            <p:cNvPr id="623" name="?"/>
            <p:cNvSpPr txBox="1"/>
            <p:nvPr/>
          </p:nvSpPr>
          <p:spPr>
            <a:xfrm>
              <a:off x="2987783" y="1993900"/>
              <a:ext cx="1551703" cy="3022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9200">
                  <a:uFill>
                    <a:solidFill>
                      <a:srgbClr val="000000"/>
                    </a:solidFill>
                  </a:uFill>
                </a:defRPr>
              </a:lvl1pPr>
            </a:lstStyle>
            <a:p>
              <a:r>
                <a:t>?</a:t>
              </a:r>
            </a:p>
          </p:txBody>
        </p:sp>
        <p:sp>
          <p:nvSpPr>
            <p:cNvPr id="624" name="?"/>
            <p:cNvSpPr txBox="1"/>
            <p:nvPr/>
          </p:nvSpPr>
          <p:spPr>
            <a:xfrm rot="18500605">
              <a:off x="1662516" y="4458654"/>
              <a:ext cx="1233862" cy="2336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4700">
                  <a:uFill>
                    <a:solidFill>
                      <a:srgbClr val="000000"/>
                    </a:solidFill>
                  </a:uFill>
                </a:defRPr>
              </a:lvl1pPr>
            </a:lstStyle>
            <a:p>
              <a:r>
                <a:t>?</a:t>
              </a:r>
            </a:p>
          </p:txBody>
        </p:sp>
        <p:sp>
          <p:nvSpPr>
            <p:cNvPr id="625" name="?"/>
            <p:cNvSpPr txBox="1"/>
            <p:nvPr/>
          </p:nvSpPr>
          <p:spPr>
            <a:xfrm rot="20551780">
              <a:off x="3902440" y="4125661"/>
              <a:ext cx="1233862" cy="2336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4700">
                  <a:uFill>
                    <a:solidFill>
                      <a:srgbClr val="000000"/>
                    </a:solidFill>
                  </a:uFill>
                </a:defRPr>
              </a:lvl1pPr>
            </a:lstStyle>
            <a:p>
              <a:r>
                <a:t>?</a:t>
              </a:r>
            </a:p>
          </p:txBody>
        </p:sp>
        <p:sp>
          <p:nvSpPr>
            <p:cNvPr id="626" name="?"/>
            <p:cNvSpPr txBox="1"/>
            <p:nvPr/>
          </p:nvSpPr>
          <p:spPr>
            <a:xfrm rot="2852106">
              <a:off x="661501" y="2098059"/>
              <a:ext cx="1233862" cy="2336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4700">
                  <a:uFill>
                    <a:solidFill>
                      <a:srgbClr val="000000"/>
                    </a:solidFill>
                  </a:uFill>
                </a:defRPr>
              </a:lvl1pPr>
            </a:lstStyle>
            <a:p>
              <a:r>
                <a:t>?</a:t>
              </a:r>
            </a:p>
          </p:txBody>
        </p:sp>
        <p:sp>
          <p:nvSpPr>
            <p:cNvPr id="627" name="?"/>
            <p:cNvSpPr txBox="1"/>
            <p:nvPr/>
          </p:nvSpPr>
          <p:spPr>
            <a:xfrm rot="689769">
              <a:off x="1882332" y="311420"/>
              <a:ext cx="1233862" cy="2336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4700">
                  <a:uFill>
                    <a:solidFill>
                      <a:srgbClr val="000000"/>
                    </a:solidFill>
                  </a:uFill>
                </a:defRPr>
              </a:lvl1pPr>
            </a:lstStyle>
            <a:p>
              <a:r>
                <a:t>?</a:t>
              </a:r>
            </a:p>
          </p:txBody>
        </p:sp>
        <p:sp>
          <p:nvSpPr>
            <p:cNvPr id="628" name="?"/>
            <p:cNvSpPr txBox="1"/>
            <p:nvPr/>
          </p:nvSpPr>
          <p:spPr>
            <a:xfrm rot="911763">
              <a:off x="4650837" y="2274299"/>
              <a:ext cx="1233862" cy="2336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4700">
                  <a:uFill>
                    <a:solidFill>
                      <a:srgbClr val="000000"/>
                    </a:solidFill>
                  </a:uFill>
                </a:defRPr>
              </a:lvl1pPr>
            </a:lstStyle>
            <a:p>
              <a:r>
                <a:t>?</a:t>
              </a:r>
            </a:p>
          </p:txBody>
        </p:sp>
        <p:sp>
          <p:nvSpPr>
            <p:cNvPr id="629" name="?"/>
            <p:cNvSpPr txBox="1"/>
            <p:nvPr/>
          </p:nvSpPr>
          <p:spPr>
            <a:xfrm rot="20447408">
              <a:off x="4304295" y="690777"/>
              <a:ext cx="1233862" cy="2336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4700">
                  <a:uFill>
                    <a:solidFill>
                      <a:srgbClr val="000000"/>
                    </a:solidFill>
                  </a:uFill>
                </a:defRPr>
              </a:lvl1pPr>
            </a:lstStyle>
            <a:p>
              <a:r>
                <a:t>?</a:t>
              </a:r>
            </a:p>
          </p:txBody>
        </p:sp>
        <p:sp>
          <p:nvSpPr>
            <p:cNvPr id="630" name="?"/>
            <p:cNvSpPr txBox="1"/>
            <p:nvPr/>
          </p:nvSpPr>
          <p:spPr>
            <a:xfrm rot="18500605">
              <a:off x="1027133" y="259072"/>
              <a:ext cx="993715" cy="182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1300">
                  <a:uFill>
                    <a:solidFill>
                      <a:srgbClr val="000000"/>
                    </a:solidFill>
                  </a:uFill>
                </a:defRPr>
              </a:lvl1pPr>
            </a:lstStyle>
            <a:p>
              <a:r>
                <a:t>?</a:t>
              </a:r>
            </a:p>
          </p:txBody>
        </p:sp>
        <p:sp>
          <p:nvSpPr>
            <p:cNvPr id="631" name="?"/>
            <p:cNvSpPr txBox="1"/>
            <p:nvPr/>
          </p:nvSpPr>
          <p:spPr>
            <a:xfrm rot="20551780">
              <a:off x="661279" y="3668869"/>
              <a:ext cx="993715" cy="182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1300">
                  <a:uFill>
                    <a:solidFill>
                      <a:srgbClr val="000000"/>
                    </a:solidFill>
                  </a:uFill>
                </a:defRPr>
              </a:lvl1pPr>
            </a:lstStyle>
            <a:p>
              <a:r>
                <a:t>?</a:t>
              </a:r>
            </a:p>
          </p:txBody>
        </p:sp>
        <p:sp>
          <p:nvSpPr>
            <p:cNvPr id="632" name="?"/>
            <p:cNvSpPr txBox="1"/>
            <p:nvPr/>
          </p:nvSpPr>
          <p:spPr>
            <a:xfrm rot="2852106">
              <a:off x="2410174" y="4349373"/>
              <a:ext cx="993715" cy="182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1300">
                  <a:uFill>
                    <a:solidFill>
                      <a:srgbClr val="000000"/>
                    </a:solidFill>
                  </a:uFill>
                </a:defRPr>
              </a:lvl1pPr>
            </a:lstStyle>
            <a:p>
              <a:r>
                <a:t>?</a:t>
              </a:r>
            </a:p>
          </p:txBody>
        </p:sp>
        <p:sp>
          <p:nvSpPr>
            <p:cNvPr id="633" name="?"/>
            <p:cNvSpPr txBox="1"/>
            <p:nvPr/>
          </p:nvSpPr>
          <p:spPr>
            <a:xfrm rot="689769">
              <a:off x="2133800" y="3255680"/>
              <a:ext cx="993716" cy="182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1300">
                  <a:uFill>
                    <a:solidFill>
                      <a:srgbClr val="000000"/>
                    </a:solidFill>
                  </a:uFill>
                </a:defRPr>
              </a:lvl1pPr>
            </a:lstStyle>
            <a:p>
              <a:r>
                <a:t>?</a:t>
              </a:r>
            </a:p>
          </p:txBody>
        </p:sp>
        <p:sp>
          <p:nvSpPr>
            <p:cNvPr id="634" name="?"/>
            <p:cNvSpPr txBox="1"/>
            <p:nvPr/>
          </p:nvSpPr>
          <p:spPr>
            <a:xfrm rot="911763">
              <a:off x="5380313" y="339565"/>
              <a:ext cx="993715" cy="182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1300">
                  <a:uFill>
                    <a:solidFill>
                      <a:srgbClr val="000000"/>
                    </a:solidFill>
                  </a:uFill>
                </a:defRPr>
              </a:lvl1pPr>
            </a:lstStyle>
            <a:p>
              <a:r>
                <a:t>?</a:t>
              </a:r>
            </a:p>
          </p:txBody>
        </p:sp>
        <p:sp>
          <p:nvSpPr>
            <p:cNvPr id="635" name="?"/>
            <p:cNvSpPr txBox="1"/>
            <p:nvPr/>
          </p:nvSpPr>
          <p:spPr>
            <a:xfrm rot="20447408">
              <a:off x="5331083" y="4351775"/>
              <a:ext cx="993715" cy="182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1280" marR="81280" defTabSz="1816100">
                <a:defRPr sz="11300">
                  <a:uFill>
                    <a:solidFill>
                      <a:srgbClr val="000000"/>
                    </a:solidFill>
                  </a:uFill>
                </a:defRPr>
              </a:lvl1pPr>
            </a:lstStyle>
            <a:p>
              <a:r>
                <a:t>?</a:t>
              </a: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Doubling method"/>
          <p:cNvSpPr txBox="1">
            <a:spLocks noGrp="1"/>
          </p:cNvSpPr>
          <p:nvPr>
            <p:ph type="title"/>
          </p:nvPr>
        </p:nvSpPr>
        <p:spPr>
          <a:prstGeom prst="rect">
            <a:avLst/>
          </a:prstGeom>
        </p:spPr>
        <p:txBody>
          <a:bodyPr/>
          <a:lstStyle/>
          <a:p>
            <a:r>
              <a:t>Doubling method</a:t>
            </a:r>
          </a:p>
        </p:txBody>
      </p:sp>
      <p:sp>
        <p:nvSpPr>
          <p:cNvPr id="6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
        <p:nvSpPr>
          <p:cNvPr id="640" name="Bottom line. It is often easy to meet the challenge of predicting performance."/>
          <p:cNvSpPr txBox="1"/>
          <p:nvPr/>
        </p:nvSpPr>
        <p:spPr>
          <a:xfrm>
            <a:off x="1270000" y="12026900"/>
            <a:ext cx="18135600" cy="11049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Bottom line. </a:t>
            </a:r>
            <a:r>
              <a:rPr>
                <a:solidFill>
                  <a:srgbClr val="000000"/>
                </a:solidFill>
              </a:rPr>
              <a:t>It is often </a:t>
            </a:r>
            <a:r>
              <a:rPr i="1">
                <a:solidFill>
                  <a:srgbClr val="000000"/>
                </a:solidFill>
              </a:rPr>
              <a:t>easy</a:t>
            </a:r>
            <a:r>
              <a:rPr>
                <a:solidFill>
                  <a:srgbClr val="000000"/>
                </a:solidFill>
              </a:rPr>
              <a:t> to meet the challenge of predicting performance.</a:t>
            </a:r>
          </a:p>
        </p:txBody>
      </p:sp>
      <p:sp>
        <p:nvSpPr>
          <p:cNvPr id="641" name="Hypothesis. The running time of my program is TN  ~ a Nb ."/>
          <p:cNvSpPr txBox="1"/>
          <p:nvPr/>
        </p:nvSpPr>
        <p:spPr>
          <a:xfrm>
            <a:off x="1270000" y="1778000"/>
            <a:ext cx="139827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Hypothesis. </a:t>
            </a:r>
            <a:r>
              <a:rPr>
                <a:solidFill>
                  <a:srgbClr val="000000"/>
                </a:solidFill>
              </a:rPr>
              <a:t>The running time of my program is </a:t>
            </a:r>
            <a:r>
              <a:rPr i="1">
                <a:solidFill>
                  <a:srgbClr val="000000"/>
                </a:solidFill>
              </a:rPr>
              <a:t>T</a:t>
            </a:r>
            <a:r>
              <a:rPr i="1" baseline="-5999">
                <a:solidFill>
                  <a:srgbClr val="000000"/>
                </a:solidFill>
              </a:rPr>
              <a:t>N  </a:t>
            </a:r>
            <a:r>
              <a:rPr>
                <a:solidFill>
                  <a:srgbClr val="000000"/>
                </a:solidFill>
              </a:rPr>
              <a:t>~ </a:t>
            </a:r>
            <a:r>
              <a:rPr i="1">
                <a:solidFill>
                  <a:srgbClr val="000000"/>
                </a:solidFill>
              </a:rPr>
              <a:t>a N</a:t>
            </a:r>
            <a:r>
              <a:rPr i="1" baseline="31999">
                <a:solidFill>
                  <a:srgbClr val="000000"/>
                </a:solidFill>
              </a:rPr>
              <a:t>b </a:t>
            </a:r>
            <a:r>
              <a:rPr>
                <a:solidFill>
                  <a:srgbClr val="000000"/>
                </a:solidFill>
              </a:rPr>
              <a:t>.</a:t>
            </a:r>
          </a:p>
        </p:txBody>
      </p:sp>
      <p:sp>
        <p:nvSpPr>
          <p:cNvPr id="642" name="Consequence. As N increases, T2N/TN approaches 2b."/>
          <p:cNvSpPr txBox="1"/>
          <p:nvPr/>
        </p:nvSpPr>
        <p:spPr>
          <a:xfrm>
            <a:off x="1270000" y="3009900"/>
            <a:ext cx="139827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Consequence. </a:t>
            </a:r>
            <a:r>
              <a:rPr>
                <a:solidFill>
                  <a:srgbClr val="000000"/>
                </a:solidFill>
              </a:rPr>
              <a:t>As </a:t>
            </a:r>
            <a:r>
              <a:rPr i="1">
                <a:solidFill>
                  <a:srgbClr val="000000"/>
                </a:solidFill>
              </a:rPr>
              <a:t>N</a:t>
            </a:r>
            <a:r>
              <a:rPr>
                <a:solidFill>
                  <a:srgbClr val="000000"/>
                </a:solidFill>
              </a:rPr>
              <a:t> increases, </a:t>
            </a:r>
            <a:r>
              <a:rPr i="1">
                <a:solidFill>
                  <a:srgbClr val="000000"/>
                </a:solidFill>
              </a:rPr>
              <a:t>T</a:t>
            </a:r>
            <a:r>
              <a:rPr i="1" baseline="-5999">
                <a:solidFill>
                  <a:srgbClr val="000000"/>
                </a:solidFill>
              </a:rPr>
              <a:t>2N</a:t>
            </a:r>
            <a:r>
              <a:rPr>
                <a:solidFill>
                  <a:srgbClr val="000000"/>
                </a:solidFill>
              </a:rPr>
              <a:t>/</a:t>
            </a:r>
            <a:r>
              <a:rPr i="1">
                <a:solidFill>
                  <a:srgbClr val="000000"/>
                </a:solidFill>
              </a:rPr>
              <a:t>T</a:t>
            </a:r>
            <a:r>
              <a:rPr i="1" baseline="-5999">
                <a:solidFill>
                  <a:srgbClr val="000000"/>
                </a:solidFill>
              </a:rPr>
              <a:t>N</a:t>
            </a:r>
            <a:r>
              <a:rPr>
                <a:solidFill>
                  <a:srgbClr val="000000"/>
                </a:solidFill>
              </a:rPr>
              <a:t> approaches 2</a:t>
            </a:r>
            <a:r>
              <a:rPr i="1" baseline="31999">
                <a:solidFill>
                  <a:srgbClr val="000000"/>
                </a:solidFill>
              </a:rPr>
              <a:t>b</a:t>
            </a:r>
            <a:r>
              <a:rPr>
                <a:solidFill>
                  <a:srgbClr val="000000"/>
                </a:solidFill>
              </a:rPr>
              <a:t>.</a:t>
            </a:r>
          </a:p>
        </p:txBody>
      </p:sp>
      <p:sp>
        <p:nvSpPr>
          <p:cNvPr id="643" name="Doubling method…"/>
          <p:cNvSpPr txBox="1"/>
          <p:nvPr/>
        </p:nvSpPr>
        <p:spPr>
          <a:xfrm>
            <a:off x="1270000" y="4991100"/>
            <a:ext cx="12776200" cy="61468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Doubling method</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Start with a moderate size.</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Measure and record running time.</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Double size.</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Repeat while you can afford it.</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Verify that </a:t>
            </a:r>
            <a:r>
              <a:rPr i="1"/>
              <a:t>ratios</a:t>
            </a:r>
            <a:r>
              <a:t> of running times approach 2</a:t>
            </a:r>
            <a:r>
              <a:rPr i="1" baseline="31999"/>
              <a:t>b</a:t>
            </a:r>
            <a:r>
              <a:t>.</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Predict by </a:t>
            </a:r>
            <a:r>
              <a:rPr i="1"/>
              <a:t>extrapolation</a:t>
            </a:r>
            <a:r>
              <a:t>: </a:t>
            </a:r>
          </a:p>
          <a:p>
            <a:pPr defTabSz="647700">
              <a:lnSpc>
                <a:spcPts val="5500"/>
              </a:lnSpc>
              <a:spcBef>
                <a:spcPts val="600"/>
              </a:spcBef>
              <a:tabLst>
                <a:tab pos="2476500" algn="l"/>
              </a:tabLst>
              <a:defRPr sz="3600">
                <a:solidFill>
                  <a:srgbClr val="8D3124"/>
                </a:solidFill>
                <a:latin typeface="Lucida Sans"/>
                <a:ea typeface="Lucida Sans"/>
                <a:cs typeface="Lucida Sans"/>
                <a:sym typeface="Lucida Sans"/>
              </a:defRPr>
            </a:pPr>
            <a:r>
              <a:t>           multiply by 2</a:t>
            </a:r>
            <a:r>
              <a:rPr i="1" baseline="31999"/>
              <a:t>b</a:t>
            </a:r>
            <a:r>
              <a:t> to estimate </a:t>
            </a:r>
            <a:r>
              <a:rPr i="1"/>
              <a:t>T</a:t>
            </a:r>
            <a:r>
              <a:rPr baseline="-5999"/>
              <a:t>2</a:t>
            </a:r>
            <a:r>
              <a:rPr i="1" baseline="-5999"/>
              <a:t>N</a:t>
            </a:r>
            <a:r>
              <a:t> and repeat.</a:t>
            </a:r>
          </a:p>
        </p:txBody>
      </p:sp>
      <p:sp>
        <p:nvSpPr>
          <p:cNvPr id="644" name="Line"/>
          <p:cNvSpPr/>
          <p:nvPr/>
        </p:nvSpPr>
        <p:spPr>
          <a:xfrm>
            <a:off x="1135026" y="6902843"/>
            <a:ext cx="834929" cy="1439705"/>
          </a:xfrm>
          <a:custGeom>
            <a:avLst/>
            <a:gdLst/>
            <a:ahLst/>
            <a:cxnLst>
              <a:cxn ang="0">
                <a:pos x="wd2" y="hd2"/>
              </a:cxn>
              <a:cxn ang="5400000">
                <a:pos x="wd2" y="hd2"/>
              </a:cxn>
              <a:cxn ang="10800000">
                <a:pos x="wd2" y="hd2"/>
              </a:cxn>
              <a:cxn ang="16200000">
                <a:pos x="wd2" y="hd2"/>
              </a:cxn>
            </a:cxnLst>
            <a:rect l="0" t="0" r="r" b="b"/>
            <a:pathLst>
              <a:path w="15341" h="21469" extrusionOk="0">
                <a:moveTo>
                  <a:pt x="15341" y="21469"/>
                </a:moveTo>
                <a:cubicBezTo>
                  <a:pt x="-3885" y="21600"/>
                  <a:pt x="-6259" y="176"/>
                  <a:pt x="15205" y="0"/>
                </a:cubicBezTo>
              </a:path>
            </a:pathLst>
          </a:custGeom>
          <a:ln w="50800">
            <a:solidFill>
              <a:srgbClr val="8D3124"/>
            </a:solidFill>
            <a:miter lim="400000"/>
            <a:tailEnd type="stealth"/>
          </a:ln>
        </p:spPr>
        <p:txBody>
          <a:bodyPr lIns="0" tIns="0" rIns="0" bIns="0"/>
          <a:lstStyle/>
          <a:p>
            <a:pPr defTabSz="647700"/>
            <a:endParaRPr/>
          </a:p>
        </p:txBody>
      </p:sp>
      <p:graphicFrame>
        <p:nvGraphicFramePr>
          <p:cNvPr id="645" name="Table"/>
          <p:cNvGraphicFramePr/>
          <p:nvPr/>
        </p:nvGraphicFramePr>
        <p:xfrm>
          <a:off x="15118094" y="5233790"/>
          <a:ext cx="6718298" cy="5815825"/>
        </p:xfrm>
        <a:graphic>
          <a:graphicData uri="http://schemas.openxmlformats.org/drawingml/2006/table">
            <a:tbl>
              <a:tblPr firstRow="1">
                <a:tableStyleId>{8F44A2F1-9E1F-4B54-A3A2-5F16C0AD49E2}</a:tableStyleId>
              </a:tblPr>
              <a:tblGrid>
                <a:gridCol w="1545423">
                  <a:extLst>
                    <a:ext uri="{9D8B030D-6E8A-4147-A177-3AD203B41FA5}">
                      <a16:colId xmlns:a16="http://schemas.microsoft.com/office/drawing/2014/main" val="20000"/>
                    </a:ext>
                  </a:extLst>
                </a:gridCol>
                <a:gridCol w="3849222">
                  <a:extLst>
                    <a:ext uri="{9D8B030D-6E8A-4147-A177-3AD203B41FA5}">
                      <a16:colId xmlns:a16="http://schemas.microsoft.com/office/drawing/2014/main" val="20001"/>
                    </a:ext>
                  </a:extLst>
                </a:gridCol>
                <a:gridCol w="1323653">
                  <a:extLst>
                    <a:ext uri="{9D8B030D-6E8A-4147-A177-3AD203B41FA5}">
                      <a16:colId xmlns:a16="http://schemas.microsoft.com/office/drawing/2014/main" val="20002"/>
                    </a:ext>
                  </a:extLst>
                </a:gridCol>
              </a:tblGrid>
              <a:tr h="535565">
                <a:tc>
                  <a:txBody>
                    <a:bodyPr/>
                    <a:lstStyle/>
                    <a:p>
                      <a:pPr defTabSz="914400">
                        <a:lnSpc>
                          <a:spcPts val="2600"/>
                        </a:lnSpc>
                        <a:defRPr sz="1800" i="0"/>
                      </a:pPr>
                      <a:r>
                        <a:rPr sz="2200" i="1">
                          <a:sym typeface="Lucida Sans"/>
                        </a:rPr>
                        <a:t>N</a:t>
                      </a:r>
                    </a:p>
                  </a:txBody>
                  <a:tcPr marL="25400" marR="25400" marT="25400" marB="25400" anchor="ctr" horzOverflow="overflow"/>
                </a:tc>
                <a:tc>
                  <a:txBody>
                    <a:bodyPr/>
                    <a:lstStyle/>
                    <a:p>
                      <a:pPr defTabSz="914400">
                        <a:defRPr>
                          <a:sym typeface="Lucida Sans"/>
                        </a:defRPr>
                      </a:pPr>
                      <a:r>
                        <a:t>T</a:t>
                      </a:r>
                      <a:r>
                        <a:rPr baseline="-5999"/>
                        <a:t>N</a:t>
                      </a:r>
                    </a:p>
                  </a:txBody>
                  <a:tcPr marL="25400" marR="25400" marT="25400" marB="25400" anchor="ctr" horzOverflow="overflow"/>
                </a:tc>
                <a:tc>
                  <a:txBody>
                    <a:bodyPr/>
                    <a:lstStyle/>
                    <a:p>
                      <a:pPr>
                        <a:lnSpc>
                          <a:spcPts val="4300"/>
                        </a:lnSpc>
                        <a:spcBef>
                          <a:spcPts val="1200"/>
                        </a:spcBef>
                        <a:tabLst>
                          <a:tab pos="1168400" algn="l"/>
                        </a:tabLst>
                        <a:defRPr sz="26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N/2</a:t>
                      </a:r>
                    </a:p>
                  </a:txBody>
                  <a:tcPr marL="25400" marR="25400" marT="25400" marB="25400" anchor="ctr" horzOverflow="overflow"/>
                </a:tc>
                <a:extLst>
                  <a:ext uri="{0D108BD9-81ED-4DB2-BD59-A6C34878D82A}">
                    <a16:rowId xmlns:a16="http://schemas.microsoft.com/office/drawing/2014/main" val="10000"/>
                  </a:ext>
                </a:extLst>
              </a:tr>
              <a:tr h="658541">
                <a:tc>
                  <a:txBody>
                    <a:bodyPr/>
                    <a:lstStyle/>
                    <a:p>
                      <a:pPr defTabSz="914400">
                        <a:lnSpc>
                          <a:spcPts val="3600"/>
                        </a:lnSpc>
                        <a:defRPr sz="1800"/>
                      </a:pPr>
                      <a:r>
                        <a:rPr sz="2500">
                          <a:sym typeface="Lucida Sans"/>
                        </a:rPr>
                        <a:t>1000</a:t>
                      </a:r>
                    </a:p>
                  </a:txBody>
                  <a:tcPr marL="38100" marR="38100" marT="38100" marB="38100" anchor="ctr" horzOverflow="overflow"/>
                </a:tc>
                <a:tc>
                  <a:txBody>
                    <a:bodyPr/>
                    <a:lstStyle/>
                    <a:p>
                      <a:pPr defTabSz="914400">
                        <a:lnSpc>
                          <a:spcPts val="3600"/>
                        </a:lnSpc>
                        <a:defRPr sz="1800"/>
                      </a:pPr>
                      <a:r>
                        <a:rPr sz="2500">
                          <a:sym typeface="Lucida Sans"/>
                        </a:rPr>
                        <a:t>0.5</a:t>
                      </a:r>
                    </a:p>
                  </a:txBody>
                  <a:tcPr marL="38100" marR="38100" marT="38100" marB="38100" anchor="ctr" horzOverflow="overflow"/>
                </a:tc>
                <a:tc>
                  <a:txBody>
                    <a:bodyPr/>
                    <a:lstStyle/>
                    <a:p>
                      <a:pPr defTabSz="914400">
                        <a:lnSpc>
                          <a:spcPts val="3600"/>
                        </a:lnSpc>
                        <a:defRPr sz="2500">
                          <a:sym typeface="Lucida Sans"/>
                        </a:defRPr>
                      </a:pPr>
                      <a:endParaRPr/>
                    </a:p>
                  </a:txBody>
                  <a:tcPr marL="38100" marR="38100" marT="38100" marB="38100" anchor="ctr" horzOverflow="overflow"/>
                </a:tc>
                <a:extLst>
                  <a:ext uri="{0D108BD9-81ED-4DB2-BD59-A6C34878D82A}">
                    <a16:rowId xmlns:a16="http://schemas.microsoft.com/office/drawing/2014/main" val="10001"/>
                  </a:ext>
                </a:extLst>
              </a:tr>
              <a:tr h="658541">
                <a:tc>
                  <a:txBody>
                    <a:bodyPr/>
                    <a:lstStyle/>
                    <a:p>
                      <a:pPr defTabSz="914400">
                        <a:lnSpc>
                          <a:spcPts val="3600"/>
                        </a:lnSpc>
                        <a:defRPr sz="1800"/>
                      </a:pPr>
                      <a:r>
                        <a:rPr sz="2500">
                          <a:sym typeface="Lucida Sans"/>
                        </a:rPr>
                        <a:t>2000</a:t>
                      </a:r>
                    </a:p>
                  </a:txBody>
                  <a:tcPr marL="38100" marR="38100" marT="38100" marB="38100" anchor="ctr" horzOverflow="overflow"/>
                </a:tc>
                <a:tc>
                  <a:txBody>
                    <a:bodyPr/>
                    <a:lstStyle/>
                    <a:p>
                      <a:pPr defTabSz="914400">
                        <a:lnSpc>
                          <a:spcPts val="3600"/>
                        </a:lnSpc>
                        <a:defRPr sz="1800"/>
                      </a:pPr>
                      <a:r>
                        <a:rPr sz="2500">
                          <a:sym typeface="Lucida Sans"/>
                        </a:rPr>
                        <a:t>4</a:t>
                      </a:r>
                    </a:p>
                  </a:txBody>
                  <a:tcPr marL="38100" marR="38100" marT="38100" marB="38100" anchor="ctr" horzOverflow="overflow"/>
                </a:tc>
                <a:tc>
                  <a:txBody>
                    <a:bodyPr/>
                    <a:lstStyle/>
                    <a:p>
                      <a:pPr defTabSz="914400">
                        <a:lnSpc>
                          <a:spcPts val="3600"/>
                        </a:lnSpc>
                        <a:defRPr sz="1800"/>
                      </a:pPr>
                      <a:r>
                        <a:rPr sz="2500">
                          <a:sym typeface="Lucida Sans"/>
                        </a:rPr>
                        <a:t>8</a:t>
                      </a:r>
                    </a:p>
                  </a:txBody>
                  <a:tcPr marL="38100" marR="38100" marT="38100" marB="38100" anchor="ctr" horzOverflow="overflow"/>
                </a:tc>
                <a:extLst>
                  <a:ext uri="{0D108BD9-81ED-4DB2-BD59-A6C34878D82A}">
                    <a16:rowId xmlns:a16="http://schemas.microsoft.com/office/drawing/2014/main" val="10002"/>
                  </a:ext>
                </a:extLst>
              </a:tr>
              <a:tr h="658541">
                <a:tc>
                  <a:txBody>
                    <a:bodyPr/>
                    <a:lstStyle/>
                    <a:p>
                      <a:pPr defTabSz="914400">
                        <a:lnSpc>
                          <a:spcPts val="3600"/>
                        </a:lnSpc>
                        <a:defRPr sz="1800"/>
                      </a:pPr>
                      <a:r>
                        <a:rPr sz="2500">
                          <a:sym typeface="Lucida Sans"/>
                        </a:rPr>
                        <a:t>4000</a:t>
                      </a:r>
                    </a:p>
                  </a:txBody>
                  <a:tcPr marL="38100" marR="38100" marT="38100" marB="38100" anchor="ctr" horzOverflow="overflow"/>
                </a:tc>
                <a:tc>
                  <a:txBody>
                    <a:bodyPr/>
                    <a:lstStyle/>
                    <a:p>
                      <a:pPr defTabSz="914400">
                        <a:lnSpc>
                          <a:spcPts val="3600"/>
                        </a:lnSpc>
                        <a:defRPr sz="1800"/>
                      </a:pPr>
                      <a:r>
                        <a:rPr sz="2500">
                          <a:sym typeface="Lucida Sans"/>
                        </a:rPr>
                        <a:t>31</a:t>
                      </a:r>
                    </a:p>
                  </a:txBody>
                  <a:tcPr marL="38100" marR="38100" marT="38100" marB="38100" anchor="ctr" horzOverflow="overflow"/>
                </a:tc>
                <a:tc>
                  <a:txBody>
                    <a:bodyPr/>
                    <a:lstStyle/>
                    <a:p>
                      <a:pPr defTabSz="914400">
                        <a:lnSpc>
                          <a:spcPts val="3600"/>
                        </a:lnSpc>
                        <a:defRPr sz="1800"/>
                      </a:pPr>
                      <a:r>
                        <a:rPr sz="2500">
                          <a:sym typeface="Lucida Sans"/>
                        </a:rPr>
                        <a:t>7.75</a:t>
                      </a:r>
                    </a:p>
                  </a:txBody>
                  <a:tcPr marL="38100" marR="38100" marT="38100" marB="38100" anchor="ctr" horzOverflow="overflow"/>
                </a:tc>
                <a:extLst>
                  <a:ext uri="{0D108BD9-81ED-4DB2-BD59-A6C34878D82A}">
                    <a16:rowId xmlns:a16="http://schemas.microsoft.com/office/drawing/2014/main" val="10003"/>
                  </a:ext>
                </a:extLst>
              </a:tr>
              <a:tr h="658541">
                <a:tc>
                  <a:txBody>
                    <a:bodyPr/>
                    <a:lstStyle/>
                    <a:p>
                      <a:pPr defTabSz="914400">
                        <a:lnSpc>
                          <a:spcPts val="3600"/>
                        </a:lnSpc>
                        <a:defRPr sz="1800"/>
                      </a:pPr>
                      <a:r>
                        <a:rPr sz="2500">
                          <a:sym typeface="Lucida Sans"/>
                        </a:rPr>
                        <a:t>8000</a:t>
                      </a:r>
                    </a:p>
                  </a:txBody>
                  <a:tcPr marL="38100" marR="38100" marT="38100" marB="38100" anchor="ctr" horzOverflow="overflow"/>
                </a:tc>
                <a:tc>
                  <a:txBody>
                    <a:bodyPr/>
                    <a:lstStyle/>
                    <a:p>
                      <a:pPr defTabSz="914400">
                        <a:lnSpc>
                          <a:spcPts val="3600"/>
                        </a:lnSpc>
                        <a:defRPr sz="1800"/>
                      </a:pPr>
                      <a:r>
                        <a:rPr sz="2500">
                          <a:sym typeface="Lucida Sans"/>
                        </a:rPr>
                        <a:t>248</a:t>
                      </a:r>
                    </a:p>
                  </a:txBody>
                  <a:tcPr marL="38100" marR="38100" marT="38100" marB="38100" anchor="ctr" horzOverflow="overflow"/>
                </a:tc>
                <a:tc>
                  <a:txBody>
                    <a:bodyPr/>
                    <a:lstStyle/>
                    <a:p>
                      <a:pPr defTabSz="914400">
                        <a:lnSpc>
                          <a:spcPts val="3600"/>
                        </a:lnSpc>
                        <a:defRPr sz="1800"/>
                      </a:pPr>
                      <a:r>
                        <a:rPr sz="2500">
                          <a:sym typeface="Lucida Sans"/>
                        </a:rPr>
                        <a:t>8</a:t>
                      </a:r>
                    </a:p>
                  </a:txBody>
                  <a:tcPr marL="38100" marR="38100" marT="38100" marB="38100" anchor="ctr" horzOverflow="overflow"/>
                </a:tc>
                <a:extLst>
                  <a:ext uri="{0D108BD9-81ED-4DB2-BD59-A6C34878D82A}">
                    <a16:rowId xmlns:a16="http://schemas.microsoft.com/office/drawing/2014/main" val="10004"/>
                  </a:ext>
                </a:extLst>
              </a:tr>
              <a:tr h="658541">
                <a:tc>
                  <a:txBody>
                    <a:bodyPr/>
                    <a:lstStyle/>
                    <a:p>
                      <a:pPr defTabSz="914400">
                        <a:lnSpc>
                          <a:spcPts val="3600"/>
                        </a:lnSpc>
                        <a:defRPr sz="1800"/>
                      </a:pPr>
                      <a:r>
                        <a:rPr sz="2500">
                          <a:solidFill>
                            <a:srgbClr val="8D3124"/>
                          </a:solidFill>
                          <a:sym typeface="Lucida Sans"/>
                        </a:rPr>
                        <a:t>16000</a:t>
                      </a:r>
                    </a:p>
                  </a:txBody>
                  <a:tcPr marL="38100" marR="38100" marT="38100" marB="38100" anchor="ctr" horzOverflow="overflow"/>
                </a:tc>
                <a:tc>
                  <a:txBody>
                    <a:bodyPr/>
                    <a:lstStyle/>
                    <a:p>
                      <a:pPr defTabSz="914400">
                        <a:lnSpc>
                          <a:spcPts val="3600"/>
                        </a:lnSpc>
                        <a:defRPr sz="1800"/>
                      </a:pPr>
                      <a:r>
                        <a:rPr sz="2500">
                          <a:solidFill>
                            <a:srgbClr val="8D3124"/>
                          </a:solidFill>
                          <a:sym typeface="Lucida Sans"/>
                        </a:rPr>
                        <a:t>248 × 8 = 1984</a:t>
                      </a:r>
                    </a:p>
                  </a:txBody>
                  <a:tcPr marL="38100" marR="38100" marT="38100" marB="38100" anchor="ctr" horzOverflow="overflow"/>
                </a:tc>
                <a:tc>
                  <a:txBody>
                    <a:bodyPr/>
                    <a:lstStyle/>
                    <a:p>
                      <a:pPr defTabSz="914400">
                        <a:lnSpc>
                          <a:spcPts val="3600"/>
                        </a:lnSpc>
                        <a:defRPr sz="1800"/>
                      </a:pPr>
                      <a:r>
                        <a:rPr sz="2500">
                          <a:solidFill>
                            <a:srgbClr val="8D3124"/>
                          </a:solidFill>
                          <a:sym typeface="Lucida Sans"/>
                        </a:rPr>
                        <a:t>8</a:t>
                      </a:r>
                    </a:p>
                  </a:txBody>
                  <a:tcPr marL="38100" marR="38100" marT="38100" marB="38100" anchor="ctr" horzOverflow="overflow"/>
                </a:tc>
                <a:extLst>
                  <a:ext uri="{0D108BD9-81ED-4DB2-BD59-A6C34878D82A}">
                    <a16:rowId xmlns:a16="http://schemas.microsoft.com/office/drawing/2014/main" val="10005"/>
                  </a:ext>
                </a:extLst>
              </a:tr>
              <a:tr h="658541">
                <a:tc>
                  <a:txBody>
                    <a:bodyPr/>
                    <a:lstStyle/>
                    <a:p>
                      <a:pPr defTabSz="914400">
                        <a:lnSpc>
                          <a:spcPts val="3600"/>
                        </a:lnSpc>
                        <a:defRPr sz="1800"/>
                      </a:pPr>
                      <a:r>
                        <a:rPr sz="2500">
                          <a:solidFill>
                            <a:srgbClr val="8D3124"/>
                          </a:solidFill>
                          <a:sym typeface="Lucida Sans"/>
                        </a:rPr>
                        <a:t>32000</a:t>
                      </a:r>
                    </a:p>
                  </a:txBody>
                  <a:tcPr marL="38100" marR="38100" marT="38100" marB="38100" anchor="ctr" horzOverflow="overflow"/>
                </a:tc>
                <a:tc>
                  <a:txBody>
                    <a:bodyPr/>
                    <a:lstStyle/>
                    <a:p>
                      <a:pPr defTabSz="914400">
                        <a:lnSpc>
                          <a:spcPts val="3600"/>
                        </a:lnSpc>
                        <a:defRPr sz="2500">
                          <a:solidFill>
                            <a:srgbClr val="8D3124"/>
                          </a:solidFill>
                          <a:sym typeface="Lucida Sans"/>
                        </a:defRPr>
                      </a:pPr>
                      <a:r>
                        <a:t>248 × 8</a:t>
                      </a:r>
                      <a:r>
                        <a:rPr baseline="31999"/>
                        <a:t>2</a:t>
                      </a:r>
                      <a:r>
                        <a:t> = 15872</a:t>
                      </a:r>
                    </a:p>
                  </a:txBody>
                  <a:tcPr marL="38100" marR="38100" marT="38100" marB="38100" anchor="ctr" horzOverflow="overflow"/>
                </a:tc>
                <a:tc>
                  <a:txBody>
                    <a:bodyPr/>
                    <a:lstStyle/>
                    <a:p>
                      <a:pPr defTabSz="914400">
                        <a:lnSpc>
                          <a:spcPts val="3600"/>
                        </a:lnSpc>
                        <a:defRPr sz="1800"/>
                      </a:pPr>
                      <a:r>
                        <a:rPr sz="2500">
                          <a:solidFill>
                            <a:srgbClr val="8D3124"/>
                          </a:solidFill>
                          <a:sym typeface="Lucida Sans"/>
                        </a:rPr>
                        <a:t>8</a:t>
                      </a:r>
                    </a:p>
                  </a:txBody>
                  <a:tcPr marL="38100" marR="38100" marT="38100" marB="38100" anchor="ctr" horzOverflow="overflow"/>
                </a:tc>
                <a:extLst>
                  <a:ext uri="{0D108BD9-81ED-4DB2-BD59-A6C34878D82A}">
                    <a16:rowId xmlns:a16="http://schemas.microsoft.com/office/drawing/2014/main" val="10006"/>
                  </a:ext>
                </a:extLst>
              </a:tr>
              <a:tr h="658541">
                <a:tc>
                  <a:txBody>
                    <a:bodyPr/>
                    <a:lstStyle/>
                    <a:p>
                      <a:pPr defTabSz="914400">
                        <a:lnSpc>
                          <a:spcPts val="3600"/>
                        </a:lnSpc>
                        <a:defRPr sz="1800"/>
                      </a:pPr>
                      <a:r>
                        <a:rPr sz="2500">
                          <a:solidFill>
                            <a:srgbClr val="8D3124"/>
                          </a:solidFill>
                          <a:sym typeface="Lucida Sans"/>
                        </a:rPr>
                        <a:t>...</a:t>
                      </a:r>
                    </a:p>
                  </a:txBody>
                  <a:tcPr marL="38100" marR="38100" marT="38100" marB="38100" anchor="ctr" horzOverflow="overflow"/>
                </a:tc>
                <a:tc>
                  <a:txBody>
                    <a:bodyPr/>
                    <a:lstStyle/>
                    <a:p>
                      <a:pPr defTabSz="914400">
                        <a:lnSpc>
                          <a:spcPts val="3600"/>
                        </a:lnSpc>
                        <a:defRPr sz="2500">
                          <a:solidFill>
                            <a:srgbClr val="8D3124"/>
                          </a:solidFill>
                          <a:sym typeface="Lucida Sans"/>
                        </a:defRPr>
                      </a:pPr>
                      <a:endParaRPr/>
                    </a:p>
                  </a:txBody>
                  <a:tcPr marL="38100" marR="38100" marT="38100" marB="38100" anchor="ctr" horzOverflow="overflow"/>
                </a:tc>
                <a:tc>
                  <a:txBody>
                    <a:bodyPr/>
                    <a:lstStyle/>
                    <a:p>
                      <a:pPr defTabSz="914400">
                        <a:lnSpc>
                          <a:spcPts val="3600"/>
                        </a:lnSpc>
                        <a:defRPr sz="2500">
                          <a:solidFill>
                            <a:srgbClr val="8D3124"/>
                          </a:solidFill>
                          <a:sym typeface="Lucida Sans"/>
                        </a:defRPr>
                      </a:pPr>
                      <a:endParaRPr/>
                    </a:p>
                  </a:txBody>
                  <a:tcPr marL="38100" marR="38100" marT="38100" marB="38100" anchor="ctr" horzOverflow="overflow"/>
                </a:tc>
                <a:extLst>
                  <a:ext uri="{0D108BD9-81ED-4DB2-BD59-A6C34878D82A}">
                    <a16:rowId xmlns:a16="http://schemas.microsoft.com/office/drawing/2014/main" val="10007"/>
                  </a:ext>
                </a:extLst>
              </a:tr>
              <a:tr h="658541">
                <a:tc>
                  <a:txBody>
                    <a:bodyPr/>
                    <a:lstStyle/>
                    <a:p>
                      <a:pPr defTabSz="914400">
                        <a:lnSpc>
                          <a:spcPts val="3600"/>
                        </a:lnSpc>
                        <a:defRPr sz="1800"/>
                      </a:pPr>
                      <a:r>
                        <a:rPr sz="2500">
                          <a:solidFill>
                            <a:srgbClr val="8D3124"/>
                          </a:solidFill>
                          <a:sym typeface="Lucida Sans"/>
                        </a:rPr>
                        <a:t>1024000</a:t>
                      </a:r>
                    </a:p>
                  </a:txBody>
                  <a:tcPr marL="38100" marR="38100" marT="38100" marB="38100" anchor="ctr" horzOverflow="overflow"/>
                </a:tc>
                <a:tc>
                  <a:txBody>
                    <a:bodyPr/>
                    <a:lstStyle/>
                    <a:p>
                      <a:pPr defTabSz="914400">
                        <a:lnSpc>
                          <a:spcPts val="3600"/>
                        </a:lnSpc>
                        <a:defRPr sz="2500">
                          <a:solidFill>
                            <a:srgbClr val="8D3124"/>
                          </a:solidFill>
                          <a:sym typeface="Lucida Sans"/>
                        </a:defRPr>
                      </a:pPr>
                      <a:r>
                        <a:t>248 × 8</a:t>
                      </a:r>
                      <a:r>
                        <a:rPr baseline="31999"/>
                        <a:t>7</a:t>
                      </a:r>
                      <a:r>
                        <a:t> = 520093696</a:t>
                      </a:r>
                    </a:p>
                  </a:txBody>
                  <a:tcPr marL="38100" marR="38100" marT="38100" marB="38100" anchor="ctr" horzOverflow="overflow"/>
                </a:tc>
                <a:tc>
                  <a:txBody>
                    <a:bodyPr/>
                    <a:lstStyle/>
                    <a:p>
                      <a:pPr defTabSz="914400">
                        <a:lnSpc>
                          <a:spcPts val="3600"/>
                        </a:lnSpc>
                        <a:defRPr sz="1800"/>
                      </a:pPr>
                      <a:r>
                        <a:rPr sz="2500">
                          <a:solidFill>
                            <a:srgbClr val="8D3124"/>
                          </a:solidFill>
                          <a:sym typeface="Lucida Sans"/>
                        </a:rPr>
                        <a:t>8</a:t>
                      </a:r>
                    </a:p>
                  </a:txBody>
                  <a:tcPr marL="38100" marR="38100" marT="38100" marB="38100" anchor="ctr" horzOverflow="overflow"/>
                </a:tc>
                <a:extLst>
                  <a:ext uri="{0D108BD9-81ED-4DB2-BD59-A6C34878D82A}">
                    <a16:rowId xmlns:a16="http://schemas.microsoft.com/office/drawing/2014/main" val="10008"/>
                  </a:ext>
                </a:extLst>
              </a:tr>
            </a:tbl>
          </a:graphicData>
        </a:graphic>
      </p:graphicFrame>
      <p:grpSp>
        <p:nvGrpSpPr>
          <p:cNvPr id="649" name="Group"/>
          <p:cNvGrpSpPr/>
          <p:nvPr/>
        </p:nvGrpSpPr>
        <p:grpSpPr>
          <a:xfrm>
            <a:off x="20711287" y="7620000"/>
            <a:ext cx="3670301" cy="5486401"/>
            <a:chOff x="0" y="0"/>
            <a:chExt cx="3670300" cy="5486400"/>
          </a:xfrm>
        </p:grpSpPr>
        <p:sp>
          <p:nvSpPr>
            <p:cNvPr id="646" name="math model says…"/>
            <p:cNvSpPr txBox="1"/>
            <p:nvPr/>
          </p:nvSpPr>
          <p:spPr>
            <a:xfrm>
              <a:off x="0" y="3568700"/>
              <a:ext cx="3670300" cy="191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math model says</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running time</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should be </a:t>
              </a:r>
              <a:r>
                <a:rPr i="1"/>
                <a:t>a</a:t>
              </a:r>
              <a:r>
                <a:rPr i="1" spc="405"/>
                <a:t>N</a:t>
              </a:r>
              <a:r>
                <a:rPr baseline="31999"/>
                <a:t>3</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2</a:t>
              </a:r>
              <a:r>
                <a:rPr baseline="31999"/>
                <a:t>3</a:t>
              </a:r>
              <a:r>
                <a:t> = 8</a:t>
              </a:r>
            </a:p>
          </p:txBody>
        </p:sp>
        <p:sp>
          <p:nvSpPr>
            <p:cNvPr id="647" name="Line"/>
            <p:cNvSpPr/>
            <p:nvPr/>
          </p:nvSpPr>
          <p:spPr>
            <a:xfrm flipH="1">
              <a:off x="1888759" y="767820"/>
              <a:ext cx="1" cy="2702145"/>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648" name="✓"/>
            <p:cNvSpPr txBox="1"/>
            <p:nvPr/>
          </p:nvSpPr>
          <p:spPr>
            <a:xfrm>
              <a:off x="1577320" y="0"/>
              <a:ext cx="521904" cy="736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5000"/>
                </a:lnSpc>
                <a:tabLst>
                  <a:tab pos="1511300" algn="l"/>
                </a:tabLst>
                <a:defRPr sz="4200">
                  <a:solidFill>
                    <a:srgbClr val="005493"/>
                  </a:solidFill>
                  <a:latin typeface="Lucida Sans"/>
                  <a:ea typeface="Lucida Sans"/>
                  <a:cs typeface="Lucida Sans"/>
                  <a:sym typeface="Lucida Sans"/>
                </a:defRPr>
              </a:lvl1pPr>
            </a:lstStyle>
            <a:p>
              <a:r>
                <a:t>✓</a:t>
              </a:r>
            </a:p>
          </p:txBody>
        </p:sp>
      </p:grpSp>
      <p:sp>
        <p:nvSpPr>
          <p:cNvPr id="650" name="3-sum example"/>
          <p:cNvSpPr txBox="1"/>
          <p:nvPr/>
        </p:nvSpPr>
        <p:spPr>
          <a:xfrm>
            <a:off x="15113000" y="4648200"/>
            <a:ext cx="3211042" cy="546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647700">
              <a:lnSpc>
                <a:spcPts val="4800"/>
              </a:lnSpc>
              <a:spcBef>
                <a:spcPts val="2000"/>
              </a:spcBef>
              <a:tabLst>
                <a:tab pos="1168400" algn="l"/>
              </a:tabLst>
              <a:defRPr sz="3000" b="1">
                <a:latin typeface="Lucida Grande"/>
                <a:ea typeface="Lucida Grande"/>
                <a:cs typeface="Lucida Grande"/>
                <a:sym typeface="Lucida Grande"/>
              </a:defRPr>
            </a:lvl1pPr>
          </a:lstStyle>
          <a:p>
            <a:r>
              <a:t>3-sum example</a:t>
            </a:r>
          </a:p>
        </p:txBody>
      </p:sp>
      <p:grpSp>
        <p:nvGrpSpPr>
          <p:cNvPr id="653" name="Group"/>
          <p:cNvGrpSpPr/>
          <p:nvPr/>
        </p:nvGrpSpPr>
        <p:grpSpPr>
          <a:xfrm>
            <a:off x="16652318" y="2946400"/>
            <a:ext cx="4086782" cy="1104900"/>
            <a:chOff x="-287" y="0"/>
            <a:chExt cx="4086780" cy="1104900"/>
          </a:xfrm>
        </p:grpSpPr>
        <p:pic>
          <p:nvPicPr>
            <p:cNvPr id="651" name="droppedImage.pdf" descr="droppedImage.pdf"/>
            <p:cNvPicPr>
              <a:picLocks noChangeAspect="1"/>
            </p:cNvPicPr>
            <p:nvPr/>
          </p:nvPicPr>
          <p:blipFill>
            <a:blip r:embed="rId2"/>
            <a:stretch>
              <a:fillRect/>
            </a:stretch>
          </p:blipFill>
          <p:spPr>
            <a:xfrm>
              <a:off x="1546492" y="0"/>
              <a:ext cx="2540001" cy="1104900"/>
            </a:xfrm>
            <a:prstGeom prst="rect">
              <a:avLst/>
            </a:prstGeom>
            <a:ln w="12700" cap="flat">
              <a:noFill/>
              <a:miter lim="400000"/>
            </a:ln>
            <a:effectLst/>
          </p:spPr>
        </p:pic>
        <p:sp>
          <p:nvSpPr>
            <p:cNvPr id="652" name="Proof:"/>
            <p:cNvSpPr txBox="1"/>
            <p:nvPr/>
          </p:nvSpPr>
          <p:spPr>
            <a:xfrm>
              <a:off x="-288" y="368300"/>
              <a:ext cx="1292039"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2550" marR="82550" algn="ctr" defTabSz="647700">
                <a:lnSpc>
                  <a:spcPts val="3900"/>
                </a:lnSpc>
                <a:spcBef>
                  <a:spcPts val="200"/>
                </a:spcBef>
                <a:tabLst>
                  <a:tab pos="1511300" algn="l"/>
                </a:tabLst>
                <a:defRPr sz="3000">
                  <a:solidFill>
                    <a:srgbClr val="005493"/>
                  </a:solidFill>
                  <a:uFill>
                    <a:solidFill>
                      <a:srgbClr val="005493"/>
                    </a:solidFill>
                  </a:uFill>
                  <a:latin typeface="Lucida Sans"/>
                  <a:ea typeface="Lucida Sans"/>
                  <a:cs typeface="Lucida Sans"/>
                  <a:sym typeface="Lucida Sans"/>
                </a:defRPr>
              </a:lvl1pPr>
            </a:lstStyle>
            <a:p>
              <a:r>
                <a:t>Proof:</a:t>
              </a:r>
            </a:p>
          </p:txBody>
        </p:sp>
      </p:grpSp>
      <p:grpSp>
        <p:nvGrpSpPr>
          <p:cNvPr id="656" name="Group"/>
          <p:cNvGrpSpPr/>
          <p:nvPr/>
        </p:nvGrpSpPr>
        <p:grpSpPr>
          <a:xfrm>
            <a:off x="18304227" y="1892300"/>
            <a:ext cx="4312823" cy="1198961"/>
            <a:chOff x="-18075" y="0"/>
            <a:chExt cx="4312822" cy="1198960"/>
          </a:xfrm>
        </p:grpSpPr>
        <p:sp>
          <p:nvSpPr>
            <p:cNvPr id="654" name="no need to calculate a (!)"/>
            <p:cNvSpPr txBox="1"/>
            <p:nvPr/>
          </p:nvSpPr>
          <p:spPr>
            <a:xfrm>
              <a:off x="-18076" y="0"/>
              <a:ext cx="4312823" cy="508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no need to calculate </a:t>
              </a:r>
              <a:r>
                <a:rPr i="1"/>
                <a:t>a</a:t>
              </a:r>
              <a:r>
                <a:t> (!)</a:t>
              </a:r>
            </a:p>
          </p:txBody>
        </p:sp>
        <p:sp>
          <p:nvSpPr>
            <p:cNvPr id="655" name="Line"/>
            <p:cNvSpPr/>
            <p:nvPr/>
          </p:nvSpPr>
          <p:spPr>
            <a:xfrm flipV="1">
              <a:off x="2137015" y="558800"/>
              <a:ext cx="1" cy="64016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43">
                                            <p:bg/>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64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64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64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64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643">
                                            <p:txEl>
                                              <p:pRg st="4" end="4"/>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64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643">
                                            <p:txEl>
                                              <p:pRg st="5" end="5"/>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643">
                                            <p:txEl>
                                              <p:pRg st="6" end="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643">
                                            <p:txEl>
                                              <p:pRg st="7" end="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6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p:tmAbs val="0"/>
                                  </p:iterate>
                                  <p:childTnLst>
                                    <p:set>
                                      <p:cBhvr>
                                        <p:cTn id="63" fill="hold"/>
                                        <p:tgtEl>
                                          <p:spTgt spid="645"/>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iterate>
                                    <p:tmAbs val="0"/>
                                  </p:iterate>
                                  <p:childTnLst>
                                    <p:set>
                                      <p:cBhvr>
                                        <p:cTn id="66" fill="hold"/>
                                        <p:tgtEl>
                                          <p:spTgt spid="6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iterate>
                                    <p:tmAbs val="0"/>
                                  </p:iterate>
                                  <p:childTnLst>
                                    <p:set>
                                      <p:cBhvr>
                                        <p:cTn id="70" fill="hold"/>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 grpId="0" animBg="1" advAuto="0"/>
      <p:bldP spid="641" grpId="0" animBg="1" advAuto="0"/>
      <p:bldP spid="642" grpId="0" animBg="1" advAuto="0"/>
      <p:bldP spid="643" grpId="0" build="p" bldLvl="5" animBg="1" advAuto="0"/>
      <p:bldP spid="644" grpId="0" animBg="1" advAuto="0"/>
      <p:bldP spid="645" grpId="0" animBg="1" advAuto="0"/>
      <p:bldP spid="649" grpId="0" animBg="1" advAuto="0"/>
      <p:bldP spid="650" grpId="0" animBg="1" advAuto="0"/>
      <p:bldP spid="653" grpId="0" animBg="1" advAuto="0"/>
      <p:bldP spid="656"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8" name="Caveats"/>
          <p:cNvSpPr txBox="1">
            <a:spLocks noGrp="1"/>
          </p:cNvSpPr>
          <p:nvPr>
            <p:ph type="title"/>
          </p:nvPr>
        </p:nvSpPr>
        <p:spPr>
          <a:prstGeom prst="rect">
            <a:avLst/>
          </a:prstGeom>
        </p:spPr>
        <p:txBody>
          <a:bodyPr/>
          <a:lstStyle/>
          <a:p>
            <a:r>
              <a:t>Caveats</a:t>
            </a:r>
          </a:p>
        </p:txBody>
      </p:sp>
      <p:sp>
        <p:nvSpPr>
          <p:cNvPr id="6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
        <p:nvSpPr>
          <p:cNvPr id="660" name="It is sometimes not so easy to meet the challenge of predicting performance."/>
          <p:cNvSpPr txBox="1"/>
          <p:nvPr/>
        </p:nvSpPr>
        <p:spPr>
          <a:xfrm>
            <a:off x="1270000" y="1739900"/>
            <a:ext cx="181356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rPr>
                <a:solidFill>
                  <a:srgbClr val="000000"/>
                </a:solidFill>
              </a:rPr>
              <a:t>It is </a:t>
            </a:r>
            <a:r>
              <a:rPr i="1">
                <a:solidFill>
                  <a:srgbClr val="000000"/>
                </a:solidFill>
              </a:rPr>
              <a:t>sometimes</a:t>
            </a:r>
            <a:r>
              <a:rPr>
                <a:solidFill>
                  <a:srgbClr val="000000"/>
                </a:solidFill>
              </a:rPr>
              <a:t> not so easy to meet the challenge of predicting performance.</a:t>
            </a:r>
          </a:p>
        </p:txBody>
      </p:sp>
      <p:sp>
        <p:nvSpPr>
          <p:cNvPr id="661" name="Good news. Doubling method is robust in the face of many of these challenges."/>
          <p:cNvSpPr txBox="1"/>
          <p:nvPr/>
        </p:nvSpPr>
        <p:spPr>
          <a:xfrm>
            <a:off x="1270000" y="11938000"/>
            <a:ext cx="188595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Good news. </a:t>
            </a:r>
            <a:r>
              <a:rPr>
                <a:solidFill>
                  <a:srgbClr val="000000"/>
                </a:solidFill>
              </a:rPr>
              <a:t>Doubling method is </a:t>
            </a:r>
            <a:r>
              <a:rPr i="1">
                <a:solidFill>
                  <a:srgbClr val="000000"/>
                </a:solidFill>
              </a:rPr>
              <a:t>robust</a:t>
            </a:r>
            <a:r>
              <a:rPr>
                <a:solidFill>
                  <a:srgbClr val="000000"/>
                </a:solidFill>
              </a:rPr>
              <a:t> in the face of many of these challenges.</a:t>
            </a:r>
          </a:p>
        </p:txBody>
      </p:sp>
      <p:grpSp>
        <p:nvGrpSpPr>
          <p:cNvPr id="665" name="Group"/>
          <p:cNvGrpSpPr/>
          <p:nvPr/>
        </p:nvGrpSpPr>
        <p:grpSpPr>
          <a:xfrm>
            <a:off x="1498600" y="3238500"/>
            <a:ext cx="7861300" cy="3352800"/>
            <a:chOff x="0" y="0"/>
            <a:chExt cx="7861300" cy="3352800"/>
          </a:xfrm>
        </p:grpSpPr>
        <p:pic>
          <p:nvPicPr>
            <p:cNvPr id="662" name="TF2_female_Spy_by_ChemicalAlia.jpg" descr="TF2_female_Spy_by_ChemicalAlia.jpg"/>
            <p:cNvPicPr>
              <a:picLocks noChangeAspect="1"/>
            </p:cNvPicPr>
            <p:nvPr/>
          </p:nvPicPr>
          <p:blipFill>
            <a:blip r:embed="rId2"/>
            <a:srcRect l="13128" t="6758" r="56787" b="49880"/>
            <a:stretch>
              <a:fillRect/>
            </a:stretch>
          </p:blipFill>
          <p:spPr>
            <a:xfrm>
              <a:off x="0" y="1447800"/>
              <a:ext cx="1905000" cy="1905000"/>
            </a:xfrm>
            <a:prstGeom prst="rect">
              <a:avLst/>
            </a:prstGeom>
            <a:ln w="12700" cap="flat">
              <a:noFill/>
              <a:miter lim="400000"/>
            </a:ln>
            <a:effectLst/>
          </p:spPr>
        </p:pic>
        <p:sp>
          <p:nvSpPr>
            <p:cNvPr id="663" name="Quote Bubble"/>
            <p:cNvSpPr/>
            <p:nvPr/>
          </p:nvSpPr>
          <p:spPr>
            <a:xfrm>
              <a:off x="2024856" y="0"/>
              <a:ext cx="5836444" cy="1553369"/>
            </a:xfrm>
            <a:custGeom>
              <a:avLst/>
              <a:gdLst/>
              <a:ahLst/>
              <a:cxnLst>
                <a:cxn ang="0">
                  <a:pos x="wd2" y="hd2"/>
                </a:cxn>
                <a:cxn ang="5400000">
                  <a:pos x="wd2" y="hd2"/>
                </a:cxn>
                <a:cxn ang="10800000">
                  <a:pos x="wd2" y="hd2"/>
                </a:cxn>
                <a:cxn ang="16200000">
                  <a:pos x="wd2" y="hd2"/>
                </a:cxn>
              </a:cxnLst>
              <a:rect l="0" t="0" r="r" b="b"/>
              <a:pathLst>
                <a:path w="21600" h="21600" extrusionOk="0">
                  <a:moveTo>
                    <a:pt x="3164" y="0"/>
                  </a:moveTo>
                  <a:cubicBezTo>
                    <a:pt x="2080" y="0"/>
                    <a:pt x="1201" y="3301"/>
                    <a:pt x="1201" y="7373"/>
                  </a:cubicBezTo>
                  <a:lnTo>
                    <a:pt x="1201" y="11523"/>
                  </a:lnTo>
                  <a:cubicBezTo>
                    <a:pt x="1201" y="14437"/>
                    <a:pt x="1656" y="16932"/>
                    <a:pt x="2309" y="18129"/>
                  </a:cubicBezTo>
                  <a:lnTo>
                    <a:pt x="0" y="21600"/>
                  </a:lnTo>
                  <a:lnTo>
                    <a:pt x="4149" y="18896"/>
                  </a:lnTo>
                  <a:lnTo>
                    <a:pt x="19638" y="18896"/>
                  </a:lnTo>
                  <a:cubicBezTo>
                    <a:pt x="20721" y="18896"/>
                    <a:pt x="21600" y="15594"/>
                    <a:pt x="21600" y="11523"/>
                  </a:cubicBezTo>
                  <a:lnTo>
                    <a:pt x="21600" y="7373"/>
                  </a:lnTo>
                  <a:cubicBezTo>
                    <a:pt x="21600" y="3301"/>
                    <a:pt x="20721" y="0"/>
                    <a:pt x="19638" y="0"/>
                  </a:cubicBezTo>
                  <a:lnTo>
                    <a:pt x="3164"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664" name="There are many other apps running on my computer!"/>
            <p:cNvSpPr txBox="1"/>
            <p:nvPr/>
          </p:nvSpPr>
          <p:spPr>
            <a:xfrm>
              <a:off x="2578100" y="266700"/>
              <a:ext cx="5041900" cy="1333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647700">
                <a:lnSpc>
                  <a:spcPts val="4100"/>
                </a:lnSpc>
                <a:tabLst>
                  <a:tab pos="1168400" algn="l"/>
                </a:tabLst>
                <a:defRPr sz="3000">
                  <a:solidFill>
                    <a:srgbClr val="005493"/>
                  </a:solidFill>
                  <a:latin typeface="Lucida Sans"/>
                  <a:ea typeface="Lucida Sans"/>
                  <a:cs typeface="Lucida Sans"/>
                  <a:sym typeface="Lucida Sans"/>
                </a:defRPr>
              </a:pPr>
              <a:r>
                <a:t>There are many other apps running on my compute</a:t>
              </a:r>
              <a:r>
                <a:rPr spc="330"/>
                <a:t>r</a:t>
              </a:r>
              <a:r>
                <a:t>!</a:t>
              </a:r>
            </a:p>
          </p:txBody>
        </p:sp>
      </p:grpSp>
      <p:grpSp>
        <p:nvGrpSpPr>
          <p:cNvPr id="669" name="Group"/>
          <p:cNvGrpSpPr/>
          <p:nvPr/>
        </p:nvGrpSpPr>
        <p:grpSpPr>
          <a:xfrm>
            <a:off x="2387600" y="5651500"/>
            <a:ext cx="8788400" cy="3340100"/>
            <a:chOff x="0" y="0"/>
            <a:chExt cx="8788400" cy="3340100"/>
          </a:xfrm>
        </p:grpSpPr>
        <p:pic>
          <p:nvPicPr>
            <p:cNvPr id="666" name="cbnpic1geek-girlpinup.jpg" descr="cbnpic1geek-girlpinup.jpg"/>
            <p:cNvPicPr>
              <a:picLocks noChangeAspect="1"/>
            </p:cNvPicPr>
            <p:nvPr/>
          </p:nvPicPr>
          <p:blipFill>
            <a:blip r:embed="rId3"/>
            <a:srcRect l="3070" t="4000" r="9210" b="38857"/>
            <a:stretch>
              <a:fillRect/>
            </a:stretch>
          </p:blipFill>
          <p:spPr>
            <a:xfrm flipH="1">
              <a:off x="0" y="1435100"/>
              <a:ext cx="1905000" cy="1905000"/>
            </a:xfrm>
            <a:prstGeom prst="rect">
              <a:avLst/>
            </a:prstGeom>
            <a:ln w="12700" cap="flat">
              <a:noFill/>
              <a:miter lim="400000"/>
            </a:ln>
            <a:effectLst/>
          </p:spPr>
        </p:pic>
        <p:sp>
          <p:nvSpPr>
            <p:cNvPr id="667" name="Quote Bubble"/>
            <p:cNvSpPr/>
            <p:nvPr/>
          </p:nvSpPr>
          <p:spPr>
            <a:xfrm>
              <a:off x="1562100" y="0"/>
              <a:ext cx="7226300" cy="1923654"/>
            </a:xfrm>
            <a:custGeom>
              <a:avLst/>
              <a:gdLst/>
              <a:ahLst/>
              <a:cxnLst>
                <a:cxn ang="0">
                  <a:pos x="wd2" y="hd2"/>
                </a:cxn>
                <a:cxn ang="5400000">
                  <a:pos x="wd2" y="hd2"/>
                </a:cxn>
                <a:cxn ang="10800000">
                  <a:pos x="wd2" y="hd2"/>
                </a:cxn>
                <a:cxn ang="16200000">
                  <a:pos x="wd2" y="hd2"/>
                </a:cxn>
              </a:cxnLst>
              <a:rect l="0" t="0" r="r" b="b"/>
              <a:pathLst>
                <a:path w="21600" h="21600" extrusionOk="0">
                  <a:moveTo>
                    <a:pt x="4670" y="0"/>
                  </a:moveTo>
                  <a:cubicBezTo>
                    <a:pt x="3391" y="0"/>
                    <a:pt x="2354" y="3898"/>
                    <a:pt x="2354" y="8703"/>
                  </a:cubicBezTo>
                  <a:lnTo>
                    <a:pt x="2354" y="10267"/>
                  </a:lnTo>
                  <a:cubicBezTo>
                    <a:pt x="2354" y="13193"/>
                    <a:pt x="2739" y="15776"/>
                    <a:pt x="3329" y="17353"/>
                  </a:cubicBezTo>
                  <a:lnTo>
                    <a:pt x="0" y="21600"/>
                  </a:lnTo>
                  <a:lnTo>
                    <a:pt x="3987" y="18579"/>
                  </a:lnTo>
                  <a:cubicBezTo>
                    <a:pt x="4203" y="18829"/>
                    <a:pt x="4433" y="18966"/>
                    <a:pt x="4670" y="18966"/>
                  </a:cubicBezTo>
                  <a:lnTo>
                    <a:pt x="19284" y="18966"/>
                  </a:lnTo>
                  <a:cubicBezTo>
                    <a:pt x="20564" y="18966"/>
                    <a:pt x="21600" y="15073"/>
                    <a:pt x="21600" y="10267"/>
                  </a:cubicBezTo>
                  <a:lnTo>
                    <a:pt x="21600" y="8703"/>
                  </a:lnTo>
                  <a:cubicBezTo>
                    <a:pt x="21600" y="3898"/>
                    <a:pt x="20564" y="0"/>
                    <a:pt x="19284" y="0"/>
                  </a:cubicBezTo>
                  <a:lnTo>
                    <a:pt x="4670"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668" name="Your input model is too simple: My real input data is completely different."/>
            <p:cNvSpPr txBox="1"/>
            <p:nvPr/>
          </p:nvSpPr>
          <p:spPr>
            <a:xfrm>
              <a:off x="2705100" y="266700"/>
              <a:ext cx="5905500" cy="1333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647700">
                <a:lnSpc>
                  <a:spcPts val="4100"/>
                </a:lnSpc>
                <a:tabLst>
                  <a:tab pos="1168400" algn="l"/>
                </a:tabLst>
                <a:defRPr sz="3000">
                  <a:solidFill>
                    <a:srgbClr val="005493"/>
                  </a:solidFill>
                  <a:latin typeface="Lucida Sans"/>
                  <a:ea typeface="Lucida Sans"/>
                  <a:cs typeface="Lucida Sans"/>
                  <a:sym typeface="Lucida Sans"/>
                </a:defRPr>
              </a:pPr>
              <a:r>
                <a:t>Your </a:t>
              </a:r>
              <a:r>
                <a:rPr i="1"/>
                <a:t>input</a:t>
              </a:r>
              <a:r>
                <a:t> model is too simple: My real input data is completely different.</a:t>
              </a:r>
            </a:p>
          </p:txBody>
        </p:sp>
      </p:grpSp>
      <p:grpSp>
        <p:nvGrpSpPr>
          <p:cNvPr id="673" name="Group"/>
          <p:cNvGrpSpPr/>
          <p:nvPr/>
        </p:nvGrpSpPr>
        <p:grpSpPr>
          <a:xfrm>
            <a:off x="4038600" y="8064500"/>
            <a:ext cx="7569200" cy="3327400"/>
            <a:chOff x="0" y="0"/>
            <a:chExt cx="7569200" cy="3327400"/>
          </a:xfrm>
        </p:grpSpPr>
        <p:pic>
          <p:nvPicPr>
            <p:cNvPr id="670" name="love-chan-albums-random-anime-scans-picture12227-minitokyo-other-male-scans-380765_large.jpg" descr="love-chan-albums-random-anime-scans-picture12227-minitokyo-other-male-scans-380765_large.jpg"/>
            <p:cNvPicPr>
              <a:picLocks noChangeAspect="1"/>
            </p:cNvPicPr>
            <p:nvPr/>
          </p:nvPicPr>
          <p:blipFill>
            <a:blip r:embed="rId4"/>
            <a:srcRect l="21355" r="1542" b="45167"/>
            <a:stretch>
              <a:fillRect/>
            </a:stretch>
          </p:blipFill>
          <p:spPr>
            <a:xfrm>
              <a:off x="0" y="1428173"/>
              <a:ext cx="1905000" cy="1899227"/>
            </a:xfrm>
            <a:prstGeom prst="rect">
              <a:avLst/>
            </a:prstGeom>
            <a:ln w="12700" cap="flat">
              <a:noFill/>
              <a:miter lim="400000"/>
            </a:ln>
            <a:effectLst/>
          </p:spPr>
        </p:pic>
        <p:sp>
          <p:nvSpPr>
            <p:cNvPr id="671" name="Quote Bubble"/>
            <p:cNvSpPr/>
            <p:nvPr/>
          </p:nvSpPr>
          <p:spPr>
            <a:xfrm>
              <a:off x="1602184" y="0"/>
              <a:ext cx="5967016" cy="2133600"/>
            </a:xfrm>
            <a:custGeom>
              <a:avLst/>
              <a:gdLst/>
              <a:ahLst/>
              <a:cxnLst>
                <a:cxn ang="0">
                  <a:pos x="wd2" y="hd2"/>
                </a:cxn>
                <a:cxn ang="5400000">
                  <a:pos x="wd2" y="hd2"/>
                </a:cxn>
                <a:cxn ang="10800000">
                  <a:pos x="wd2" y="hd2"/>
                </a:cxn>
                <a:cxn ang="16200000">
                  <a:pos x="wd2" y="hd2"/>
                </a:cxn>
              </a:cxnLst>
              <a:rect l="0" t="0" r="r" b="b"/>
              <a:pathLst>
                <a:path w="21600" h="21600" extrusionOk="0">
                  <a:moveTo>
                    <a:pt x="6334" y="0"/>
                  </a:moveTo>
                  <a:cubicBezTo>
                    <a:pt x="4330" y="0"/>
                    <a:pt x="2705" y="4543"/>
                    <a:pt x="2705" y="10149"/>
                  </a:cubicBezTo>
                  <a:lnTo>
                    <a:pt x="2705" y="11451"/>
                  </a:lnTo>
                  <a:cubicBezTo>
                    <a:pt x="2705" y="12341"/>
                    <a:pt x="2750" y="13199"/>
                    <a:pt x="2827" y="14022"/>
                  </a:cubicBezTo>
                  <a:lnTo>
                    <a:pt x="0" y="16180"/>
                  </a:lnTo>
                  <a:lnTo>
                    <a:pt x="3056" y="15774"/>
                  </a:lnTo>
                  <a:cubicBezTo>
                    <a:pt x="3637" y="19214"/>
                    <a:pt x="4884" y="21600"/>
                    <a:pt x="6334" y="21600"/>
                  </a:cubicBezTo>
                  <a:lnTo>
                    <a:pt x="17971" y="21600"/>
                  </a:lnTo>
                  <a:cubicBezTo>
                    <a:pt x="19976" y="21600"/>
                    <a:pt x="21600" y="17057"/>
                    <a:pt x="21600" y="11451"/>
                  </a:cubicBezTo>
                  <a:lnTo>
                    <a:pt x="21600" y="10149"/>
                  </a:lnTo>
                  <a:cubicBezTo>
                    <a:pt x="21600" y="4543"/>
                    <a:pt x="19976" y="0"/>
                    <a:pt x="17971" y="0"/>
                  </a:cubicBezTo>
                  <a:lnTo>
                    <a:pt x="6334"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672" name="Your machine model is too simple: My computer has parallel processors and a cache."/>
            <p:cNvSpPr txBox="1"/>
            <p:nvPr/>
          </p:nvSpPr>
          <p:spPr>
            <a:xfrm>
              <a:off x="2578100" y="266700"/>
              <a:ext cx="4737100" cy="1930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647700">
                <a:lnSpc>
                  <a:spcPts val="4100"/>
                </a:lnSpc>
                <a:tabLst>
                  <a:tab pos="1168400" algn="l"/>
                </a:tabLst>
                <a:defRPr sz="3000">
                  <a:solidFill>
                    <a:srgbClr val="005493"/>
                  </a:solidFill>
                  <a:latin typeface="Lucida Sans"/>
                  <a:ea typeface="Lucida Sans"/>
                  <a:cs typeface="Lucida Sans"/>
                  <a:sym typeface="Lucida Sans"/>
                </a:defRPr>
              </a:pPr>
              <a:r>
                <a:t>Your </a:t>
              </a:r>
              <a:r>
                <a:rPr i="1"/>
                <a:t>machine</a:t>
              </a:r>
              <a:r>
                <a:t> model is too simple: My computer has parallel processors and a cache.</a:t>
              </a:r>
            </a:p>
          </p:txBody>
        </p:sp>
      </p:grpSp>
      <p:grpSp>
        <p:nvGrpSpPr>
          <p:cNvPr id="677" name="Group"/>
          <p:cNvGrpSpPr/>
          <p:nvPr/>
        </p:nvGrpSpPr>
        <p:grpSpPr>
          <a:xfrm>
            <a:off x="14427200" y="3022600"/>
            <a:ext cx="8394700" cy="3060700"/>
            <a:chOff x="0" y="0"/>
            <a:chExt cx="8394700" cy="3060700"/>
          </a:xfrm>
        </p:grpSpPr>
        <p:pic>
          <p:nvPicPr>
            <p:cNvPr id="674" name="love-chan-albums-random-anime-scans-picture12227-minitokyo-other-male-scans-380765_large.jpg" descr="love-chan-albums-random-anime-scans-picture12227-minitokyo-other-male-scans-380765_large.jpg"/>
            <p:cNvPicPr>
              <a:picLocks noChangeAspect="1"/>
            </p:cNvPicPr>
            <p:nvPr/>
          </p:nvPicPr>
          <p:blipFill>
            <a:blip r:embed="rId4"/>
            <a:srcRect l="21355" r="1542" b="45167"/>
            <a:stretch>
              <a:fillRect/>
            </a:stretch>
          </p:blipFill>
          <p:spPr>
            <a:xfrm flipH="1">
              <a:off x="6489700" y="1161473"/>
              <a:ext cx="1905000" cy="1899227"/>
            </a:xfrm>
            <a:prstGeom prst="rect">
              <a:avLst/>
            </a:prstGeom>
            <a:ln w="12700" cap="flat">
              <a:noFill/>
              <a:miter lim="400000"/>
            </a:ln>
            <a:effectLst/>
          </p:spPr>
        </p:pic>
        <p:sp>
          <p:nvSpPr>
            <p:cNvPr id="675" name="Quote Bubble"/>
            <p:cNvSpPr/>
            <p:nvPr/>
          </p:nvSpPr>
          <p:spPr>
            <a:xfrm flipH="1">
              <a:off x="0" y="0"/>
              <a:ext cx="6369844" cy="1553369"/>
            </a:xfrm>
            <a:custGeom>
              <a:avLst/>
              <a:gdLst/>
              <a:ahLst/>
              <a:cxnLst>
                <a:cxn ang="0">
                  <a:pos x="wd2" y="hd2"/>
                </a:cxn>
                <a:cxn ang="5400000">
                  <a:pos x="wd2" y="hd2"/>
                </a:cxn>
                <a:cxn ang="10800000">
                  <a:pos x="wd2" y="hd2"/>
                </a:cxn>
                <a:cxn ang="16200000">
                  <a:pos x="wd2" y="hd2"/>
                </a:cxn>
              </a:cxnLst>
              <a:rect l="0" t="0" r="r" b="b"/>
              <a:pathLst>
                <a:path w="21600" h="21600" extrusionOk="0">
                  <a:moveTo>
                    <a:pt x="2592" y="0"/>
                  </a:moveTo>
                  <a:cubicBezTo>
                    <a:pt x="1768" y="0"/>
                    <a:pt x="1101" y="2738"/>
                    <a:pt x="1101" y="6115"/>
                  </a:cubicBezTo>
                  <a:lnTo>
                    <a:pt x="1101" y="9073"/>
                  </a:lnTo>
                  <a:cubicBezTo>
                    <a:pt x="1101" y="12450"/>
                    <a:pt x="1768" y="15187"/>
                    <a:pt x="2592" y="15187"/>
                  </a:cubicBezTo>
                  <a:lnTo>
                    <a:pt x="4390" y="15187"/>
                  </a:lnTo>
                  <a:lnTo>
                    <a:pt x="0" y="21600"/>
                  </a:lnTo>
                  <a:lnTo>
                    <a:pt x="6325" y="15187"/>
                  </a:lnTo>
                  <a:lnTo>
                    <a:pt x="20109" y="15187"/>
                  </a:lnTo>
                  <a:cubicBezTo>
                    <a:pt x="20932" y="15187"/>
                    <a:pt x="21600" y="12450"/>
                    <a:pt x="21600" y="9073"/>
                  </a:cubicBezTo>
                  <a:lnTo>
                    <a:pt x="21600" y="6115"/>
                  </a:lnTo>
                  <a:cubicBezTo>
                    <a:pt x="21600" y="2738"/>
                    <a:pt x="20932" y="0"/>
                    <a:pt x="20109" y="0"/>
                  </a:cubicBezTo>
                  <a:lnTo>
                    <a:pt x="2592"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676" name="We need more terms in the math model: N lg N + 100N?"/>
            <p:cNvSpPr txBox="1"/>
            <p:nvPr/>
          </p:nvSpPr>
          <p:spPr>
            <a:xfrm>
              <a:off x="279400" y="139700"/>
              <a:ext cx="5537200" cy="1333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647700">
                <a:lnSpc>
                  <a:spcPts val="4100"/>
                </a:lnSpc>
                <a:tabLst>
                  <a:tab pos="1168400" algn="l"/>
                </a:tabLst>
                <a:defRPr sz="3000">
                  <a:solidFill>
                    <a:srgbClr val="005493"/>
                  </a:solidFill>
                  <a:latin typeface="Lucida Sans"/>
                  <a:ea typeface="Lucida Sans"/>
                  <a:cs typeface="Lucida Sans"/>
                  <a:sym typeface="Lucida Sans"/>
                </a:defRPr>
              </a:pPr>
              <a:r>
                <a:t>We need more terms in the math model: </a:t>
              </a:r>
              <a:r>
                <a:rPr i="1"/>
                <a:t>N</a:t>
              </a:r>
              <a:r>
                <a:t> lg </a:t>
              </a:r>
              <a:r>
                <a:rPr i="1"/>
                <a:t>N</a:t>
              </a:r>
              <a:r>
                <a:t> + 100</a:t>
              </a:r>
              <a:r>
                <a:rPr i="1" spc="330"/>
                <a:t>N</a:t>
              </a:r>
              <a:r>
                <a:t>?</a:t>
              </a:r>
            </a:p>
          </p:txBody>
        </p:sp>
      </p:grpSp>
      <p:grpSp>
        <p:nvGrpSpPr>
          <p:cNvPr id="681" name="Group"/>
          <p:cNvGrpSpPr/>
          <p:nvPr/>
        </p:nvGrpSpPr>
        <p:grpSpPr>
          <a:xfrm>
            <a:off x="13462000" y="5143500"/>
            <a:ext cx="8089900" cy="3340100"/>
            <a:chOff x="0" y="0"/>
            <a:chExt cx="8089900" cy="3340100"/>
          </a:xfrm>
        </p:grpSpPr>
        <p:pic>
          <p:nvPicPr>
            <p:cNvPr id="678" name="cbnpic1geek-girlpinup.jpg" descr="cbnpic1geek-girlpinup.jpg"/>
            <p:cNvPicPr>
              <a:picLocks noChangeAspect="1"/>
            </p:cNvPicPr>
            <p:nvPr/>
          </p:nvPicPr>
          <p:blipFill>
            <a:blip r:embed="rId3"/>
            <a:srcRect l="3070" t="4000" r="9210" b="38857"/>
            <a:stretch>
              <a:fillRect/>
            </a:stretch>
          </p:blipFill>
          <p:spPr>
            <a:xfrm>
              <a:off x="6184900" y="1435100"/>
              <a:ext cx="1905000" cy="1905000"/>
            </a:xfrm>
            <a:prstGeom prst="rect">
              <a:avLst/>
            </a:prstGeom>
            <a:ln w="12700" cap="flat">
              <a:noFill/>
              <a:miter lim="400000"/>
            </a:ln>
            <a:effectLst/>
          </p:spPr>
        </p:pic>
        <p:sp>
          <p:nvSpPr>
            <p:cNvPr id="679" name="Quote Bubble"/>
            <p:cNvSpPr/>
            <p:nvPr/>
          </p:nvSpPr>
          <p:spPr>
            <a:xfrm flipH="1">
              <a:off x="0" y="0"/>
              <a:ext cx="5422900" cy="1333500"/>
            </a:xfrm>
            <a:prstGeom prst="wedgeEllipseCallout">
              <a:avLst>
                <a:gd name="adj1" fmla="val -64522"/>
                <a:gd name="adj2" fmla="val 94246"/>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680" name="What happens when the leading term oscillates?"/>
            <p:cNvSpPr txBox="1"/>
            <p:nvPr/>
          </p:nvSpPr>
          <p:spPr>
            <a:xfrm>
              <a:off x="190500" y="241300"/>
              <a:ext cx="5207000" cy="901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ctr" defTabSz="647700">
                <a:lnSpc>
                  <a:spcPts val="4100"/>
                </a:lnSpc>
                <a:tabLst>
                  <a:tab pos="1168400" algn="l"/>
                </a:tabLst>
                <a:defRPr sz="3000">
                  <a:solidFill>
                    <a:srgbClr val="005493"/>
                  </a:solidFill>
                  <a:latin typeface="Lucida Sans"/>
                  <a:ea typeface="Lucida Sans"/>
                  <a:cs typeface="Lucida Sans"/>
                  <a:sym typeface="Lucida Sans"/>
                </a:defRPr>
              </a:lvl1pPr>
            </a:lstStyle>
            <a:p>
              <a:r>
                <a:t>What happens when the leading term oscillates?</a:t>
              </a:r>
            </a:p>
          </p:txBody>
        </p:sp>
      </p:grpSp>
      <p:grpSp>
        <p:nvGrpSpPr>
          <p:cNvPr id="685" name="Group"/>
          <p:cNvGrpSpPr/>
          <p:nvPr/>
        </p:nvGrpSpPr>
        <p:grpSpPr>
          <a:xfrm>
            <a:off x="14503400" y="8064500"/>
            <a:ext cx="6794500" cy="3327400"/>
            <a:chOff x="0" y="0"/>
            <a:chExt cx="6794500" cy="3327400"/>
          </a:xfrm>
        </p:grpSpPr>
        <p:pic>
          <p:nvPicPr>
            <p:cNvPr id="682" name="TF2_female_Spy_by_ChemicalAlia.jpg" descr="TF2_female_Spy_by_ChemicalAlia.jpg"/>
            <p:cNvPicPr>
              <a:picLocks noChangeAspect="1"/>
            </p:cNvPicPr>
            <p:nvPr/>
          </p:nvPicPr>
          <p:blipFill>
            <a:blip r:embed="rId2"/>
            <a:srcRect l="13128" t="6758" r="56787" b="49880"/>
            <a:stretch>
              <a:fillRect/>
            </a:stretch>
          </p:blipFill>
          <p:spPr>
            <a:xfrm flipH="1">
              <a:off x="4889500" y="1422400"/>
              <a:ext cx="1905000" cy="1905000"/>
            </a:xfrm>
            <a:prstGeom prst="rect">
              <a:avLst/>
            </a:prstGeom>
            <a:ln w="12700" cap="flat">
              <a:noFill/>
              <a:miter lim="400000"/>
            </a:ln>
            <a:effectLst/>
          </p:spPr>
        </p:pic>
        <p:sp>
          <p:nvSpPr>
            <p:cNvPr id="683" name="Quote Bubble"/>
            <p:cNvSpPr/>
            <p:nvPr/>
          </p:nvSpPr>
          <p:spPr>
            <a:xfrm flipH="1">
              <a:off x="0" y="0"/>
              <a:ext cx="5192316" cy="1598216"/>
            </a:xfrm>
            <a:custGeom>
              <a:avLst/>
              <a:gdLst/>
              <a:ahLst/>
              <a:cxnLst>
                <a:cxn ang="0">
                  <a:pos x="wd2" y="hd2"/>
                </a:cxn>
                <a:cxn ang="5400000">
                  <a:pos x="wd2" y="hd2"/>
                </a:cxn>
                <a:cxn ang="10800000">
                  <a:pos x="wd2" y="hd2"/>
                </a:cxn>
                <a:cxn ang="16200000">
                  <a:pos x="wd2" y="hd2"/>
                </a:cxn>
              </a:cxnLst>
              <a:rect l="0" t="0" r="r" b="b"/>
              <a:pathLst>
                <a:path w="21600" h="21600" extrusionOk="0">
                  <a:moveTo>
                    <a:pt x="4816" y="0"/>
                  </a:moveTo>
                  <a:cubicBezTo>
                    <a:pt x="3873" y="0"/>
                    <a:pt x="3109" y="2484"/>
                    <a:pt x="3109" y="5546"/>
                  </a:cubicBezTo>
                  <a:lnTo>
                    <a:pt x="3109" y="6812"/>
                  </a:lnTo>
                  <a:cubicBezTo>
                    <a:pt x="3109" y="9874"/>
                    <a:pt x="3873" y="12358"/>
                    <a:pt x="4816" y="12358"/>
                  </a:cubicBezTo>
                  <a:lnTo>
                    <a:pt x="6475" y="12358"/>
                  </a:lnTo>
                  <a:lnTo>
                    <a:pt x="0" y="21600"/>
                  </a:lnTo>
                  <a:lnTo>
                    <a:pt x="8593" y="12358"/>
                  </a:lnTo>
                  <a:lnTo>
                    <a:pt x="19893" y="12358"/>
                  </a:lnTo>
                  <a:cubicBezTo>
                    <a:pt x="20835" y="12358"/>
                    <a:pt x="21600" y="9874"/>
                    <a:pt x="21600" y="6812"/>
                  </a:cubicBezTo>
                  <a:lnTo>
                    <a:pt x="21600" y="5546"/>
                  </a:lnTo>
                  <a:cubicBezTo>
                    <a:pt x="21600" y="2484"/>
                    <a:pt x="20835" y="0"/>
                    <a:pt x="19893" y="0"/>
                  </a:cubicBezTo>
                  <a:lnTo>
                    <a:pt x="4816"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684" name="Where’s the log factor?"/>
            <p:cNvSpPr txBox="1"/>
            <p:nvPr/>
          </p:nvSpPr>
          <p:spPr>
            <a:xfrm>
              <a:off x="165100" y="266700"/>
              <a:ext cx="4343400" cy="431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ctr" defTabSz="647700">
                <a:lnSpc>
                  <a:spcPts val="4100"/>
                </a:lnSpc>
                <a:tabLst>
                  <a:tab pos="1168400" algn="l"/>
                </a:tabLst>
                <a:defRPr sz="3000">
                  <a:solidFill>
                    <a:srgbClr val="005493"/>
                  </a:solidFill>
                  <a:latin typeface="Lucida Sans"/>
                  <a:ea typeface="Lucida Sans"/>
                  <a:cs typeface="Lucida Sans"/>
                  <a:sym typeface="Lucida Sans"/>
                </a:defRPr>
              </a:lvl1pPr>
            </a:lstStyle>
            <a:p>
              <a:r>
                <a:t>Where’s the log factor?</a:t>
              </a:r>
            </a:p>
          </p:txBody>
        </p:sp>
      </p:grpSp>
      <p:pic>
        <p:nvPicPr>
          <p:cNvPr id="686" name="droppedImage.pdf" descr="droppedImage.pdf"/>
          <p:cNvPicPr>
            <a:picLocks noChangeAspect="1"/>
          </p:cNvPicPr>
          <p:nvPr/>
        </p:nvPicPr>
        <p:blipFill>
          <a:blip r:embed="rId5"/>
          <a:stretch>
            <a:fillRect/>
          </a:stretch>
        </p:blipFill>
        <p:spPr>
          <a:xfrm>
            <a:off x="12026900" y="9525000"/>
            <a:ext cx="7251700" cy="19304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6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6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animBg="1" advAuto="0"/>
      <p:bldP spid="661" grpId="0" animBg="1" advAuto="0"/>
      <p:bldP spid="665" grpId="0" animBg="1" advAuto="0"/>
      <p:bldP spid="669" grpId="0" animBg="1" advAuto="0"/>
      <p:bldP spid="673" grpId="0" animBg="1" advAuto="0"/>
      <p:bldP spid="677" grpId="0" animBg="1" advAuto="0"/>
      <p:bldP spid="681" grpId="0" animBg="1" advAuto="0"/>
      <p:bldP spid="685" grpId="0" animBg="1" advAuto="0"/>
      <p:bldP spid="686"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he challenge (modern version)"/>
          <p:cNvSpPr txBox="1">
            <a:spLocks noGrp="1"/>
          </p:cNvSpPr>
          <p:nvPr>
            <p:ph type="title"/>
          </p:nvPr>
        </p:nvSpPr>
        <p:spPr>
          <a:prstGeom prst="rect">
            <a:avLst/>
          </a:prstGeom>
        </p:spPr>
        <p:txBody>
          <a:bodyPr/>
          <a:lstStyle/>
          <a:p>
            <a:r>
              <a:t>The challenge (modern version)</a:t>
            </a:r>
          </a:p>
        </p:txBody>
      </p:sp>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38" name="Q. Will I be able to use my program to solve a large practical problem?"/>
          <p:cNvSpPr txBox="1">
            <a:spLocks noGrp="1"/>
          </p:cNvSpPr>
          <p:nvPr>
            <p:ph type="body" sz="quarter" idx="1"/>
          </p:nvPr>
        </p:nvSpPr>
        <p:spPr>
          <a:xfrm>
            <a:off x="1270000" y="1778000"/>
            <a:ext cx="16522700" cy="1054100"/>
          </a:xfrm>
          <a:prstGeom prst="rect">
            <a:avLst/>
          </a:prstGeom>
        </p:spPr>
        <p:txBody>
          <a:bodyPr/>
          <a:lstStyle/>
          <a:p>
            <a:pPr>
              <a:lnSpc>
                <a:spcPts val="4300"/>
              </a:lnSpc>
              <a:spcBef>
                <a:spcPts val="1800"/>
              </a:spcBef>
              <a:defRPr>
                <a:solidFill>
                  <a:srgbClr val="005493"/>
                </a:solidFill>
              </a:defRPr>
            </a:pPr>
            <a:r>
              <a:t>Q. </a:t>
            </a:r>
            <a:r>
              <a:rPr>
                <a:solidFill>
                  <a:srgbClr val="000000"/>
                </a:solidFill>
              </a:rPr>
              <a:t>Will I be able to use my program to solve a large practical problem?</a:t>
            </a:r>
          </a:p>
        </p:txBody>
      </p:sp>
      <p:sp>
        <p:nvSpPr>
          <p:cNvPr id="139" name="Key insight (Knuth 1970s). Use the scientific method to understand performance."/>
          <p:cNvSpPr txBox="1"/>
          <p:nvPr/>
        </p:nvSpPr>
        <p:spPr>
          <a:xfrm>
            <a:off x="1270000" y="12192000"/>
            <a:ext cx="19926300" cy="1054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pPr>
            <a:r>
              <a:t>Key insight (Knuth 1970s). </a:t>
            </a:r>
            <a:r>
              <a:rPr>
                <a:solidFill>
                  <a:srgbClr val="000000"/>
                </a:solidFill>
              </a:rPr>
              <a:t>Use the </a:t>
            </a:r>
            <a:r>
              <a:rPr i="1">
                <a:solidFill>
                  <a:srgbClr val="000000"/>
                </a:solidFill>
              </a:rPr>
              <a:t>scientific method</a:t>
            </a:r>
            <a:r>
              <a:rPr>
                <a:solidFill>
                  <a:srgbClr val="000000"/>
                </a:solidFill>
              </a:rPr>
              <a:t> to understand performance.</a:t>
            </a:r>
          </a:p>
        </p:txBody>
      </p:sp>
      <p:pic>
        <p:nvPicPr>
          <p:cNvPr id="140" name="Screen Shot 2013-10-01 at 4.18.48 PM.png" descr="Screen Shot 2013-10-01 at 4.18.48 PM.png"/>
          <p:cNvPicPr>
            <a:picLocks noChangeAspect="1"/>
          </p:cNvPicPr>
          <p:nvPr/>
        </p:nvPicPr>
        <p:blipFill>
          <a:blip r:embed="rId2"/>
          <a:stretch>
            <a:fillRect/>
          </a:stretch>
        </p:blipFill>
        <p:spPr>
          <a:xfrm>
            <a:off x="5257051" y="3175000"/>
            <a:ext cx="12708695" cy="7251700"/>
          </a:xfrm>
          <a:prstGeom prst="rect">
            <a:avLst/>
          </a:prstGeom>
          <a:ln w="12700">
            <a:miter lim="400000"/>
          </a:ln>
          <a:effectLst>
            <a:outerShdw blurRad="127000" dist="76200" dir="2700000" rotWithShape="0">
              <a:srgbClr val="000000">
                <a:alpha val="74999"/>
              </a:srgbClr>
            </a:outerShdw>
          </a:effectLst>
        </p:spPr>
      </p:pic>
      <p:sp>
        <p:nvSpPr>
          <p:cNvPr id="141" name="Rounded Rectangle"/>
          <p:cNvSpPr/>
          <p:nvPr/>
        </p:nvSpPr>
        <p:spPr>
          <a:xfrm>
            <a:off x="9486900" y="9398000"/>
            <a:ext cx="5905500" cy="901700"/>
          </a:xfrm>
          <a:prstGeom prst="roundRect">
            <a:avLst>
              <a:gd name="adj" fmla="val 50000"/>
            </a:avLst>
          </a:prstGeom>
          <a:ln w="50800">
            <a:solidFill>
              <a:srgbClr val="8D3124"/>
            </a:solidFill>
            <a:miter lim="400000"/>
          </a:ln>
        </p:spPr>
        <p:txBody>
          <a:bodyPr lIns="304800" tIns="304800" rIns="304800" bIns="304800" anchor="ctr"/>
          <a:lstStyle/>
          <a:p>
            <a:pPr defTabSz="647700">
              <a:lnSpc>
                <a:spcPts val="3900"/>
              </a:lnSpc>
              <a:tabLst>
                <a:tab pos="1511300" algn="l"/>
              </a:tabLst>
              <a:defRPr sz="2600"/>
            </a:pPr>
            <a:endParaRPr/>
          </a:p>
        </p:txBody>
      </p:sp>
      <p:sp>
        <p:nvSpPr>
          <p:cNvPr id="142" name="Q. If not, how might I understand its performance characteristics so as to improve it?"/>
          <p:cNvSpPr txBox="1"/>
          <p:nvPr/>
        </p:nvSpPr>
        <p:spPr>
          <a:xfrm>
            <a:off x="1270000" y="10896600"/>
            <a:ext cx="19926300" cy="1054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If not, how might I understand its performance characteristics so as to improve it?</a:t>
            </a:r>
          </a:p>
        </p:txBody>
      </p:sp>
      <p:sp>
        <p:nvSpPr>
          <p:cNvPr id="143" name="Rectangle"/>
          <p:cNvSpPr/>
          <p:nvPr/>
        </p:nvSpPr>
        <p:spPr>
          <a:xfrm>
            <a:off x="15011400" y="3924300"/>
            <a:ext cx="2667000" cy="3225800"/>
          </a:xfrm>
          <a:prstGeom prst="rect">
            <a:avLst/>
          </a:prstGeom>
          <a:solidFill>
            <a:srgbClr val="F2F6F9"/>
          </a:solidFill>
          <a:ln w="25400">
            <a:miter lim="400000"/>
          </a:ln>
        </p:spPr>
        <p:txBody>
          <a:bodyPr lIns="304800" tIns="304800" rIns="304800" bIns="304800" anchor="ctr"/>
          <a:lstStyle/>
          <a:p>
            <a:pPr defTabSz="647700">
              <a:lnSpc>
                <a:spcPts val="3900"/>
              </a:lnSpc>
              <a:tabLst>
                <a:tab pos="1511300" algn="l"/>
              </a:tabLst>
              <a:defRPr sz="2600"/>
            </a:pPr>
            <a:endParaRPr/>
          </a:p>
        </p:txBody>
      </p:sp>
      <p:pic>
        <p:nvPicPr>
          <p:cNvPr id="144" name="woman_computer.png" descr="woman_computer.png"/>
          <p:cNvPicPr>
            <a:picLocks noChangeAspect="1"/>
          </p:cNvPicPr>
          <p:nvPr/>
        </p:nvPicPr>
        <p:blipFill>
          <a:blip r:embed="rId3"/>
          <a:stretch>
            <a:fillRect/>
          </a:stretch>
        </p:blipFill>
        <p:spPr>
          <a:xfrm>
            <a:off x="18759487" y="1651000"/>
            <a:ext cx="4114801" cy="470262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advAuto="0"/>
      <p:bldP spid="142"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pic>
        <p:nvPicPr>
          <p:cNvPr id="689" name="girlhead-3.png" descr="girlhead-3.png"/>
          <p:cNvPicPr>
            <a:picLocks noChangeAspect="1"/>
          </p:cNvPicPr>
          <p:nvPr/>
        </p:nvPicPr>
        <p:blipFill>
          <a:blip r:embed="rId2"/>
          <a:stretch>
            <a:fillRect/>
          </a:stretch>
        </p:blipFill>
        <p:spPr>
          <a:xfrm>
            <a:off x="1105799" y="4470400"/>
            <a:ext cx="2863124" cy="2222500"/>
          </a:xfrm>
          <a:prstGeom prst="rect">
            <a:avLst/>
          </a:prstGeom>
          <a:ln w="12700">
            <a:miter lim="400000"/>
          </a:ln>
        </p:spPr>
      </p:pic>
      <p:pic>
        <p:nvPicPr>
          <p:cNvPr id="690" name="3c6dbe8f.png" descr="3c6dbe8f.png"/>
          <p:cNvPicPr>
            <a:picLocks noChangeAspect="1"/>
          </p:cNvPicPr>
          <p:nvPr/>
        </p:nvPicPr>
        <p:blipFill>
          <a:blip r:embed="rId3"/>
          <a:stretch>
            <a:fillRect/>
          </a:stretch>
        </p:blipFill>
        <p:spPr>
          <a:xfrm>
            <a:off x="4470400" y="4470400"/>
            <a:ext cx="2008585" cy="2222500"/>
          </a:xfrm>
          <a:prstGeom prst="rect">
            <a:avLst/>
          </a:prstGeom>
          <a:ln w="12700">
            <a:miter lim="400000"/>
          </a:ln>
        </p:spPr>
      </p:pic>
      <p:pic>
        <p:nvPicPr>
          <p:cNvPr id="691" name="mangagirl.png" descr="mangagirl.png"/>
          <p:cNvPicPr>
            <a:picLocks noChangeAspect="1"/>
          </p:cNvPicPr>
          <p:nvPr/>
        </p:nvPicPr>
        <p:blipFill>
          <a:blip r:embed="rId4"/>
          <a:stretch>
            <a:fillRect/>
          </a:stretch>
        </p:blipFill>
        <p:spPr>
          <a:xfrm>
            <a:off x="7137400" y="4470400"/>
            <a:ext cx="1958579" cy="22225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Order of growth"/>
          <p:cNvSpPr txBox="1">
            <a:spLocks noGrp="1"/>
          </p:cNvSpPr>
          <p:nvPr>
            <p:ph type="title"/>
          </p:nvPr>
        </p:nvSpPr>
        <p:spPr>
          <a:prstGeom prst="rect">
            <a:avLst/>
          </a:prstGeom>
        </p:spPr>
        <p:txBody>
          <a:bodyPr/>
          <a:lstStyle/>
          <a:p>
            <a:r>
              <a:t>Order of growth</a:t>
            </a:r>
          </a:p>
        </p:txBody>
      </p:sp>
      <p:sp>
        <p:nvSpPr>
          <p:cNvPr id="6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695" name="Def. If a function f(N) ~ ag(N) we say that g(N) is the order of growth of the function."/>
          <p:cNvSpPr txBox="1">
            <a:spLocks noGrp="1"/>
          </p:cNvSpPr>
          <p:nvPr>
            <p:ph type="body" sz="quarter" idx="1"/>
          </p:nvPr>
        </p:nvSpPr>
        <p:spPr>
          <a:xfrm>
            <a:off x="1270000" y="1778000"/>
            <a:ext cx="21882100" cy="1143000"/>
          </a:xfrm>
          <a:prstGeom prst="rect">
            <a:avLst/>
          </a:prstGeom>
        </p:spPr>
        <p:txBody>
          <a:bodyPr/>
          <a:lstStyle/>
          <a:p>
            <a:pPr>
              <a:defRPr>
                <a:solidFill>
                  <a:srgbClr val="005493"/>
                </a:solidFill>
              </a:defRPr>
            </a:pPr>
            <a:r>
              <a:t>Def. </a:t>
            </a:r>
            <a:r>
              <a:rPr>
                <a:solidFill>
                  <a:srgbClr val="000000"/>
                </a:solidFill>
              </a:rPr>
              <a:t>If a function </a:t>
            </a:r>
            <a:r>
              <a:rPr i="1" spc="431">
                <a:solidFill>
                  <a:srgbClr val="000000"/>
                </a:solidFill>
              </a:rPr>
              <a:t>f</a:t>
            </a:r>
            <a:r>
              <a:rPr>
                <a:solidFill>
                  <a:srgbClr val="000000"/>
                </a:solidFill>
              </a:rPr>
              <a:t>(</a:t>
            </a:r>
            <a:r>
              <a:rPr i="1" spc="396">
                <a:solidFill>
                  <a:srgbClr val="000000"/>
                </a:solidFill>
              </a:rPr>
              <a:t>N</a:t>
            </a:r>
            <a:r>
              <a:rPr>
                <a:solidFill>
                  <a:srgbClr val="000000"/>
                </a:solidFill>
              </a:rPr>
              <a:t>) ~ </a:t>
            </a:r>
            <a:r>
              <a:rPr i="1">
                <a:solidFill>
                  <a:srgbClr val="000000"/>
                </a:solidFill>
              </a:rPr>
              <a:t>ag</a:t>
            </a:r>
            <a:r>
              <a:rPr>
                <a:solidFill>
                  <a:srgbClr val="000000"/>
                </a:solidFill>
              </a:rPr>
              <a:t>(</a:t>
            </a:r>
            <a:r>
              <a:rPr i="1" spc="540">
                <a:solidFill>
                  <a:srgbClr val="000000"/>
                </a:solidFill>
              </a:rPr>
              <a:t>N</a:t>
            </a:r>
            <a:r>
              <a:rPr>
                <a:solidFill>
                  <a:srgbClr val="000000"/>
                </a:solidFill>
              </a:rPr>
              <a:t>) we say that </a:t>
            </a:r>
            <a:r>
              <a:rPr i="1">
                <a:solidFill>
                  <a:srgbClr val="000000"/>
                </a:solidFill>
              </a:rPr>
              <a:t>g</a:t>
            </a:r>
            <a:r>
              <a:rPr>
                <a:solidFill>
                  <a:srgbClr val="000000"/>
                </a:solidFill>
              </a:rPr>
              <a:t>(</a:t>
            </a:r>
            <a:r>
              <a:rPr i="1" spc="540">
                <a:solidFill>
                  <a:srgbClr val="000000"/>
                </a:solidFill>
              </a:rPr>
              <a:t>N</a:t>
            </a:r>
            <a:r>
              <a:rPr>
                <a:solidFill>
                  <a:srgbClr val="000000"/>
                </a:solidFill>
              </a:rPr>
              <a:t>) is the </a:t>
            </a:r>
            <a:r>
              <a:rPr i="1"/>
              <a:t>order of growth</a:t>
            </a:r>
            <a:r>
              <a:rPr>
                <a:solidFill>
                  <a:srgbClr val="000000"/>
                </a:solidFill>
              </a:rPr>
              <a:t> of the function.</a:t>
            </a:r>
          </a:p>
        </p:txBody>
      </p:sp>
      <p:sp>
        <p:nvSpPr>
          <p:cNvPr id="696" name="Hypothesis. Order of growth is a property of the algorithm, not the computer or the system."/>
          <p:cNvSpPr txBox="1"/>
          <p:nvPr/>
        </p:nvSpPr>
        <p:spPr>
          <a:xfrm>
            <a:off x="1270000" y="3175000"/>
            <a:ext cx="21882100" cy="1143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Hypothesis. </a:t>
            </a:r>
            <a:r>
              <a:rPr>
                <a:solidFill>
                  <a:srgbClr val="000000"/>
                </a:solidFill>
              </a:rPr>
              <a:t>Order of growth is a property of the </a:t>
            </a:r>
            <a:r>
              <a:rPr i="1">
                <a:solidFill>
                  <a:srgbClr val="000000"/>
                </a:solidFill>
              </a:rPr>
              <a:t>algorithm</a:t>
            </a:r>
            <a:r>
              <a:rPr>
                <a:solidFill>
                  <a:srgbClr val="000000"/>
                </a:solidFill>
              </a:rPr>
              <a:t>, not the computer or the system.</a:t>
            </a:r>
          </a:p>
        </p:txBody>
      </p:sp>
      <p:grpSp>
        <p:nvGrpSpPr>
          <p:cNvPr id="700" name="Group"/>
          <p:cNvGrpSpPr/>
          <p:nvPr/>
        </p:nvGrpSpPr>
        <p:grpSpPr>
          <a:xfrm>
            <a:off x="1955800" y="4991100"/>
            <a:ext cx="10133767" cy="7391400"/>
            <a:chOff x="0" y="0"/>
            <a:chExt cx="10133766" cy="7391400"/>
          </a:xfrm>
        </p:grpSpPr>
        <p:sp>
          <p:nvSpPr>
            <p:cNvPr id="697" name="Experimental validation"/>
            <p:cNvSpPr txBox="1"/>
            <p:nvPr/>
          </p:nvSpPr>
          <p:spPr>
            <a:xfrm>
              <a:off x="0" y="0"/>
              <a:ext cx="4757924"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4800"/>
                </a:lnSpc>
                <a:spcBef>
                  <a:spcPts val="2000"/>
                </a:spcBef>
                <a:tabLst>
                  <a:tab pos="1168400" algn="l"/>
                </a:tabLst>
                <a:defRPr sz="3000" b="1">
                  <a:latin typeface="Lucida Grande"/>
                  <a:ea typeface="Lucida Grande"/>
                  <a:cs typeface="Lucida Grande"/>
                  <a:sym typeface="Lucida Grande"/>
                </a:defRPr>
              </a:lvl1pPr>
            </a:lstStyle>
            <a:p>
              <a:r>
                <a:t>Experimental validation</a:t>
              </a:r>
            </a:p>
          </p:txBody>
        </p:sp>
        <p:pic>
          <p:nvPicPr>
            <p:cNvPr id="698" name="Screen Shot 2013-10-06 at 3.36.30 PM.png" descr="Screen Shot 2013-10-06 at 3.36.30 PM.png"/>
            <p:cNvPicPr>
              <a:picLocks noChangeAspect="1"/>
            </p:cNvPicPr>
            <p:nvPr/>
          </p:nvPicPr>
          <p:blipFill>
            <a:blip r:embed="rId2"/>
            <a:stretch>
              <a:fillRect/>
            </a:stretch>
          </p:blipFill>
          <p:spPr>
            <a:xfrm>
              <a:off x="0" y="571500"/>
              <a:ext cx="9652000" cy="5582884"/>
            </a:xfrm>
            <a:prstGeom prst="rect">
              <a:avLst/>
            </a:prstGeom>
            <a:ln w="12700" cap="flat">
              <a:noFill/>
              <a:miter lim="400000"/>
            </a:ln>
            <a:effectLst>
              <a:outerShdw blurRad="127000" dist="76200" dir="5400000" rotWithShape="0">
                <a:srgbClr val="000000">
                  <a:alpha val="74999"/>
                </a:srgbClr>
              </a:outerShdw>
            </a:effectLst>
          </p:spPr>
        </p:pic>
        <p:sp>
          <p:nvSpPr>
            <p:cNvPr id="699" name="When we execute a program on a computer that is X times…"/>
            <p:cNvSpPr txBox="1"/>
            <p:nvPr/>
          </p:nvSpPr>
          <p:spPr>
            <a:xfrm>
              <a:off x="81889" y="6413500"/>
              <a:ext cx="10051878" cy="977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When we execute a program on a computer that is X times</a:t>
              </a:r>
            </a:p>
            <a:p>
              <a:pPr marL="82550" marR="82550"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faster, we expect the program to be X times faster.</a:t>
              </a:r>
            </a:p>
          </p:txBody>
        </p:sp>
      </p:grpSp>
      <p:grpSp>
        <p:nvGrpSpPr>
          <p:cNvPr id="706" name="Group"/>
          <p:cNvGrpSpPr/>
          <p:nvPr/>
        </p:nvGrpSpPr>
        <p:grpSpPr>
          <a:xfrm>
            <a:off x="12687300" y="4991100"/>
            <a:ext cx="9735040" cy="7378700"/>
            <a:chOff x="0" y="0"/>
            <a:chExt cx="9735039" cy="7378700"/>
          </a:xfrm>
        </p:grpSpPr>
        <p:grpSp>
          <p:nvGrpSpPr>
            <p:cNvPr id="704" name="Group"/>
            <p:cNvGrpSpPr/>
            <p:nvPr/>
          </p:nvGrpSpPr>
          <p:grpSpPr>
            <a:xfrm>
              <a:off x="0" y="0"/>
              <a:ext cx="9735040" cy="7378700"/>
              <a:chOff x="0" y="0"/>
              <a:chExt cx="9735039" cy="7378700"/>
            </a:xfrm>
          </p:grpSpPr>
          <p:sp>
            <p:nvSpPr>
              <p:cNvPr id="701" name="Explanation with mathematical model"/>
              <p:cNvSpPr txBox="1"/>
              <p:nvPr/>
            </p:nvSpPr>
            <p:spPr>
              <a:xfrm>
                <a:off x="38100" y="0"/>
                <a:ext cx="7504733"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4800"/>
                  </a:lnSpc>
                  <a:spcBef>
                    <a:spcPts val="2000"/>
                  </a:spcBef>
                  <a:tabLst>
                    <a:tab pos="1168400" algn="l"/>
                  </a:tabLst>
                  <a:defRPr sz="3000" b="1">
                    <a:latin typeface="Lucida Grande"/>
                    <a:ea typeface="Lucida Grande"/>
                    <a:cs typeface="Lucida Grande"/>
                    <a:sym typeface="Lucida Grande"/>
                  </a:defRPr>
                </a:lvl1pPr>
              </a:lstStyle>
              <a:p>
                <a:r>
                  <a:t>Explanation with mathematical model</a:t>
                </a:r>
              </a:p>
            </p:txBody>
          </p:sp>
          <p:pic>
            <p:nvPicPr>
              <p:cNvPr id="702" name="Screen Shot 2013-10-06 at 3.36.14 PM.png" descr="Screen Shot 2013-10-06 at 3.36.14 PM.png"/>
              <p:cNvPicPr>
                <a:picLocks noChangeAspect="1"/>
              </p:cNvPicPr>
              <p:nvPr/>
            </p:nvPicPr>
            <p:blipFill>
              <a:blip r:embed="rId3"/>
              <a:stretch>
                <a:fillRect/>
              </a:stretch>
            </p:blipFill>
            <p:spPr>
              <a:xfrm>
                <a:off x="63500" y="552591"/>
                <a:ext cx="9671540" cy="5588001"/>
              </a:xfrm>
              <a:prstGeom prst="rect">
                <a:avLst/>
              </a:prstGeom>
              <a:ln w="12700" cap="flat">
                <a:noFill/>
                <a:miter lim="400000"/>
              </a:ln>
              <a:effectLst>
                <a:outerShdw blurRad="127000" dist="76200" dir="5400000" rotWithShape="0">
                  <a:srgbClr val="000000">
                    <a:alpha val="74999"/>
                  </a:srgbClr>
                </a:outerShdw>
              </a:effectLst>
            </p:spPr>
          </p:pic>
          <p:sp>
            <p:nvSpPr>
              <p:cNvPr id="703" name="Machine- and system-dependent features of the model…"/>
              <p:cNvSpPr txBox="1"/>
              <p:nvPr/>
            </p:nvSpPr>
            <p:spPr>
              <a:xfrm>
                <a:off x="0" y="6400800"/>
                <a:ext cx="9375286" cy="977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Machine- and system-dependent features of the model</a:t>
                </a:r>
              </a:p>
              <a:p>
                <a:pPr marL="82550" marR="82550"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are all constants.</a:t>
                </a:r>
              </a:p>
            </p:txBody>
          </p:sp>
        </p:grpSp>
        <p:sp>
          <p:nvSpPr>
            <p:cNvPr id="705" name="Rounded Rectangle"/>
            <p:cNvSpPr/>
            <p:nvPr/>
          </p:nvSpPr>
          <p:spPr>
            <a:xfrm>
              <a:off x="7175500" y="1638300"/>
              <a:ext cx="749300" cy="2501900"/>
            </a:xfrm>
            <a:prstGeom prst="roundRect">
              <a:avLst>
                <a:gd name="adj" fmla="val 50000"/>
              </a:avLst>
            </a:prstGeom>
            <a:noFill/>
            <a:ln w="38100" cap="flat">
              <a:solidFill>
                <a:srgbClr val="8D3124"/>
              </a:solidFill>
              <a:prstDash val="solid"/>
              <a:miter lim="400000"/>
            </a:ln>
            <a:effectLst/>
          </p:spPr>
          <p:txBody>
            <a:bodyPr wrap="square" lIns="304800" tIns="304800" rIns="304800" bIns="304800" numCol="1" anchor="ctr">
              <a:noAutofit/>
            </a:bodyPr>
            <a:lstStyle/>
            <a:p>
              <a:pPr defTabSz="647700">
                <a:lnSpc>
                  <a:spcPts val="3900"/>
                </a:lnSpc>
                <a:tabLst>
                  <a:tab pos="1511300" algn="l"/>
                </a:tabLst>
                <a:defRPr sz="2600"/>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0" animBg="1" advAuto="0"/>
      <p:bldP spid="700" grpId="0" animBg="1" advAuto="0"/>
      <p:bldP spid="706"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Order of growth"/>
          <p:cNvSpPr txBox="1">
            <a:spLocks noGrp="1"/>
          </p:cNvSpPr>
          <p:nvPr>
            <p:ph type="title"/>
          </p:nvPr>
        </p:nvSpPr>
        <p:spPr>
          <a:prstGeom prst="rect">
            <a:avLst/>
          </a:prstGeom>
        </p:spPr>
        <p:txBody>
          <a:bodyPr/>
          <a:lstStyle/>
          <a:p>
            <a:r>
              <a:t>Order of growth</a:t>
            </a:r>
          </a:p>
        </p:txBody>
      </p:sp>
      <p:sp>
        <p:nvSpPr>
          <p:cNvPr id="7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sp>
        <p:nvSpPr>
          <p:cNvPr id="710" name="Hypothesis. The order of growth of the running time of my program is Nb (logN)c."/>
          <p:cNvSpPr txBox="1"/>
          <p:nvPr/>
        </p:nvSpPr>
        <p:spPr>
          <a:xfrm>
            <a:off x="1270000" y="1778000"/>
            <a:ext cx="188595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Hypothesis. </a:t>
            </a:r>
            <a:r>
              <a:rPr>
                <a:solidFill>
                  <a:srgbClr val="000000"/>
                </a:solidFill>
              </a:rPr>
              <a:t>The order of growth of the running time of my program is </a:t>
            </a:r>
            <a:r>
              <a:rPr i="1" spc="396">
                <a:solidFill>
                  <a:srgbClr val="000000"/>
                </a:solidFill>
              </a:rPr>
              <a:t>N</a:t>
            </a:r>
            <a:r>
              <a:rPr i="1" baseline="31999">
                <a:solidFill>
                  <a:srgbClr val="000000"/>
                </a:solidFill>
              </a:rPr>
              <a:t>b </a:t>
            </a:r>
            <a:r>
              <a:rPr>
                <a:solidFill>
                  <a:srgbClr val="000000"/>
                </a:solidFill>
              </a:rPr>
              <a:t>(log</a:t>
            </a:r>
            <a:r>
              <a:rPr i="1" spc="684">
                <a:solidFill>
                  <a:srgbClr val="000000"/>
                </a:solidFill>
              </a:rPr>
              <a:t>N</a:t>
            </a:r>
            <a:r>
              <a:rPr>
                <a:solidFill>
                  <a:srgbClr val="000000"/>
                </a:solidFill>
              </a:rPr>
              <a:t>)</a:t>
            </a:r>
            <a:r>
              <a:rPr i="1" baseline="31999">
                <a:solidFill>
                  <a:srgbClr val="000000"/>
                </a:solidFill>
              </a:rPr>
              <a:t>c</a:t>
            </a:r>
            <a:r>
              <a:rPr>
                <a:solidFill>
                  <a:srgbClr val="000000"/>
                </a:solidFill>
              </a:rPr>
              <a:t>.</a:t>
            </a:r>
          </a:p>
        </p:txBody>
      </p:sp>
      <p:grpSp>
        <p:nvGrpSpPr>
          <p:cNvPr id="713" name="Group"/>
          <p:cNvGrpSpPr/>
          <p:nvPr/>
        </p:nvGrpSpPr>
        <p:grpSpPr>
          <a:xfrm>
            <a:off x="15430500" y="4838700"/>
            <a:ext cx="7747000" cy="2922271"/>
            <a:chOff x="0" y="0"/>
            <a:chExt cx="7747000" cy="2922270"/>
          </a:xfrm>
        </p:grpSpPr>
        <p:sp>
          <p:nvSpPr>
            <p:cNvPr id="711" name="for (int i = 0; i &lt; N; i++)…"/>
            <p:cNvSpPr/>
            <p:nvPr/>
          </p:nvSpPr>
          <p:spPr>
            <a:xfrm>
              <a:off x="25400" y="577850"/>
              <a:ext cx="7721600" cy="2344421"/>
            </a:xfrm>
            <a:prstGeom prst="rect">
              <a:avLst/>
            </a:prstGeom>
            <a:solidFill>
              <a:srgbClr val="FFFFFF"/>
            </a:solidFill>
            <a:ln w="25400" cap="flat">
              <a:noFill/>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700" tIns="266700" rIns="266700" bIns="266700" numCol="1" anchor="t">
              <a:spAutoFit/>
            </a:bodyPr>
            <a:lstStyle/>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for (int i = 0; i &lt; N; i++)</a:t>
              </a:r>
            </a:p>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   for (int j = i+1; j &lt; N; j++)</a:t>
              </a:r>
            </a:p>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      for (int k = j+1; k &lt; N; k++)</a:t>
              </a:r>
            </a:p>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         ...</a:t>
              </a:r>
            </a:p>
          </p:txBody>
        </p:sp>
        <p:sp>
          <p:nvSpPr>
            <p:cNvPr id="712" name="Cubic (N3)"/>
            <p:cNvSpPr txBox="1"/>
            <p:nvPr/>
          </p:nvSpPr>
          <p:spPr>
            <a:xfrm>
              <a:off x="0" y="0"/>
              <a:ext cx="330200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defTabSz="647700">
                <a:lnSpc>
                  <a:spcPts val="4800"/>
                </a:lnSpc>
                <a:spcBef>
                  <a:spcPts val="2000"/>
                </a:spcBef>
                <a:tabLst>
                  <a:tab pos="1168400" algn="l"/>
                </a:tabLst>
                <a:defRPr sz="3000" b="1">
                  <a:latin typeface="Lucida Grande"/>
                  <a:ea typeface="Lucida Grande"/>
                  <a:cs typeface="Lucida Grande"/>
                  <a:sym typeface="Lucida Grande"/>
                </a:defRPr>
              </a:pPr>
              <a:r>
                <a:t>Cubic (N</a:t>
              </a:r>
              <a:r>
                <a:rPr baseline="31999"/>
                <a:t>3</a:t>
              </a:r>
              <a:r>
                <a:t>)</a:t>
              </a:r>
            </a:p>
          </p:txBody>
        </p:sp>
      </p:grpSp>
      <p:grpSp>
        <p:nvGrpSpPr>
          <p:cNvPr id="716" name="Group"/>
          <p:cNvGrpSpPr/>
          <p:nvPr/>
        </p:nvGrpSpPr>
        <p:grpSpPr>
          <a:xfrm>
            <a:off x="7924800" y="4864100"/>
            <a:ext cx="7086600" cy="2532381"/>
            <a:chOff x="0" y="0"/>
            <a:chExt cx="7086600" cy="2532380"/>
          </a:xfrm>
        </p:grpSpPr>
        <p:sp>
          <p:nvSpPr>
            <p:cNvPr id="714" name="for (int i = 0; i &lt; N; i++)…"/>
            <p:cNvSpPr/>
            <p:nvPr/>
          </p:nvSpPr>
          <p:spPr>
            <a:xfrm>
              <a:off x="0" y="660400"/>
              <a:ext cx="7086600" cy="1871981"/>
            </a:xfrm>
            <a:prstGeom prst="rect">
              <a:avLst/>
            </a:prstGeom>
            <a:solidFill>
              <a:srgbClr val="FFFFFF"/>
            </a:solidFill>
            <a:ln w="25400" cap="flat">
              <a:noFill/>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700" tIns="266700" rIns="266700" bIns="266700" numCol="1" anchor="t">
              <a:spAutoFit/>
            </a:bodyPr>
            <a:lstStyle/>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for (int i = 0; i &lt; N; i++)</a:t>
              </a:r>
            </a:p>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   for (int j = i+1; j &lt; N; j++)</a:t>
              </a:r>
            </a:p>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     ...</a:t>
              </a:r>
            </a:p>
          </p:txBody>
        </p:sp>
        <p:sp>
          <p:nvSpPr>
            <p:cNvPr id="715" name="Quadratic (N2)"/>
            <p:cNvSpPr txBox="1"/>
            <p:nvPr/>
          </p:nvSpPr>
          <p:spPr>
            <a:xfrm>
              <a:off x="38100" y="0"/>
              <a:ext cx="330200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defTabSz="647700">
                <a:lnSpc>
                  <a:spcPts val="4800"/>
                </a:lnSpc>
                <a:spcBef>
                  <a:spcPts val="2000"/>
                </a:spcBef>
                <a:tabLst>
                  <a:tab pos="1168400" algn="l"/>
                </a:tabLst>
                <a:defRPr sz="3000" b="1">
                  <a:latin typeface="Lucida Grande"/>
                  <a:ea typeface="Lucida Grande"/>
                  <a:cs typeface="Lucida Grande"/>
                  <a:sym typeface="Lucida Grande"/>
                </a:defRPr>
              </a:pPr>
              <a:r>
                <a:t>Quadratic (N</a:t>
              </a:r>
              <a:r>
                <a:rPr baseline="31999"/>
                <a:t>2</a:t>
              </a:r>
              <a:r>
                <a:t>)</a:t>
              </a:r>
            </a:p>
          </p:txBody>
        </p:sp>
      </p:grpSp>
      <p:grpSp>
        <p:nvGrpSpPr>
          <p:cNvPr id="719" name="Group"/>
          <p:cNvGrpSpPr/>
          <p:nvPr/>
        </p:nvGrpSpPr>
        <p:grpSpPr>
          <a:xfrm>
            <a:off x="1320799" y="4534535"/>
            <a:ext cx="6134101" cy="2072007"/>
            <a:chOff x="-12701" y="-75565"/>
            <a:chExt cx="6134101" cy="2072006"/>
          </a:xfrm>
        </p:grpSpPr>
        <p:sp>
          <p:nvSpPr>
            <p:cNvPr id="717" name="for (int i = 0; i &lt; N; i++)…"/>
            <p:cNvSpPr/>
            <p:nvPr/>
          </p:nvSpPr>
          <p:spPr>
            <a:xfrm>
              <a:off x="25400" y="596900"/>
              <a:ext cx="6096000" cy="1399541"/>
            </a:xfrm>
            <a:prstGeom prst="rect">
              <a:avLst/>
            </a:prstGeom>
            <a:solidFill>
              <a:srgbClr val="FFFFFF"/>
            </a:solidFill>
            <a:ln w="25400" cap="flat">
              <a:noFill/>
              <a:miter lim="400000"/>
            </a:ln>
            <a:effectLst>
              <a:outerShdw blurRad="127000" dist="76200" dir="54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6700" tIns="266700" rIns="266700" bIns="266700" numCol="1" anchor="t">
              <a:spAutoFit/>
            </a:bodyPr>
            <a:lstStyle/>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for (int i = 0; i &lt; N; i++)</a:t>
              </a:r>
            </a:p>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  ...</a:t>
              </a:r>
            </a:p>
          </p:txBody>
        </p:sp>
        <p:sp>
          <p:nvSpPr>
            <p:cNvPr id="718" name="Linear (N)"/>
            <p:cNvSpPr txBox="1"/>
            <p:nvPr/>
          </p:nvSpPr>
          <p:spPr>
            <a:xfrm>
              <a:off x="-12701" y="-75565"/>
              <a:ext cx="330200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defTabSz="647700">
                <a:lnSpc>
                  <a:spcPts val="4800"/>
                </a:lnSpc>
                <a:spcBef>
                  <a:spcPts val="2000"/>
                </a:spcBef>
                <a:tabLst>
                  <a:tab pos="1168400" algn="l"/>
                </a:tabLst>
                <a:defRPr sz="3000" b="1">
                  <a:latin typeface="Lucida Grande"/>
                  <a:ea typeface="Lucida Grande"/>
                  <a:cs typeface="Lucida Grande"/>
                  <a:sym typeface="Lucida Grande"/>
                </a:defRPr>
              </a:lvl1pPr>
            </a:lstStyle>
            <a:p>
              <a:r>
                <a:rPr dirty="0"/>
                <a:t>Linear (N)</a:t>
              </a:r>
            </a:p>
          </p:txBody>
        </p:sp>
      </p:grpSp>
      <p:grpSp>
        <p:nvGrpSpPr>
          <p:cNvPr id="722" name="Group"/>
          <p:cNvGrpSpPr/>
          <p:nvPr/>
        </p:nvGrpSpPr>
        <p:grpSpPr>
          <a:xfrm>
            <a:off x="1270000" y="7214872"/>
            <a:ext cx="6146801" cy="3694352"/>
            <a:chOff x="-11641" y="-181610"/>
            <a:chExt cx="6146800" cy="3694351"/>
          </a:xfrm>
        </p:grpSpPr>
        <p:sp>
          <p:nvSpPr>
            <p:cNvPr id="720" name="public static void f(int N)…"/>
            <p:cNvSpPr/>
            <p:nvPr/>
          </p:nvSpPr>
          <p:spPr>
            <a:xfrm>
              <a:off x="39158" y="528240"/>
              <a:ext cx="6096001" cy="2984501"/>
            </a:xfrm>
            <a:prstGeom prst="rect">
              <a:avLst/>
            </a:prstGeom>
            <a:solidFill>
              <a:srgbClr val="FFFFFF"/>
            </a:solidFill>
            <a:ln w="25400" cap="flat">
              <a:noFill/>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ctr">
              <a:spAutoFit/>
            </a:bodyPr>
            <a:lstStyle/>
            <a:p>
              <a:pPr defTabSz="647700">
                <a:lnSpc>
                  <a:spcPts val="3900"/>
                </a:lnSpc>
                <a:tabLst>
                  <a:tab pos="1511300" algn="l"/>
                </a:tabLst>
                <a:defRPr sz="2600"/>
              </a:pPr>
              <a:r>
                <a:t>public static void f(int N)</a:t>
              </a:r>
            </a:p>
            <a:p>
              <a:pPr defTabSz="647700">
                <a:lnSpc>
                  <a:spcPts val="3900"/>
                </a:lnSpc>
                <a:tabLst>
                  <a:tab pos="1511300" algn="l"/>
                </a:tabLst>
                <a:defRPr sz="2600"/>
              </a:pPr>
              <a:r>
                <a:t>{</a:t>
              </a:r>
            </a:p>
            <a:p>
              <a:pPr defTabSz="647700">
                <a:lnSpc>
                  <a:spcPts val="3900"/>
                </a:lnSpc>
                <a:tabLst>
                  <a:tab pos="1511300" algn="l"/>
                </a:tabLst>
                <a:defRPr sz="2600"/>
              </a:pPr>
              <a:r>
                <a:t>   if (N == 0) return;</a:t>
              </a:r>
            </a:p>
            <a:p>
              <a:pPr defTabSz="647700">
                <a:lnSpc>
                  <a:spcPts val="3900"/>
                </a:lnSpc>
                <a:tabLst>
                  <a:tab pos="1511300" algn="l"/>
                </a:tabLst>
                <a:defRPr sz="2600"/>
              </a:pPr>
              <a:r>
                <a:t>   ... f(N/2)...</a:t>
              </a:r>
            </a:p>
            <a:p>
              <a:pPr defTabSz="647700">
                <a:lnSpc>
                  <a:spcPts val="3900"/>
                </a:lnSpc>
                <a:tabLst>
                  <a:tab pos="1511300" algn="l"/>
                </a:tabLst>
                <a:defRPr sz="2600"/>
              </a:pPr>
              <a:r>
                <a:t>}</a:t>
              </a:r>
            </a:p>
          </p:txBody>
        </p:sp>
        <p:sp>
          <p:nvSpPr>
            <p:cNvPr id="721" name="Logarithmic (log N)"/>
            <p:cNvSpPr txBox="1"/>
            <p:nvPr/>
          </p:nvSpPr>
          <p:spPr>
            <a:xfrm>
              <a:off x="-11641" y="-181610"/>
              <a:ext cx="3897325"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4800"/>
                </a:lnSpc>
                <a:spcBef>
                  <a:spcPts val="2000"/>
                </a:spcBef>
                <a:tabLst>
                  <a:tab pos="1168400" algn="l"/>
                </a:tabLst>
                <a:defRPr sz="3000" b="1">
                  <a:latin typeface="Lucida Grande"/>
                  <a:ea typeface="Lucida Grande"/>
                  <a:cs typeface="Lucida Grande"/>
                  <a:sym typeface="Lucida Grande"/>
                </a:defRPr>
              </a:lvl1pPr>
            </a:lstStyle>
            <a:p>
              <a:r>
                <a:rPr dirty="0"/>
                <a:t>Logarithmic (log N)</a:t>
              </a:r>
            </a:p>
          </p:txBody>
        </p:sp>
      </p:grpSp>
      <p:grpSp>
        <p:nvGrpSpPr>
          <p:cNvPr id="725" name="Group"/>
          <p:cNvGrpSpPr/>
          <p:nvPr/>
        </p:nvGrpSpPr>
        <p:grpSpPr>
          <a:xfrm>
            <a:off x="8496300" y="7721600"/>
            <a:ext cx="6731000" cy="4809490"/>
            <a:chOff x="0" y="0"/>
            <a:chExt cx="6731000" cy="4809489"/>
          </a:xfrm>
        </p:grpSpPr>
        <p:sp>
          <p:nvSpPr>
            <p:cNvPr id="723" name="public static void f(int N)…"/>
            <p:cNvSpPr/>
            <p:nvPr/>
          </p:nvSpPr>
          <p:spPr>
            <a:xfrm>
              <a:off x="25400" y="384809"/>
              <a:ext cx="6705600" cy="4424682"/>
            </a:xfrm>
            <a:prstGeom prst="rect">
              <a:avLst/>
            </a:prstGeom>
            <a:solidFill>
              <a:srgbClr val="FFFFFF"/>
            </a:solidFill>
            <a:ln w="25400" cap="flat">
              <a:noFill/>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ctr">
              <a:spAutoFit/>
            </a:bodyPr>
            <a:lstStyle/>
            <a:p>
              <a:pPr defTabSz="647700">
                <a:lnSpc>
                  <a:spcPts val="3900"/>
                </a:lnSpc>
                <a:tabLst>
                  <a:tab pos="1511300" algn="l"/>
                </a:tabLst>
                <a:defRPr sz="2600"/>
              </a:pPr>
              <a:r>
                <a:t>public static void f(int N)</a:t>
              </a:r>
            </a:p>
            <a:p>
              <a:pPr defTabSz="647700">
                <a:lnSpc>
                  <a:spcPts val="3900"/>
                </a:lnSpc>
                <a:tabLst>
                  <a:tab pos="1511300" algn="l"/>
                </a:tabLst>
                <a:defRPr sz="2600"/>
              </a:pPr>
              <a:r>
                <a:t>{</a:t>
              </a:r>
            </a:p>
            <a:p>
              <a:pPr defTabSz="647700">
                <a:lnSpc>
                  <a:spcPts val="3900"/>
                </a:lnSpc>
                <a:tabLst>
                  <a:tab pos="1511300" algn="l"/>
                </a:tabLst>
                <a:defRPr sz="2600"/>
              </a:pPr>
              <a:r>
                <a:t>  if (N == 0) return;</a:t>
              </a:r>
            </a:p>
            <a:p>
              <a:pPr defTabSz="647700">
                <a:lnSpc>
                  <a:spcPts val="3900"/>
                </a:lnSpc>
                <a:tabLst>
                  <a:tab pos="1511300" algn="l"/>
                </a:tabLst>
                <a:defRPr sz="2600"/>
              </a:pPr>
              <a:r>
                <a:t>  ... f(N/2)...</a:t>
              </a:r>
            </a:p>
            <a:p>
              <a:pPr defTabSz="647700">
                <a:lnSpc>
                  <a:spcPts val="3900"/>
                </a:lnSpc>
                <a:tabLst>
                  <a:tab pos="1511300" algn="l"/>
                </a:tabLst>
                <a:defRPr sz="2600"/>
              </a:pPr>
              <a:r>
                <a:t>  ... f(N/2)...</a:t>
              </a:r>
            </a:p>
            <a:p>
              <a:pPr marL="86359" marR="86359" defTabSz="647700">
                <a:lnSpc>
                  <a:spcPct val="120000"/>
                </a:lnSpc>
                <a:buClr>
                  <a:srgbClr val="000112"/>
                </a:buClr>
                <a:buFont typeface="Courier New"/>
                <a:tabLst>
                  <a:tab pos="1511300" algn="l"/>
                </a:tabLst>
                <a:defRPr sz="2600">
                  <a:uFill>
                    <a:solidFill>
                      <a:srgbClr val="000112"/>
                    </a:solidFill>
                  </a:uFill>
                </a:defRPr>
              </a:pPr>
              <a:r>
                <a:t>  </a:t>
              </a:r>
              <a:r>
                <a:rPr>
                  <a:uFill>
                    <a:solidFill>
                      <a:srgbClr val="007DD7"/>
                    </a:solidFill>
                  </a:uFill>
                </a:rPr>
                <a:t>for (int i = 0; i &lt; N; i++)</a:t>
              </a:r>
            </a:p>
            <a:p>
              <a:pPr marL="86359" marR="86359" defTabSz="647700">
                <a:lnSpc>
                  <a:spcPct val="120000"/>
                </a:lnSpc>
                <a:buClr>
                  <a:srgbClr val="000112"/>
                </a:buClr>
                <a:buFont typeface="Courier New"/>
                <a:tabLst>
                  <a:tab pos="1511300" algn="l"/>
                </a:tabLst>
                <a:defRPr sz="2600">
                  <a:uFill>
                    <a:solidFill>
                      <a:srgbClr val="000112"/>
                    </a:solidFill>
                  </a:uFill>
                </a:defRPr>
              </a:pPr>
              <a:r>
                <a:rPr>
                  <a:uFill>
                    <a:solidFill>
                      <a:srgbClr val="007DD7"/>
                    </a:solidFill>
                  </a:uFill>
                </a:rPr>
                <a:t>     ...</a:t>
              </a:r>
            </a:p>
            <a:p>
              <a:pPr marL="86359" marR="86359" defTabSz="647700">
                <a:lnSpc>
                  <a:spcPct val="120000"/>
                </a:lnSpc>
                <a:buClr>
                  <a:srgbClr val="000112"/>
                </a:buClr>
                <a:buFont typeface="Courier New"/>
                <a:tabLst>
                  <a:tab pos="1511300" algn="l"/>
                </a:tabLst>
                <a:defRPr sz="2600">
                  <a:uFill>
                    <a:solidFill>
                      <a:srgbClr val="000112"/>
                    </a:solidFill>
                  </a:uFill>
                </a:defRPr>
              </a:pPr>
              <a:r>
                <a:t>}</a:t>
              </a:r>
            </a:p>
          </p:txBody>
        </p:sp>
        <p:sp>
          <p:nvSpPr>
            <p:cNvPr id="724" name="Linearithmic (N log N)"/>
            <p:cNvSpPr txBox="1"/>
            <p:nvPr/>
          </p:nvSpPr>
          <p:spPr>
            <a:xfrm>
              <a:off x="0" y="0"/>
              <a:ext cx="4418410"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4800"/>
                </a:lnSpc>
                <a:spcBef>
                  <a:spcPts val="2000"/>
                </a:spcBef>
                <a:tabLst>
                  <a:tab pos="1168400" algn="l"/>
                </a:tabLst>
                <a:defRPr sz="3000" b="1">
                  <a:latin typeface="Lucida Grande"/>
                  <a:ea typeface="Lucida Grande"/>
                  <a:cs typeface="Lucida Grande"/>
                  <a:sym typeface="Lucida Grande"/>
                </a:defRPr>
              </a:lvl1pPr>
            </a:lstStyle>
            <a:p>
              <a:r>
                <a:t>Linearithmic (N log N)</a:t>
              </a:r>
            </a:p>
          </p:txBody>
        </p:sp>
      </p:grpSp>
      <p:grpSp>
        <p:nvGrpSpPr>
          <p:cNvPr id="728" name="Group"/>
          <p:cNvGrpSpPr/>
          <p:nvPr/>
        </p:nvGrpSpPr>
        <p:grpSpPr>
          <a:xfrm>
            <a:off x="16116300" y="8280400"/>
            <a:ext cx="6731000" cy="3968750"/>
            <a:chOff x="0" y="0"/>
            <a:chExt cx="6730999" cy="3968749"/>
          </a:xfrm>
        </p:grpSpPr>
        <p:sp>
          <p:nvSpPr>
            <p:cNvPr id="726" name="public static void f(int N)…"/>
            <p:cNvSpPr/>
            <p:nvPr/>
          </p:nvSpPr>
          <p:spPr>
            <a:xfrm>
              <a:off x="25400" y="488949"/>
              <a:ext cx="6705600" cy="3479801"/>
            </a:xfrm>
            <a:prstGeom prst="rect">
              <a:avLst/>
            </a:prstGeom>
            <a:solidFill>
              <a:srgbClr val="FFFFFF"/>
            </a:solidFill>
            <a:ln w="25400" cap="flat">
              <a:noFill/>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ctr">
              <a:spAutoFit/>
            </a:bodyPr>
            <a:lstStyle/>
            <a:p>
              <a:pPr defTabSz="647700">
                <a:lnSpc>
                  <a:spcPts val="3900"/>
                </a:lnSpc>
                <a:tabLst>
                  <a:tab pos="1511300" algn="l"/>
                </a:tabLst>
                <a:defRPr sz="2600"/>
              </a:pPr>
              <a:r>
                <a:t>public static void f(int N)</a:t>
              </a:r>
            </a:p>
            <a:p>
              <a:pPr defTabSz="647700">
                <a:lnSpc>
                  <a:spcPts val="3900"/>
                </a:lnSpc>
                <a:tabLst>
                  <a:tab pos="1511300" algn="l"/>
                </a:tabLst>
                <a:defRPr sz="2600"/>
              </a:pPr>
              <a:r>
                <a:t>{</a:t>
              </a:r>
            </a:p>
            <a:p>
              <a:pPr defTabSz="647700">
                <a:lnSpc>
                  <a:spcPts val="3900"/>
                </a:lnSpc>
                <a:tabLst>
                  <a:tab pos="1511300" algn="l"/>
                </a:tabLst>
                <a:defRPr sz="2600"/>
              </a:pPr>
              <a:r>
                <a:t>   if (N == 0) return;</a:t>
              </a:r>
            </a:p>
            <a:p>
              <a:pPr defTabSz="647700">
                <a:lnSpc>
                  <a:spcPts val="3900"/>
                </a:lnSpc>
                <a:tabLst>
                  <a:tab pos="1511300" algn="l"/>
                </a:tabLst>
                <a:defRPr sz="2600"/>
              </a:pPr>
              <a:r>
                <a:t>   ... f(N-1)...</a:t>
              </a:r>
            </a:p>
            <a:p>
              <a:pPr defTabSz="647700">
                <a:lnSpc>
                  <a:spcPts val="3900"/>
                </a:lnSpc>
                <a:tabLst>
                  <a:tab pos="1511300" algn="l"/>
                </a:tabLst>
                <a:defRPr sz="2600"/>
              </a:pPr>
              <a:r>
                <a:t>   ... f(N-1)...</a:t>
              </a:r>
            </a:p>
            <a:p>
              <a:pPr defTabSz="647700">
                <a:lnSpc>
                  <a:spcPts val="3900"/>
                </a:lnSpc>
                <a:tabLst>
                  <a:tab pos="1511300" algn="l"/>
                </a:tabLst>
                <a:defRPr sz="2600"/>
              </a:pPr>
              <a:r>
                <a:t>}</a:t>
              </a:r>
            </a:p>
          </p:txBody>
        </p:sp>
        <p:sp>
          <p:nvSpPr>
            <p:cNvPr id="727" name="Exponential (2N)"/>
            <p:cNvSpPr txBox="1"/>
            <p:nvPr/>
          </p:nvSpPr>
          <p:spPr>
            <a:xfrm>
              <a:off x="0" y="0"/>
              <a:ext cx="3268403" cy="546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647700">
                <a:lnSpc>
                  <a:spcPts val="4800"/>
                </a:lnSpc>
                <a:spcBef>
                  <a:spcPts val="2000"/>
                </a:spcBef>
                <a:tabLst>
                  <a:tab pos="1168400" algn="l"/>
                </a:tabLst>
                <a:defRPr sz="3000" b="1">
                  <a:latin typeface="Lucida Grande"/>
                  <a:ea typeface="Lucida Grande"/>
                  <a:cs typeface="Lucida Grande"/>
                  <a:sym typeface="Lucida Grande"/>
                </a:defRPr>
              </a:pPr>
              <a:r>
                <a:t>Exponential (2</a:t>
              </a:r>
              <a:r>
                <a:rPr baseline="31999"/>
                <a:t>N</a:t>
              </a:r>
              <a:r>
                <a:t>)</a:t>
              </a:r>
            </a:p>
          </p:txBody>
        </p:sp>
      </p:grpSp>
      <p:sp>
        <p:nvSpPr>
          <p:cNvPr id="729" name="Evidence. Known to be true for many, many programs with simple and similar structure."/>
          <p:cNvSpPr txBox="1"/>
          <p:nvPr/>
        </p:nvSpPr>
        <p:spPr>
          <a:xfrm>
            <a:off x="1270000" y="3048000"/>
            <a:ext cx="204597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Evidence. </a:t>
            </a:r>
            <a:r>
              <a:rPr>
                <a:solidFill>
                  <a:srgbClr val="000000"/>
                </a:solidFill>
              </a:rPr>
              <a:t>Known to be true for many, many programs with simple and similar structure.</a:t>
            </a:r>
          </a:p>
        </p:txBody>
      </p:sp>
      <p:sp>
        <p:nvSpPr>
          <p:cNvPr id="730" name="Stay tuned for examples."/>
          <p:cNvSpPr txBox="1"/>
          <p:nvPr/>
        </p:nvSpPr>
        <p:spPr>
          <a:xfrm>
            <a:off x="1270000" y="12192000"/>
            <a:ext cx="62357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lvl1pPr defTabSz="647700">
              <a:lnSpc>
                <a:spcPts val="5500"/>
              </a:lnSpc>
              <a:spcBef>
                <a:spcPts val="1200"/>
              </a:spcBef>
              <a:tabLst>
                <a:tab pos="1168400" algn="l"/>
              </a:tabLst>
              <a:defRPr sz="3600">
                <a:latin typeface="Lucida Sans"/>
                <a:ea typeface="Lucida Sans"/>
                <a:cs typeface="Lucida Sans"/>
                <a:sym typeface="Lucida Sans"/>
              </a:defRPr>
            </a:lvl1pPr>
          </a:lstStyle>
          <a:p>
            <a:pPr>
              <a:defRPr>
                <a:solidFill>
                  <a:srgbClr val="005493"/>
                </a:solidFill>
              </a:defRPr>
            </a:pPr>
            <a:r>
              <a:rPr>
                <a:solidFill>
                  <a:srgbClr val="000000"/>
                </a:solidFill>
              </a:rPr>
              <a:t>Stay tuned for examples.</a:t>
            </a:r>
          </a:p>
        </p:txBody>
      </p:sp>
      <p:grpSp>
        <p:nvGrpSpPr>
          <p:cNvPr id="733" name="Group"/>
          <p:cNvGrpSpPr/>
          <p:nvPr/>
        </p:nvGrpSpPr>
        <p:grpSpPr>
          <a:xfrm>
            <a:off x="16090993" y="11747244"/>
            <a:ext cx="5015701" cy="1740156"/>
            <a:chOff x="96531" y="0"/>
            <a:chExt cx="5015700" cy="1740155"/>
          </a:xfrm>
        </p:grpSpPr>
        <p:sp>
          <p:nvSpPr>
            <p:cNvPr id="731" name="ignore for practical purposes (infeasible for large N )"/>
            <p:cNvSpPr txBox="1"/>
            <p:nvPr/>
          </p:nvSpPr>
          <p:spPr>
            <a:xfrm>
              <a:off x="96531" y="787655"/>
              <a:ext cx="5015701" cy="952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ignore for practical purposes</a:t>
              </a:r>
              <a:br/>
              <a:r>
                <a:t>(infeasible for large </a:t>
              </a:r>
              <a:r>
                <a:rPr i="1"/>
                <a:t>N </a:t>
              </a:r>
              <a:r>
                <a:t>) </a:t>
              </a:r>
            </a:p>
          </p:txBody>
        </p:sp>
        <p:sp>
          <p:nvSpPr>
            <p:cNvPr id="732" name="Line"/>
            <p:cNvSpPr/>
            <p:nvPr/>
          </p:nvSpPr>
          <p:spPr>
            <a:xfrm>
              <a:off x="2611037" y="0"/>
              <a:ext cx="398" cy="676399"/>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736" name="Group"/>
          <p:cNvGrpSpPr/>
          <p:nvPr/>
        </p:nvGrpSpPr>
        <p:grpSpPr>
          <a:xfrm>
            <a:off x="19813413" y="1625600"/>
            <a:ext cx="4698573" cy="1295400"/>
            <a:chOff x="0" y="0"/>
            <a:chExt cx="4698572" cy="1295400"/>
          </a:xfrm>
        </p:grpSpPr>
        <p:sp>
          <p:nvSpPr>
            <p:cNvPr id="734" name="log instead of lg…"/>
            <p:cNvSpPr txBox="1"/>
            <p:nvPr/>
          </p:nvSpPr>
          <p:spPr>
            <a:xfrm>
              <a:off x="532972" y="0"/>
              <a:ext cx="4165601" cy="1295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log instead of lg</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since constant base</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not relevant</a:t>
              </a:r>
            </a:p>
          </p:txBody>
        </p:sp>
        <p:sp>
          <p:nvSpPr>
            <p:cNvPr id="735" name="Line"/>
            <p:cNvSpPr/>
            <p:nvPr/>
          </p:nvSpPr>
          <p:spPr>
            <a:xfrm flipV="1">
              <a:off x="0" y="618059"/>
              <a:ext cx="830920" cy="8"/>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
        <p:nvSpPr>
          <p:cNvPr id="31" name="TextBox 30">
            <a:extLst>
              <a:ext uri="{FF2B5EF4-FFF2-40B4-BE49-F238E27FC236}">
                <a16:creationId xmlns:a16="http://schemas.microsoft.com/office/drawing/2014/main" id="{64B43AE1-DA18-4440-836F-017FCF4A3361}"/>
              </a:ext>
            </a:extLst>
          </p:cNvPr>
          <p:cNvSpPr txBox="1"/>
          <p:nvPr/>
        </p:nvSpPr>
        <p:spPr>
          <a:xfrm>
            <a:off x="21096689" y="466348"/>
            <a:ext cx="273118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a:ea typeface="Helvetica"/>
                <a:cs typeface="Helvetica"/>
                <a:sym typeface="Helvetica"/>
              </a:rPr>
              <a:t>LO </a:t>
            </a:r>
            <a:r>
              <a:rPr lang="en-US" sz="3200" dirty="0"/>
              <a:t>11.1b</a:t>
            </a:r>
            <a:endParaRPr kumimoji="0" lang="en-US" sz="32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32" name="TextBox 31">
            <a:extLst>
              <a:ext uri="{FF2B5EF4-FFF2-40B4-BE49-F238E27FC236}">
                <a16:creationId xmlns:a16="http://schemas.microsoft.com/office/drawing/2014/main" id="{7DD2163A-6AC4-43DB-9E59-015540DCB207}"/>
              </a:ext>
            </a:extLst>
          </p:cNvPr>
          <p:cNvSpPr txBox="1"/>
          <p:nvPr/>
        </p:nvSpPr>
        <p:spPr>
          <a:xfrm>
            <a:off x="17424400" y="212712"/>
            <a:ext cx="3103719" cy="12721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defTabSz="647700" hangingPunct="1">
              <a:defRPr/>
            </a:pPr>
            <a:r>
              <a:rPr lang="pt-BR" sz="1600" dirty="0">
                <a:latin typeface="Lucida Grande"/>
                <a:ea typeface="Lucida Grande"/>
                <a:cs typeface="Lucida Grande"/>
                <a:sym typeface="Lucida Grande"/>
              </a:rPr>
              <a:t>Recognize typical orders of complexity (O(1), O(log n), O(n), O(n log n), O(n^2), O(n^3), O(2^n))</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7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7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7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7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7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7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 grpId="0" animBg="1" advAuto="0"/>
      <p:bldP spid="713" grpId="0" animBg="1" advAuto="0"/>
      <p:bldP spid="716" grpId="0" animBg="1" advAuto="0"/>
      <p:bldP spid="719" grpId="0" animBg="1" advAuto="0"/>
      <p:bldP spid="722" grpId="0" animBg="1" advAuto="0"/>
      <p:bldP spid="725" grpId="0" animBg="1" advAuto="0"/>
      <p:bldP spid="728" grpId="0" animBg="1" advAuto="0"/>
      <p:bldP spid="729" grpId="0" animBg="1" advAuto="0"/>
      <p:bldP spid="730" grpId="0" animBg="1" advAuto="0"/>
      <p:bldP spid="733" grpId="0" animBg="1" advAuto="0"/>
      <p:bldP spid="736" grpId="0" animBg="1" advAuto="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Order of growth classifications"/>
          <p:cNvSpPr txBox="1">
            <a:spLocks noGrp="1"/>
          </p:cNvSpPr>
          <p:nvPr>
            <p:ph type="title"/>
          </p:nvPr>
        </p:nvSpPr>
        <p:spPr>
          <a:prstGeom prst="rect">
            <a:avLst/>
          </a:prstGeom>
        </p:spPr>
        <p:txBody>
          <a:bodyPr/>
          <a:lstStyle/>
          <a:p>
            <a:r>
              <a:t>Order of growth classifications</a:t>
            </a:r>
          </a:p>
        </p:txBody>
      </p:sp>
      <p:sp>
        <p:nvSpPr>
          <p:cNvPr id="7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graphicFrame>
        <p:nvGraphicFramePr>
          <p:cNvPr id="740" name="Table"/>
          <p:cNvGraphicFramePr/>
          <p:nvPr/>
        </p:nvGraphicFramePr>
        <p:xfrm>
          <a:off x="2111077" y="1816100"/>
          <a:ext cx="10959006" cy="6921496"/>
        </p:xfrm>
        <a:graphic>
          <a:graphicData uri="http://schemas.openxmlformats.org/drawingml/2006/table">
            <a:tbl>
              <a:tblPr>
                <a:tableStyleId>{8F44A2F1-9E1F-4B54-A3A2-5F16C0AD49E2}</a:tableStyleId>
              </a:tblPr>
              <a:tblGrid>
                <a:gridCol w="3304108">
                  <a:extLst>
                    <a:ext uri="{9D8B030D-6E8A-4147-A177-3AD203B41FA5}">
                      <a16:colId xmlns:a16="http://schemas.microsoft.com/office/drawing/2014/main" val="20000"/>
                    </a:ext>
                  </a:extLst>
                </a:gridCol>
                <a:gridCol w="2312651">
                  <a:extLst>
                    <a:ext uri="{9D8B030D-6E8A-4147-A177-3AD203B41FA5}">
                      <a16:colId xmlns:a16="http://schemas.microsoft.com/office/drawing/2014/main" val="20001"/>
                    </a:ext>
                  </a:extLst>
                </a:gridCol>
                <a:gridCol w="2926404">
                  <a:extLst>
                    <a:ext uri="{9D8B030D-6E8A-4147-A177-3AD203B41FA5}">
                      <a16:colId xmlns:a16="http://schemas.microsoft.com/office/drawing/2014/main" val="20002"/>
                    </a:ext>
                  </a:extLst>
                </a:gridCol>
                <a:gridCol w="2415843">
                  <a:extLst>
                    <a:ext uri="{9D8B030D-6E8A-4147-A177-3AD203B41FA5}">
                      <a16:colId xmlns:a16="http://schemas.microsoft.com/office/drawing/2014/main" val="20003"/>
                    </a:ext>
                  </a:extLst>
                </a:gridCol>
              </a:tblGrid>
              <a:tr h="865187">
                <a:tc gridSpan="2">
                  <a:txBody>
                    <a:bodyPr/>
                    <a:lstStyle/>
                    <a:p>
                      <a:pPr defTabSz="914400">
                        <a:lnSpc>
                          <a:spcPts val="3300"/>
                        </a:lnSpc>
                        <a:defRPr sz="1800"/>
                      </a:pPr>
                      <a:r>
                        <a:rPr sz="2800" i="1">
                          <a:sym typeface="Lucida Sans"/>
                        </a:rPr>
                        <a:t>order of growth</a:t>
                      </a:r>
                    </a:p>
                  </a:txBody>
                  <a:tcPr marL="25400" marR="25400" marT="25400" marB="25400" anchor="ctr" horzOverflow="overflow">
                    <a:noFill/>
                  </a:tcPr>
                </a:tc>
                <a:tc hMerge="1">
                  <a:txBody>
                    <a:bodyPr/>
                    <a:lstStyle/>
                    <a:p>
                      <a:endParaRPr lang="en-US"/>
                    </a:p>
                  </a:txBody>
                  <a:tcPr/>
                </a:tc>
                <a:tc rowSpan="2">
                  <a:txBody>
                    <a:bodyPr/>
                    <a:lstStyle/>
                    <a:p>
                      <a:pPr defTabSz="914400">
                        <a:lnSpc>
                          <a:spcPct val="120000"/>
                        </a:lnSpc>
                        <a:defRPr sz="2800" i="1">
                          <a:sym typeface="Lucida Sans"/>
                        </a:defRPr>
                      </a:pPr>
                      <a:r>
                        <a:t>slope of line in log-log plot </a:t>
                      </a:r>
                      <a:r>
                        <a:rPr i="0"/>
                        <a:t>(</a:t>
                      </a:r>
                      <a:r>
                        <a:rPr spc="196"/>
                        <a:t>b</a:t>
                      </a:r>
                      <a:r>
                        <a:rPr i="0"/>
                        <a:t>)</a:t>
                      </a:r>
                    </a:p>
                  </a:txBody>
                  <a:tcPr marL="127000" marR="127000" marT="127000" marB="127000" anchor="ctr" horzOverflow="overflow">
                    <a:noFill/>
                  </a:tcPr>
                </a:tc>
                <a:tc rowSpan="2">
                  <a:txBody>
                    <a:bodyPr/>
                    <a:lstStyle/>
                    <a:p>
                      <a:pPr defTabSz="914400">
                        <a:lnSpc>
                          <a:spcPct val="120000"/>
                        </a:lnSpc>
                        <a:defRPr sz="2800" i="1">
                          <a:sym typeface="Lucida Sans"/>
                        </a:defRPr>
                      </a:pPr>
                      <a:r>
                        <a:t>factor for doubling method</a:t>
                      </a:r>
                      <a:r>
                        <a:rPr i="0"/>
                        <a:t> (2</a:t>
                      </a:r>
                      <a:r>
                        <a:rPr spc="196" baseline="31999"/>
                        <a:t>b</a:t>
                      </a:r>
                      <a:r>
                        <a:rPr i="0"/>
                        <a:t>)</a:t>
                      </a:r>
                    </a:p>
                  </a:txBody>
                  <a:tcPr marL="25400" marR="25400" marT="25400" marB="25400" anchor="ctr" horzOverflow="overflow">
                    <a:noFill/>
                  </a:tcPr>
                </a:tc>
                <a:extLst>
                  <a:ext uri="{0D108BD9-81ED-4DB2-BD59-A6C34878D82A}">
                    <a16:rowId xmlns:a16="http://schemas.microsoft.com/office/drawing/2014/main" val="10000"/>
                  </a:ext>
                </a:extLst>
              </a:tr>
              <a:tr h="865187">
                <a:tc>
                  <a:txBody>
                    <a:bodyPr/>
                    <a:lstStyle/>
                    <a:p>
                      <a:pPr defTabSz="914400">
                        <a:lnSpc>
                          <a:spcPts val="3300"/>
                        </a:lnSpc>
                        <a:defRPr sz="1800"/>
                      </a:pPr>
                      <a:r>
                        <a:rPr sz="2800" i="1">
                          <a:sym typeface="Lucida Sans"/>
                        </a:rPr>
                        <a:t>description</a:t>
                      </a:r>
                    </a:p>
                  </a:txBody>
                  <a:tcPr marL="25400" marR="25400" marT="25400" marB="25400" anchor="ctr" horzOverflow="overflow">
                    <a:noFill/>
                  </a:tcPr>
                </a:tc>
                <a:tc>
                  <a:txBody>
                    <a:bodyPr/>
                    <a:lstStyle/>
                    <a:p>
                      <a:pPr defTabSz="914400">
                        <a:lnSpc>
                          <a:spcPts val="3300"/>
                        </a:lnSpc>
                        <a:defRPr sz="1800"/>
                      </a:pPr>
                      <a:r>
                        <a:rPr sz="2800" i="1">
                          <a:sym typeface="Lucida Sans"/>
                        </a:rPr>
                        <a:t>function</a:t>
                      </a:r>
                    </a:p>
                  </a:txBody>
                  <a:tcPr marL="25400" marR="25400" marT="25400" marB="25400" anchor="ctr" horzOverflow="overflow">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865187">
                <a:tc>
                  <a:txBody>
                    <a:bodyPr/>
                    <a:lstStyle/>
                    <a:p>
                      <a:pPr defTabSz="914400">
                        <a:lnSpc>
                          <a:spcPts val="4400"/>
                        </a:lnSpc>
                        <a:defRPr sz="1800"/>
                      </a:pPr>
                      <a:r>
                        <a:rPr sz="3200">
                          <a:sym typeface="Lucida Sans"/>
                        </a:rPr>
                        <a:t>constant</a:t>
                      </a:r>
                    </a:p>
                  </a:txBody>
                  <a:tcPr marL="38100" marR="38100" marT="38100" marB="38100" anchor="ctr" horzOverflow="overflow"/>
                </a:tc>
                <a:tc>
                  <a:txBody>
                    <a:bodyPr/>
                    <a:lstStyle/>
                    <a:p>
                      <a:pPr defTabSz="914400">
                        <a:lnSpc>
                          <a:spcPts val="4400"/>
                        </a:lnSpc>
                        <a:defRPr sz="1800"/>
                      </a:pPr>
                      <a:r>
                        <a:rPr sz="3200">
                          <a:solidFill>
                            <a:srgbClr val="005493"/>
                          </a:solidFill>
                          <a:sym typeface="Lucida Sans"/>
                        </a:rPr>
                        <a:t>1</a:t>
                      </a:r>
                    </a:p>
                  </a:txBody>
                  <a:tcPr marL="38100" marR="38100" marT="38100" marB="38100" anchor="ctr" horzOverflow="overflow"/>
                </a:tc>
                <a:tc>
                  <a:txBody>
                    <a:bodyPr/>
                    <a:lstStyle/>
                    <a:p>
                      <a:pPr defTabSz="914400">
                        <a:lnSpc>
                          <a:spcPts val="4400"/>
                        </a:lnSpc>
                        <a:defRPr sz="1800"/>
                      </a:pPr>
                      <a:r>
                        <a:rPr sz="3200">
                          <a:sym typeface="Lucida Sans"/>
                        </a:rPr>
                        <a:t>0</a:t>
                      </a:r>
                    </a:p>
                  </a:txBody>
                  <a:tcPr marL="38100" marR="38100" marT="38100" marB="38100" anchor="ctr" horzOverflow="overflow"/>
                </a:tc>
                <a:tc>
                  <a:txBody>
                    <a:bodyPr/>
                    <a:lstStyle/>
                    <a:p>
                      <a:pPr defTabSz="914400">
                        <a:lnSpc>
                          <a:spcPts val="4400"/>
                        </a:lnSpc>
                        <a:defRPr sz="1800"/>
                      </a:pPr>
                      <a:r>
                        <a:rPr sz="3200">
                          <a:sym typeface="Lucida Sans"/>
                        </a:rPr>
                        <a:t>1</a:t>
                      </a:r>
                    </a:p>
                  </a:txBody>
                  <a:tcPr marL="38100" marR="38100" marT="38100" marB="38100" anchor="ctr" horzOverflow="overflow"/>
                </a:tc>
                <a:extLst>
                  <a:ext uri="{0D108BD9-81ED-4DB2-BD59-A6C34878D82A}">
                    <a16:rowId xmlns:a16="http://schemas.microsoft.com/office/drawing/2014/main" val="10002"/>
                  </a:ext>
                </a:extLst>
              </a:tr>
              <a:tr h="865187">
                <a:tc>
                  <a:txBody>
                    <a:bodyPr/>
                    <a:lstStyle/>
                    <a:p>
                      <a:pPr defTabSz="914400">
                        <a:lnSpc>
                          <a:spcPts val="4400"/>
                        </a:lnSpc>
                        <a:defRPr sz="1800"/>
                      </a:pPr>
                      <a:r>
                        <a:rPr sz="3200">
                          <a:sym typeface="Lucida Sans"/>
                        </a:rPr>
                        <a:t>logarithmic</a:t>
                      </a:r>
                    </a:p>
                  </a:txBody>
                  <a:tcPr marL="38100" marR="38100" marT="38100" marB="38100" anchor="ctr" horzOverflow="overflow"/>
                </a:tc>
                <a:tc>
                  <a:txBody>
                    <a:bodyPr/>
                    <a:lstStyle/>
                    <a:p>
                      <a:pPr defTabSz="914400">
                        <a:lnSpc>
                          <a:spcPts val="4400"/>
                        </a:lnSpc>
                        <a:defRPr sz="3200">
                          <a:solidFill>
                            <a:srgbClr val="005493"/>
                          </a:solidFill>
                          <a:sym typeface="Lucida Sans"/>
                        </a:defRPr>
                      </a:pPr>
                      <a:r>
                        <a:t>log</a:t>
                      </a:r>
                      <a:r>
                        <a:rPr i="1"/>
                        <a:t>N</a:t>
                      </a:r>
                    </a:p>
                  </a:txBody>
                  <a:tcPr marL="38100" marR="38100" marT="38100" marB="38100" anchor="ctr" horzOverflow="overflow"/>
                </a:tc>
                <a:tc>
                  <a:txBody>
                    <a:bodyPr/>
                    <a:lstStyle/>
                    <a:p>
                      <a:pPr defTabSz="914400">
                        <a:lnSpc>
                          <a:spcPts val="4400"/>
                        </a:lnSpc>
                        <a:defRPr sz="1800"/>
                      </a:pPr>
                      <a:r>
                        <a:rPr sz="3200">
                          <a:sym typeface="Lucida Sans"/>
                        </a:rPr>
                        <a:t>0</a:t>
                      </a:r>
                    </a:p>
                  </a:txBody>
                  <a:tcPr marL="38100" marR="38100" marT="38100" marB="38100" anchor="ctr" horzOverflow="overflow"/>
                </a:tc>
                <a:tc>
                  <a:txBody>
                    <a:bodyPr/>
                    <a:lstStyle/>
                    <a:p>
                      <a:pPr defTabSz="914400">
                        <a:lnSpc>
                          <a:spcPts val="4400"/>
                        </a:lnSpc>
                        <a:defRPr sz="1800"/>
                      </a:pPr>
                      <a:r>
                        <a:rPr sz="3200">
                          <a:sym typeface="Lucida Sans"/>
                        </a:rPr>
                        <a:t>1</a:t>
                      </a:r>
                    </a:p>
                  </a:txBody>
                  <a:tcPr marL="38100" marR="38100" marT="38100" marB="38100" anchor="ctr" horzOverflow="overflow"/>
                </a:tc>
                <a:extLst>
                  <a:ext uri="{0D108BD9-81ED-4DB2-BD59-A6C34878D82A}">
                    <a16:rowId xmlns:a16="http://schemas.microsoft.com/office/drawing/2014/main" val="10003"/>
                  </a:ext>
                </a:extLst>
              </a:tr>
              <a:tr h="865187">
                <a:tc>
                  <a:txBody>
                    <a:bodyPr/>
                    <a:lstStyle/>
                    <a:p>
                      <a:pPr defTabSz="914400">
                        <a:lnSpc>
                          <a:spcPts val="4400"/>
                        </a:lnSpc>
                        <a:defRPr sz="1800"/>
                      </a:pPr>
                      <a:r>
                        <a:rPr sz="3200">
                          <a:sym typeface="Lucida Sans"/>
                        </a:rPr>
                        <a:t>linear</a:t>
                      </a:r>
                    </a:p>
                  </a:txBody>
                  <a:tcPr marL="38100" marR="38100" marT="38100" marB="38100" anchor="ctr" horzOverflow="overflow"/>
                </a:tc>
                <a:tc>
                  <a:txBody>
                    <a:bodyPr/>
                    <a:lstStyle/>
                    <a:p>
                      <a:pPr defTabSz="914400">
                        <a:lnSpc>
                          <a:spcPts val="4400"/>
                        </a:lnSpc>
                        <a:defRPr sz="1800"/>
                      </a:pPr>
                      <a:r>
                        <a:rPr sz="3200" i="1">
                          <a:solidFill>
                            <a:srgbClr val="005493"/>
                          </a:solidFill>
                          <a:sym typeface="Lucida Sans"/>
                        </a:rPr>
                        <a:t>N</a:t>
                      </a:r>
                    </a:p>
                  </a:txBody>
                  <a:tcPr marL="38100" marR="38100" marT="38100" marB="38100" anchor="ctr" horzOverflow="overflow"/>
                </a:tc>
                <a:tc>
                  <a:txBody>
                    <a:bodyPr/>
                    <a:lstStyle/>
                    <a:p>
                      <a:pPr defTabSz="914400">
                        <a:lnSpc>
                          <a:spcPts val="4400"/>
                        </a:lnSpc>
                        <a:defRPr sz="1800"/>
                      </a:pPr>
                      <a:r>
                        <a:rPr sz="3200">
                          <a:sym typeface="Lucida Sans"/>
                        </a:rPr>
                        <a:t>1</a:t>
                      </a:r>
                    </a:p>
                  </a:txBody>
                  <a:tcPr marL="38100" marR="38100" marT="38100" marB="38100" anchor="ctr" horzOverflow="overflow"/>
                </a:tc>
                <a:tc>
                  <a:txBody>
                    <a:bodyPr/>
                    <a:lstStyle/>
                    <a:p>
                      <a:pPr defTabSz="914400">
                        <a:lnSpc>
                          <a:spcPts val="4400"/>
                        </a:lnSpc>
                        <a:defRPr sz="1800"/>
                      </a:pPr>
                      <a:r>
                        <a:rPr sz="3200">
                          <a:sym typeface="Lucida Sans"/>
                        </a:rPr>
                        <a:t>2</a:t>
                      </a:r>
                    </a:p>
                  </a:txBody>
                  <a:tcPr marL="38100" marR="38100" marT="38100" marB="38100" anchor="ctr" horzOverflow="overflow"/>
                </a:tc>
                <a:extLst>
                  <a:ext uri="{0D108BD9-81ED-4DB2-BD59-A6C34878D82A}">
                    <a16:rowId xmlns:a16="http://schemas.microsoft.com/office/drawing/2014/main" val="10004"/>
                  </a:ext>
                </a:extLst>
              </a:tr>
              <a:tr h="865187">
                <a:tc>
                  <a:txBody>
                    <a:bodyPr/>
                    <a:lstStyle/>
                    <a:p>
                      <a:pPr defTabSz="914400">
                        <a:lnSpc>
                          <a:spcPts val="4400"/>
                        </a:lnSpc>
                        <a:defRPr sz="1800"/>
                      </a:pPr>
                      <a:r>
                        <a:rPr sz="3200">
                          <a:sym typeface="Lucida Sans"/>
                        </a:rPr>
                        <a:t>linearithmic</a:t>
                      </a:r>
                    </a:p>
                  </a:txBody>
                  <a:tcPr marL="38100" marR="38100" marT="38100" marB="38100" anchor="ctr" horzOverflow="overflow"/>
                </a:tc>
                <a:tc>
                  <a:txBody>
                    <a:bodyPr/>
                    <a:lstStyle/>
                    <a:p>
                      <a:pPr defTabSz="914400">
                        <a:lnSpc>
                          <a:spcPts val="4400"/>
                        </a:lnSpc>
                        <a:defRPr sz="3200" i="1">
                          <a:solidFill>
                            <a:srgbClr val="005493"/>
                          </a:solidFill>
                          <a:sym typeface="Lucida Sans"/>
                        </a:defRPr>
                      </a:pPr>
                      <a:r>
                        <a:t>N</a:t>
                      </a:r>
                      <a:r>
                        <a:rPr i="0"/>
                        <a:t> log</a:t>
                      </a:r>
                      <a:r>
                        <a:t>N</a:t>
                      </a:r>
                    </a:p>
                  </a:txBody>
                  <a:tcPr marL="38100" marR="38100" marT="38100" marB="38100" anchor="ctr" horzOverflow="overflow"/>
                </a:tc>
                <a:tc>
                  <a:txBody>
                    <a:bodyPr/>
                    <a:lstStyle/>
                    <a:p>
                      <a:pPr defTabSz="914400">
                        <a:lnSpc>
                          <a:spcPts val="4400"/>
                        </a:lnSpc>
                        <a:defRPr sz="1800"/>
                      </a:pPr>
                      <a:r>
                        <a:rPr sz="3200">
                          <a:sym typeface="Lucida Sans"/>
                        </a:rPr>
                        <a:t>1</a:t>
                      </a:r>
                    </a:p>
                  </a:txBody>
                  <a:tcPr marL="38100" marR="38100" marT="38100" marB="38100" anchor="ctr" horzOverflow="overflow"/>
                </a:tc>
                <a:tc>
                  <a:txBody>
                    <a:bodyPr/>
                    <a:lstStyle/>
                    <a:p>
                      <a:pPr defTabSz="914400">
                        <a:lnSpc>
                          <a:spcPts val="4400"/>
                        </a:lnSpc>
                        <a:defRPr sz="1800"/>
                      </a:pPr>
                      <a:r>
                        <a:rPr sz="3200">
                          <a:sym typeface="Lucida Sans"/>
                        </a:rPr>
                        <a:t>2</a:t>
                      </a:r>
                    </a:p>
                  </a:txBody>
                  <a:tcPr marL="38100" marR="38100" marT="38100" marB="38100" anchor="ctr" horzOverflow="overflow"/>
                </a:tc>
                <a:extLst>
                  <a:ext uri="{0D108BD9-81ED-4DB2-BD59-A6C34878D82A}">
                    <a16:rowId xmlns:a16="http://schemas.microsoft.com/office/drawing/2014/main" val="10005"/>
                  </a:ext>
                </a:extLst>
              </a:tr>
              <a:tr h="865187">
                <a:tc>
                  <a:txBody>
                    <a:bodyPr/>
                    <a:lstStyle/>
                    <a:p>
                      <a:pPr defTabSz="914400">
                        <a:lnSpc>
                          <a:spcPts val="4400"/>
                        </a:lnSpc>
                        <a:defRPr sz="1800"/>
                      </a:pPr>
                      <a:r>
                        <a:rPr sz="3200">
                          <a:sym typeface="Lucida Sans"/>
                        </a:rPr>
                        <a:t>quadratic</a:t>
                      </a:r>
                    </a:p>
                  </a:txBody>
                  <a:tcPr marL="38100" marR="38100" marT="38100" marB="38100" anchor="ctr" horzOverflow="overflow"/>
                </a:tc>
                <a:tc>
                  <a:txBody>
                    <a:bodyPr/>
                    <a:lstStyle/>
                    <a:p>
                      <a:pPr defTabSz="914400">
                        <a:lnSpc>
                          <a:spcPts val="4400"/>
                        </a:lnSpc>
                        <a:defRPr sz="3200" i="1">
                          <a:solidFill>
                            <a:srgbClr val="005493"/>
                          </a:solidFill>
                          <a:sym typeface="Lucida Sans"/>
                        </a:defRPr>
                      </a:pPr>
                      <a:r>
                        <a:rPr spc="640"/>
                        <a:t>N</a:t>
                      </a:r>
                      <a:r>
                        <a:rPr i="0" baseline="31999"/>
                        <a:t>2</a:t>
                      </a:r>
                    </a:p>
                  </a:txBody>
                  <a:tcPr marL="38100" marR="38100" marT="38100" marB="38100" anchor="ctr" horzOverflow="overflow"/>
                </a:tc>
                <a:tc>
                  <a:txBody>
                    <a:bodyPr/>
                    <a:lstStyle/>
                    <a:p>
                      <a:pPr defTabSz="914400">
                        <a:lnSpc>
                          <a:spcPts val="4400"/>
                        </a:lnSpc>
                        <a:defRPr sz="1800"/>
                      </a:pPr>
                      <a:r>
                        <a:rPr sz="3200">
                          <a:sym typeface="Lucida Sans"/>
                        </a:rPr>
                        <a:t>2</a:t>
                      </a:r>
                    </a:p>
                  </a:txBody>
                  <a:tcPr marL="38100" marR="38100" marT="38100" marB="38100" anchor="ctr" horzOverflow="overflow"/>
                </a:tc>
                <a:tc>
                  <a:txBody>
                    <a:bodyPr/>
                    <a:lstStyle/>
                    <a:p>
                      <a:pPr defTabSz="914400">
                        <a:lnSpc>
                          <a:spcPts val="4400"/>
                        </a:lnSpc>
                        <a:defRPr sz="1800"/>
                      </a:pPr>
                      <a:r>
                        <a:rPr sz="3200">
                          <a:sym typeface="Lucida Sans"/>
                        </a:rPr>
                        <a:t>4</a:t>
                      </a:r>
                    </a:p>
                  </a:txBody>
                  <a:tcPr marL="38100" marR="38100" marT="38100" marB="38100" anchor="ctr" horzOverflow="overflow"/>
                </a:tc>
                <a:extLst>
                  <a:ext uri="{0D108BD9-81ED-4DB2-BD59-A6C34878D82A}">
                    <a16:rowId xmlns:a16="http://schemas.microsoft.com/office/drawing/2014/main" val="10006"/>
                  </a:ext>
                </a:extLst>
              </a:tr>
              <a:tr h="865187">
                <a:tc>
                  <a:txBody>
                    <a:bodyPr/>
                    <a:lstStyle/>
                    <a:p>
                      <a:pPr defTabSz="914400">
                        <a:lnSpc>
                          <a:spcPts val="4400"/>
                        </a:lnSpc>
                        <a:defRPr sz="1800"/>
                      </a:pPr>
                      <a:r>
                        <a:rPr sz="3200">
                          <a:sym typeface="Lucida Sans"/>
                        </a:rPr>
                        <a:t>cubic</a:t>
                      </a:r>
                    </a:p>
                  </a:txBody>
                  <a:tcPr marL="38100" marR="38100" marT="38100" marB="38100" anchor="ctr" horzOverflow="overflow"/>
                </a:tc>
                <a:tc>
                  <a:txBody>
                    <a:bodyPr/>
                    <a:lstStyle/>
                    <a:p>
                      <a:pPr defTabSz="914400">
                        <a:lnSpc>
                          <a:spcPts val="4400"/>
                        </a:lnSpc>
                        <a:defRPr sz="3200" i="1">
                          <a:solidFill>
                            <a:srgbClr val="005493"/>
                          </a:solidFill>
                          <a:sym typeface="Lucida Sans"/>
                        </a:defRPr>
                      </a:pPr>
                      <a:r>
                        <a:rPr spc="640"/>
                        <a:t>N</a:t>
                      </a:r>
                      <a:r>
                        <a:rPr i="0" baseline="31999"/>
                        <a:t>3</a:t>
                      </a:r>
                    </a:p>
                  </a:txBody>
                  <a:tcPr marL="38100" marR="38100" marT="38100" marB="38100" anchor="ctr" horzOverflow="overflow"/>
                </a:tc>
                <a:tc>
                  <a:txBody>
                    <a:bodyPr/>
                    <a:lstStyle/>
                    <a:p>
                      <a:pPr defTabSz="914400">
                        <a:lnSpc>
                          <a:spcPts val="4400"/>
                        </a:lnSpc>
                        <a:defRPr sz="1800"/>
                      </a:pPr>
                      <a:r>
                        <a:rPr sz="3200">
                          <a:sym typeface="Lucida Sans"/>
                        </a:rPr>
                        <a:t>3</a:t>
                      </a:r>
                    </a:p>
                  </a:txBody>
                  <a:tcPr marL="38100" marR="38100" marT="38100" marB="38100" anchor="ctr" horzOverflow="overflow"/>
                </a:tc>
                <a:tc>
                  <a:txBody>
                    <a:bodyPr/>
                    <a:lstStyle/>
                    <a:p>
                      <a:pPr defTabSz="914400">
                        <a:lnSpc>
                          <a:spcPts val="4400"/>
                        </a:lnSpc>
                        <a:defRPr sz="1800"/>
                      </a:pPr>
                      <a:r>
                        <a:rPr sz="3200">
                          <a:sym typeface="Lucida Sans"/>
                        </a:rPr>
                        <a:t>8</a:t>
                      </a:r>
                    </a:p>
                  </a:txBody>
                  <a:tcPr marL="38100" marR="38100" marT="38100" marB="38100" anchor="ctr" horzOverflow="overflow"/>
                </a:tc>
                <a:extLst>
                  <a:ext uri="{0D108BD9-81ED-4DB2-BD59-A6C34878D82A}">
                    <a16:rowId xmlns:a16="http://schemas.microsoft.com/office/drawing/2014/main" val="10007"/>
                  </a:ext>
                </a:extLst>
              </a:tr>
            </a:tbl>
          </a:graphicData>
        </a:graphic>
      </p:graphicFrame>
      <p:sp>
        <p:nvSpPr>
          <p:cNvPr id="741" name="If math model gives order of growth, use doubling method to validate 2b ratio.…"/>
          <p:cNvSpPr txBox="1"/>
          <p:nvPr/>
        </p:nvSpPr>
        <p:spPr>
          <a:xfrm>
            <a:off x="1270000" y="11049000"/>
            <a:ext cx="21793200" cy="2032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If math model gives order of growth, </a:t>
            </a:r>
            <a:r>
              <a:rPr>
                <a:solidFill>
                  <a:srgbClr val="000000"/>
                </a:solidFill>
              </a:rPr>
              <a:t>use doubling method to validate 2</a:t>
            </a:r>
            <a:r>
              <a:rPr i="1" baseline="31999">
                <a:solidFill>
                  <a:srgbClr val="000000"/>
                </a:solidFill>
              </a:rPr>
              <a:t>b</a:t>
            </a:r>
            <a:r>
              <a:rPr>
                <a:solidFill>
                  <a:srgbClr val="000000"/>
                </a:solidFill>
              </a:rPr>
              <a:t> ratio.</a:t>
            </a:r>
          </a:p>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If not, </a:t>
            </a:r>
            <a:r>
              <a:rPr>
                <a:solidFill>
                  <a:srgbClr val="000000"/>
                </a:solidFill>
              </a:rPr>
              <a:t>use doubling method and solve for </a:t>
            </a:r>
            <a:r>
              <a:rPr i="1">
                <a:solidFill>
                  <a:srgbClr val="000000"/>
                </a:solidFill>
              </a:rPr>
              <a:t>b</a:t>
            </a:r>
            <a:r>
              <a:rPr>
                <a:solidFill>
                  <a:srgbClr val="000000"/>
                </a:solidFill>
              </a:rPr>
              <a:t> = lg(</a:t>
            </a: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N/2</a:t>
            </a:r>
            <a:r>
              <a:rPr>
                <a:solidFill>
                  <a:srgbClr val="000000"/>
                </a:solidFill>
              </a:rPr>
              <a:t>) to estimate order of growth to be </a:t>
            </a:r>
            <a:r>
              <a:rPr i="1" spc="504">
                <a:solidFill>
                  <a:srgbClr val="000000"/>
                </a:solidFill>
              </a:rPr>
              <a:t>N</a:t>
            </a:r>
            <a:r>
              <a:rPr i="1" baseline="31999">
                <a:solidFill>
                  <a:srgbClr val="000000"/>
                </a:solidFill>
              </a:rPr>
              <a:t>b</a:t>
            </a:r>
            <a:r>
              <a:rPr>
                <a:solidFill>
                  <a:srgbClr val="000000"/>
                </a:solidFill>
              </a:rPr>
              <a:t>.</a:t>
            </a:r>
          </a:p>
        </p:txBody>
      </p:sp>
      <p:grpSp>
        <p:nvGrpSpPr>
          <p:cNvPr id="744" name="Group"/>
          <p:cNvGrpSpPr/>
          <p:nvPr/>
        </p:nvGrpSpPr>
        <p:grpSpPr>
          <a:xfrm>
            <a:off x="9772620" y="8610344"/>
            <a:ext cx="4114249" cy="2095756"/>
            <a:chOff x="117" y="0"/>
            <a:chExt cx="4114248" cy="2095755"/>
          </a:xfrm>
        </p:grpSpPr>
        <p:sp>
          <p:nvSpPr>
            <p:cNvPr id="742" name="if input size doubles…"/>
            <p:cNvSpPr txBox="1"/>
            <p:nvPr/>
          </p:nvSpPr>
          <p:spPr>
            <a:xfrm>
              <a:off x="117" y="647955"/>
              <a:ext cx="4114249" cy="144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if input size doubles</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running time increases</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by this factor</a:t>
              </a:r>
            </a:p>
          </p:txBody>
        </p:sp>
        <p:sp>
          <p:nvSpPr>
            <p:cNvPr id="743" name="Line"/>
            <p:cNvSpPr/>
            <p:nvPr/>
          </p:nvSpPr>
          <p:spPr>
            <a:xfrm>
              <a:off x="2063896" y="0"/>
              <a:ext cx="398" cy="676399"/>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770" name="Group"/>
          <p:cNvGrpSpPr/>
          <p:nvPr/>
        </p:nvGrpSpPr>
        <p:grpSpPr>
          <a:xfrm>
            <a:off x="14401800" y="2146300"/>
            <a:ext cx="8051460" cy="8178800"/>
            <a:chOff x="0" y="0"/>
            <a:chExt cx="8051459" cy="8178800"/>
          </a:xfrm>
        </p:grpSpPr>
        <p:sp>
          <p:nvSpPr>
            <p:cNvPr id="745" name="Rectangle"/>
            <p:cNvSpPr/>
            <p:nvPr/>
          </p:nvSpPr>
          <p:spPr>
            <a:xfrm>
              <a:off x="1244600" y="850900"/>
              <a:ext cx="6350000" cy="6248400"/>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defTabSz="1295400">
                <a:lnSpc>
                  <a:spcPct val="130000"/>
                </a:lnSpc>
                <a:defRPr sz="3000">
                  <a:uFill>
                    <a:solidFill>
                      <a:srgbClr val="0433FF"/>
                    </a:solidFill>
                  </a:uFill>
                </a:defRPr>
              </a:pPr>
              <a:endParaRPr/>
            </a:p>
          </p:txBody>
        </p:sp>
        <p:sp>
          <p:nvSpPr>
            <p:cNvPr id="746" name="Line"/>
            <p:cNvSpPr/>
            <p:nvPr/>
          </p:nvSpPr>
          <p:spPr>
            <a:xfrm flipH="1">
              <a:off x="1854530" y="852108"/>
              <a:ext cx="5694213" cy="5694213"/>
            </a:xfrm>
            <a:prstGeom prst="line">
              <a:avLst/>
            </a:prstGeom>
            <a:noFill/>
            <a:ln w="50800" cap="flat">
              <a:solidFill>
                <a:srgbClr val="8D3124"/>
              </a:solidFill>
              <a:prstDash val="solid"/>
              <a:miter lim="400000"/>
            </a:ln>
            <a:effectLst/>
          </p:spPr>
          <p:txBody>
            <a:bodyPr wrap="square" lIns="0" tIns="0" rIns="0" bIns="0" numCol="1" anchor="t">
              <a:noAutofit/>
            </a:bodyPr>
            <a:lstStyle/>
            <a:p>
              <a:endParaRPr/>
            </a:p>
          </p:txBody>
        </p:sp>
        <p:sp>
          <p:nvSpPr>
            <p:cNvPr id="747" name="Problem size"/>
            <p:cNvSpPr txBox="1"/>
            <p:nvPr/>
          </p:nvSpPr>
          <p:spPr>
            <a:xfrm>
              <a:off x="3775236" y="7772400"/>
              <a:ext cx="1887048" cy="406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2500"/>
                </a:lnSpc>
                <a:tabLst>
                  <a:tab pos="1511300" algn="l"/>
                </a:tabLst>
                <a:defRPr sz="2100" b="1">
                  <a:latin typeface="Lucida Grande"/>
                  <a:ea typeface="Lucida Grande"/>
                  <a:cs typeface="Lucida Grande"/>
                  <a:sym typeface="Lucida Grande"/>
                </a:defRPr>
              </a:lvl1pPr>
            </a:lstStyle>
            <a:p>
              <a:r>
                <a:t>Problem size</a:t>
              </a:r>
            </a:p>
          </p:txBody>
        </p:sp>
        <p:sp>
          <p:nvSpPr>
            <p:cNvPr id="748" name="Time"/>
            <p:cNvSpPr txBox="1"/>
            <p:nvPr/>
          </p:nvSpPr>
          <p:spPr>
            <a:xfrm rot="16200000">
              <a:off x="-77946" y="4229096"/>
              <a:ext cx="799933" cy="406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2500"/>
                </a:lnSpc>
                <a:tabLst>
                  <a:tab pos="1511300" algn="l"/>
                </a:tabLst>
                <a:defRPr sz="2100" b="1">
                  <a:latin typeface="Lucida Grande"/>
                  <a:ea typeface="Lucida Grande"/>
                  <a:cs typeface="Lucida Grande"/>
                  <a:sym typeface="Lucida Grande"/>
                </a:defRPr>
              </a:lvl1pPr>
            </a:lstStyle>
            <a:p>
              <a:r>
                <a:t>Time</a:t>
              </a:r>
            </a:p>
          </p:txBody>
        </p:sp>
        <p:graphicFrame>
          <p:nvGraphicFramePr>
            <p:cNvPr id="749" name="Table"/>
            <p:cNvGraphicFramePr/>
            <p:nvPr/>
          </p:nvGraphicFramePr>
          <p:xfrm>
            <a:off x="1854995" y="6959600"/>
            <a:ext cx="5753099" cy="663639"/>
          </p:xfrm>
          <a:graphic>
            <a:graphicData uri="http://schemas.openxmlformats.org/drawingml/2006/table">
              <a:tbl>
                <a:tblPr>
                  <a:tableStyleId>{8F44A2F1-9E1F-4B54-A3A2-5F16C0AD49E2}</a:tableStyleId>
                </a:tblPr>
                <a:tblGrid>
                  <a:gridCol w="575310">
                    <a:extLst>
                      <a:ext uri="{9D8B030D-6E8A-4147-A177-3AD203B41FA5}">
                        <a16:colId xmlns:a16="http://schemas.microsoft.com/office/drawing/2014/main" val="20000"/>
                      </a:ext>
                    </a:extLst>
                  </a:gridCol>
                  <a:gridCol w="575310">
                    <a:extLst>
                      <a:ext uri="{9D8B030D-6E8A-4147-A177-3AD203B41FA5}">
                        <a16:colId xmlns:a16="http://schemas.microsoft.com/office/drawing/2014/main" val="20001"/>
                      </a:ext>
                    </a:extLst>
                  </a:gridCol>
                  <a:gridCol w="575310">
                    <a:extLst>
                      <a:ext uri="{9D8B030D-6E8A-4147-A177-3AD203B41FA5}">
                        <a16:colId xmlns:a16="http://schemas.microsoft.com/office/drawing/2014/main" val="20002"/>
                      </a:ext>
                    </a:extLst>
                  </a:gridCol>
                  <a:gridCol w="575310">
                    <a:extLst>
                      <a:ext uri="{9D8B030D-6E8A-4147-A177-3AD203B41FA5}">
                        <a16:colId xmlns:a16="http://schemas.microsoft.com/office/drawing/2014/main" val="20003"/>
                      </a:ext>
                    </a:extLst>
                  </a:gridCol>
                  <a:gridCol w="575310">
                    <a:extLst>
                      <a:ext uri="{9D8B030D-6E8A-4147-A177-3AD203B41FA5}">
                        <a16:colId xmlns:a16="http://schemas.microsoft.com/office/drawing/2014/main" val="20004"/>
                      </a:ext>
                    </a:extLst>
                  </a:gridCol>
                  <a:gridCol w="575310">
                    <a:extLst>
                      <a:ext uri="{9D8B030D-6E8A-4147-A177-3AD203B41FA5}">
                        <a16:colId xmlns:a16="http://schemas.microsoft.com/office/drawing/2014/main" val="20005"/>
                      </a:ext>
                    </a:extLst>
                  </a:gridCol>
                  <a:gridCol w="575310">
                    <a:extLst>
                      <a:ext uri="{9D8B030D-6E8A-4147-A177-3AD203B41FA5}">
                        <a16:colId xmlns:a16="http://schemas.microsoft.com/office/drawing/2014/main" val="20006"/>
                      </a:ext>
                    </a:extLst>
                  </a:gridCol>
                  <a:gridCol w="575310">
                    <a:extLst>
                      <a:ext uri="{9D8B030D-6E8A-4147-A177-3AD203B41FA5}">
                        <a16:colId xmlns:a16="http://schemas.microsoft.com/office/drawing/2014/main" val="20007"/>
                      </a:ext>
                    </a:extLst>
                  </a:gridCol>
                  <a:gridCol w="575310">
                    <a:extLst>
                      <a:ext uri="{9D8B030D-6E8A-4147-A177-3AD203B41FA5}">
                        <a16:colId xmlns:a16="http://schemas.microsoft.com/office/drawing/2014/main" val="20008"/>
                      </a:ext>
                    </a:extLst>
                  </a:gridCol>
                  <a:gridCol w="575310">
                    <a:extLst>
                      <a:ext uri="{9D8B030D-6E8A-4147-A177-3AD203B41FA5}">
                        <a16:colId xmlns:a16="http://schemas.microsoft.com/office/drawing/2014/main" val="20009"/>
                      </a:ext>
                    </a:extLst>
                  </a:gridCol>
                </a:tblGrid>
                <a:tr h="1905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extLst>
                    <a:ext uri="{0D108BD9-81ED-4DB2-BD59-A6C34878D82A}">
                      <a16:rowId xmlns:a16="http://schemas.microsoft.com/office/drawing/2014/main" val="10000"/>
                    </a:ext>
                  </a:extLst>
                </a:tr>
              </a:tbl>
            </a:graphicData>
          </a:graphic>
        </p:graphicFrame>
        <p:graphicFrame>
          <p:nvGraphicFramePr>
            <p:cNvPr id="750" name="Table"/>
            <p:cNvGraphicFramePr/>
            <p:nvPr/>
          </p:nvGraphicFramePr>
          <p:xfrm>
            <a:off x="1258093" y="914400"/>
            <a:ext cx="177800" cy="5972751"/>
          </p:xfrm>
          <a:graphic>
            <a:graphicData uri="http://schemas.openxmlformats.org/drawingml/2006/table">
              <a:tbl>
                <a:tblPr>
                  <a:tableStyleId>{8F44A2F1-9E1F-4B54-A3A2-5F16C0AD49E2}</a:tableStyleId>
                </a:tblPr>
                <a:tblGrid>
                  <a:gridCol w="177800">
                    <a:extLst>
                      <a:ext uri="{9D8B030D-6E8A-4147-A177-3AD203B41FA5}">
                        <a16:colId xmlns:a16="http://schemas.microsoft.com/office/drawing/2014/main" val="20000"/>
                      </a:ext>
                    </a:extLst>
                  </a:gridCol>
                </a:tblGrid>
                <a:tr h="6223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0"/>
                    </a:ext>
                  </a:extLst>
                </a:tr>
                <a:tr h="6223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1"/>
                    </a:ext>
                  </a:extLst>
                </a:tr>
                <a:tr h="6223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2"/>
                    </a:ext>
                  </a:extLst>
                </a:tr>
                <a:tr h="6223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3"/>
                    </a:ext>
                  </a:extLst>
                </a:tr>
                <a:tr h="6223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4"/>
                    </a:ext>
                  </a:extLst>
                </a:tr>
                <a:tr h="6223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5"/>
                    </a:ext>
                  </a:extLst>
                </a:tr>
                <a:tr h="6223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6"/>
                    </a:ext>
                  </a:extLst>
                </a:tr>
                <a:tr h="6223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7"/>
                    </a:ext>
                  </a:extLst>
                </a:tr>
                <a:tr h="6223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8"/>
                    </a:ext>
                  </a:extLst>
                </a:tr>
              </a:tbl>
            </a:graphicData>
          </a:graphic>
        </p:graphicFrame>
        <p:graphicFrame>
          <p:nvGraphicFramePr>
            <p:cNvPr id="751" name="Table"/>
            <p:cNvGraphicFramePr/>
            <p:nvPr/>
          </p:nvGraphicFramePr>
          <p:xfrm>
            <a:off x="965200" y="7239000"/>
            <a:ext cx="5333993" cy="480505"/>
          </p:xfrm>
          <a:graphic>
            <a:graphicData uri="http://schemas.openxmlformats.org/drawingml/2006/table">
              <a:tbl>
                <a:tblPr>
                  <a:tableStyleId>{8F44A2F1-9E1F-4B54-A3A2-5F16C0AD49E2}</a:tableStyleId>
                </a:tblPr>
                <a:tblGrid>
                  <a:gridCol w="592666">
                    <a:extLst>
                      <a:ext uri="{9D8B030D-6E8A-4147-A177-3AD203B41FA5}">
                        <a16:colId xmlns:a16="http://schemas.microsoft.com/office/drawing/2014/main" val="20000"/>
                      </a:ext>
                    </a:extLst>
                  </a:gridCol>
                  <a:gridCol w="592666">
                    <a:extLst>
                      <a:ext uri="{9D8B030D-6E8A-4147-A177-3AD203B41FA5}">
                        <a16:colId xmlns:a16="http://schemas.microsoft.com/office/drawing/2014/main" val="20001"/>
                      </a:ext>
                    </a:extLst>
                  </a:gridCol>
                  <a:gridCol w="592666">
                    <a:extLst>
                      <a:ext uri="{9D8B030D-6E8A-4147-A177-3AD203B41FA5}">
                        <a16:colId xmlns:a16="http://schemas.microsoft.com/office/drawing/2014/main" val="20002"/>
                      </a:ext>
                    </a:extLst>
                  </a:gridCol>
                  <a:gridCol w="592666">
                    <a:extLst>
                      <a:ext uri="{9D8B030D-6E8A-4147-A177-3AD203B41FA5}">
                        <a16:colId xmlns:a16="http://schemas.microsoft.com/office/drawing/2014/main" val="20003"/>
                      </a:ext>
                    </a:extLst>
                  </a:gridCol>
                  <a:gridCol w="592666">
                    <a:extLst>
                      <a:ext uri="{9D8B030D-6E8A-4147-A177-3AD203B41FA5}">
                        <a16:colId xmlns:a16="http://schemas.microsoft.com/office/drawing/2014/main" val="20004"/>
                      </a:ext>
                    </a:extLst>
                  </a:gridCol>
                  <a:gridCol w="592666">
                    <a:extLst>
                      <a:ext uri="{9D8B030D-6E8A-4147-A177-3AD203B41FA5}">
                        <a16:colId xmlns:a16="http://schemas.microsoft.com/office/drawing/2014/main" val="20005"/>
                      </a:ext>
                    </a:extLst>
                  </a:gridCol>
                  <a:gridCol w="592666">
                    <a:extLst>
                      <a:ext uri="{9D8B030D-6E8A-4147-A177-3AD203B41FA5}">
                        <a16:colId xmlns:a16="http://schemas.microsoft.com/office/drawing/2014/main" val="20006"/>
                      </a:ext>
                    </a:extLst>
                  </a:gridCol>
                  <a:gridCol w="592666">
                    <a:extLst>
                      <a:ext uri="{9D8B030D-6E8A-4147-A177-3AD203B41FA5}">
                        <a16:colId xmlns:a16="http://schemas.microsoft.com/office/drawing/2014/main" val="20007"/>
                      </a:ext>
                    </a:extLst>
                  </a:gridCol>
                  <a:gridCol w="592666">
                    <a:extLst>
                      <a:ext uri="{9D8B030D-6E8A-4147-A177-3AD203B41FA5}">
                        <a16:colId xmlns:a16="http://schemas.microsoft.com/office/drawing/2014/main" val="20008"/>
                      </a:ext>
                    </a:extLst>
                  </a:gridCol>
                </a:tblGrid>
                <a:tr h="419100">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1K</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2K</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4K</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8K</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bl>
            </a:graphicData>
          </a:graphic>
        </p:graphicFrame>
        <p:sp>
          <p:nvSpPr>
            <p:cNvPr id="752" name="2T"/>
            <p:cNvSpPr txBox="1"/>
            <p:nvPr/>
          </p:nvSpPr>
          <p:spPr>
            <a:xfrm>
              <a:off x="668226" y="5676900"/>
              <a:ext cx="499766"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2T</a:t>
              </a:r>
            </a:p>
          </p:txBody>
        </p:sp>
        <p:sp>
          <p:nvSpPr>
            <p:cNvPr id="753" name="T"/>
            <p:cNvSpPr txBox="1"/>
            <p:nvPr/>
          </p:nvSpPr>
          <p:spPr>
            <a:xfrm>
              <a:off x="924867" y="6299200"/>
              <a:ext cx="307033"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T</a:t>
              </a:r>
            </a:p>
          </p:txBody>
        </p:sp>
        <p:sp>
          <p:nvSpPr>
            <p:cNvPr id="754" name="8T"/>
            <p:cNvSpPr txBox="1"/>
            <p:nvPr/>
          </p:nvSpPr>
          <p:spPr>
            <a:xfrm>
              <a:off x="663250" y="4457700"/>
              <a:ext cx="499766"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8T</a:t>
              </a:r>
            </a:p>
          </p:txBody>
        </p:sp>
        <p:sp>
          <p:nvSpPr>
            <p:cNvPr id="755" name="log-log plot"/>
            <p:cNvSpPr txBox="1"/>
            <p:nvPr/>
          </p:nvSpPr>
          <p:spPr>
            <a:xfrm>
              <a:off x="0" y="0"/>
              <a:ext cx="330200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defTabSz="647700">
                <a:lnSpc>
                  <a:spcPts val="4800"/>
                </a:lnSpc>
                <a:spcBef>
                  <a:spcPts val="2000"/>
                </a:spcBef>
                <a:tabLst>
                  <a:tab pos="1168400" algn="l"/>
                </a:tabLst>
                <a:defRPr sz="3000" b="1">
                  <a:latin typeface="Lucida Grande"/>
                  <a:ea typeface="Lucida Grande"/>
                  <a:cs typeface="Lucida Grande"/>
                  <a:sym typeface="Lucida Grande"/>
                </a:defRPr>
              </a:lvl1pPr>
            </a:lstStyle>
            <a:p>
              <a:r>
                <a:t>log-log plot</a:t>
              </a:r>
            </a:p>
          </p:txBody>
        </p:sp>
        <p:sp>
          <p:nvSpPr>
            <p:cNvPr id="756" name="4T"/>
            <p:cNvSpPr txBox="1"/>
            <p:nvPr/>
          </p:nvSpPr>
          <p:spPr>
            <a:xfrm>
              <a:off x="671072" y="5067300"/>
              <a:ext cx="499766"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4T</a:t>
              </a:r>
            </a:p>
          </p:txBody>
        </p:sp>
        <p:sp>
          <p:nvSpPr>
            <p:cNvPr id="757" name="Line"/>
            <p:cNvSpPr/>
            <p:nvPr/>
          </p:nvSpPr>
          <p:spPr>
            <a:xfrm flipH="1">
              <a:off x="1854200" y="6545112"/>
              <a:ext cx="5732082" cy="2"/>
            </a:xfrm>
            <a:prstGeom prst="line">
              <a:avLst/>
            </a:prstGeom>
            <a:noFill/>
            <a:ln w="50800" cap="flat">
              <a:solidFill>
                <a:srgbClr val="8D3124"/>
              </a:solidFill>
              <a:prstDash val="solid"/>
              <a:miter lim="400000"/>
            </a:ln>
            <a:effectLst/>
          </p:spPr>
          <p:txBody>
            <a:bodyPr wrap="square" lIns="0" tIns="0" rIns="0" bIns="0" numCol="1" anchor="t">
              <a:noAutofit/>
            </a:bodyPr>
            <a:lstStyle/>
            <a:p>
              <a:endParaRPr/>
            </a:p>
          </p:txBody>
        </p:sp>
        <p:sp>
          <p:nvSpPr>
            <p:cNvPr id="758" name="Line"/>
            <p:cNvSpPr/>
            <p:nvPr/>
          </p:nvSpPr>
          <p:spPr>
            <a:xfrm flipH="1">
              <a:off x="1854200" y="868097"/>
              <a:ext cx="2602377" cy="5677016"/>
            </a:xfrm>
            <a:prstGeom prst="line">
              <a:avLst/>
            </a:prstGeom>
            <a:noFill/>
            <a:ln w="50800" cap="flat">
              <a:solidFill>
                <a:srgbClr val="8D3124"/>
              </a:solidFill>
              <a:prstDash val="solid"/>
              <a:miter lim="400000"/>
            </a:ln>
            <a:effectLst/>
          </p:spPr>
          <p:txBody>
            <a:bodyPr wrap="square" lIns="0" tIns="0" rIns="0" bIns="0" numCol="1" anchor="t">
              <a:noAutofit/>
            </a:bodyPr>
            <a:lstStyle/>
            <a:p>
              <a:endParaRPr/>
            </a:p>
          </p:txBody>
        </p:sp>
        <p:sp>
          <p:nvSpPr>
            <p:cNvPr id="759" name="Line"/>
            <p:cNvSpPr/>
            <p:nvPr/>
          </p:nvSpPr>
          <p:spPr>
            <a:xfrm flipH="1">
              <a:off x="1854200" y="839787"/>
              <a:ext cx="1748168" cy="5703341"/>
            </a:xfrm>
            <a:prstGeom prst="line">
              <a:avLst/>
            </a:prstGeom>
            <a:noFill/>
            <a:ln w="50800" cap="flat">
              <a:solidFill>
                <a:srgbClr val="8D3124"/>
              </a:solidFill>
              <a:prstDash val="solid"/>
              <a:miter lim="400000"/>
            </a:ln>
            <a:effectLst/>
          </p:spPr>
          <p:txBody>
            <a:bodyPr wrap="square" lIns="0" tIns="0" rIns="0" bIns="0" numCol="1" anchor="t">
              <a:noAutofit/>
            </a:bodyPr>
            <a:lstStyle/>
            <a:p>
              <a:endParaRPr/>
            </a:p>
          </p:txBody>
        </p:sp>
        <p:sp>
          <p:nvSpPr>
            <p:cNvPr id="760" name="N"/>
            <p:cNvSpPr txBox="1"/>
            <p:nvPr/>
          </p:nvSpPr>
          <p:spPr>
            <a:xfrm>
              <a:off x="7488535" y="482600"/>
              <a:ext cx="415331"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a:lnSpc>
                  <a:spcPts val="4400"/>
                </a:lnSpc>
                <a:tabLst>
                  <a:tab pos="1511300" algn="l"/>
                </a:tabLst>
                <a:defRPr sz="3200" i="1">
                  <a:solidFill>
                    <a:srgbClr val="005493"/>
                  </a:solidFill>
                  <a:latin typeface="Lucida Sans"/>
                  <a:ea typeface="Lucida Sans"/>
                  <a:cs typeface="Lucida Sans"/>
                  <a:sym typeface="Lucida Sans"/>
                </a:defRPr>
              </a:lvl1pPr>
            </a:lstStyle>
            <a:p>
              <a:pPr defTabSz="914400"/>
              <a:r>
                <a:t>N</a:t>
              </a:r>
            </a:p>
          </p:txBody>
        </p:sp>
        <p:sp>
          <p:nvSpPr>
            <p:cNvPr id="761" name="N2"/>
            <p:cNvSpPr txBox="1"/>
            <p:nvPr/>
          </p:nvSpPr>
          <p:spPr>
            <a:xfrm>
              <a:off x="4263436" y="381000"/>
              <a:ext cx="667928"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914400">
                <a:lnSpc>
                  <a:spcPts val="4400"/>
                </a:lnSpc>
                <a:tabLst>
                  <a:tab pos="1511300" algn="l"/>
                </a:tabLst>
                <a:defRPr sz="3200" i="1">
                  <a:solidFill>
                    <a:srgbClr val="005493"/>
                  </a:solidFill>
                  <a:latin typeface="Lucida Sans"/>
                  <a:ea typeface="Lucida Sans"/>
                  <a:cs typeface="Lucida Sans"/>
                  <a:sym typeface="Lucida Sans"/>
                </a:defRPr>
              </a:pPr>
              <a:r>
                <a:rPr spc="640"/>
                <a:t>N</a:t>
              </a:r>
              <a:r>
                <a:rPr i="0" baseline="31999"/>
                <a:t>2</a:t>
              </a:r>
            </a:p>
          </p:txBody>
        </p:sp>
        <p:sp>
          <p:nvSpPr>
            <p:cNvPr id="762" name="N3"/>
            <p:cNvSpPr txBox="1"/>
            <p:nvPr/>
          </p:nvSpPr>
          <p:spPr>
            <a:xfrm>
              <a:off x="3399836" y="381000"/>
              <a:ext cx="667928"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914400">
                <a:lnSpc>
                  <a:spcPts val="4400"/>
                </a:lnSpc>
                <a:tabLst>
                  <a:tab pos="1511300" algn="l"/>
                </a:tabLst>
                <a:defRPr sz="3200" i="1">
                  <a:solidFill>
                    <a:srgbClr val="005493"/>
                  </a:solidFill>
                  <a:latin typeface="Lucida Sans"/>
                  <a:ea typeface="Lucida Sans"/>
                  <a:cs typeface="Lucida Sans"/>
                  <a:sym typeface="Lucida Sans"/>
                </a:defRPr>
              </a:pPr>
              <a:r>
                <a:rPr spc="640"/>
                <a:t>N</a:t>
              </a:r>
              <a:r>
                <a:rPr i="0" baseline="31999"/>
                <a:t>3</a:t>
              </a:r>
            </a:p>
          </p:txBody>
        </p:sp>
        <p:sp>
          <p:nvSpPr>
            <p:cNvPr id="763" name="Line"/>
            <p:cNvSpPr/>
            <p:nvPr/>
          </p:nvSpPr>
          <p:spPr>
            <a:xfrm>
              <a:off x="1857375" y="865584"/>
              <a:ext cx="5576260" cy="56855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09" y="20663"/>
                    <a:pt x="6814" y="14499"/>
                    <a:pt x="11106" y="10270"/>
                  </a:cubicBezTo>
                  <a:cubicBezTo>
                    <a:pt x="15405" y="6032"/>
                    <a:pt x="21600" y="0"/>
                    <a:pt x="21600" y="0"/>
                  </a:cubicBezTo>
                </a:path>
              </a:pathLst>
            </a:custGeom>
            <a:noFill/>
            <a:ln w="50800" cap="flat">
              <a:solidFill>
                <a:srgbClr val="8D3124"/>
              </a:solidFill>
              <a:prstDash val="solid"/>
              <a:miter lim="400000"/>
            </a:ln>
            <a:effectLst/>
          </p:spPr>
          <p:txBody>
            <a:bodyPr wrap="square" lIns="0" tIns="0" rIns="0" bIns="0" numCol="1" anchor="t">
              <a:noAutofit/>
            </a:bodyPr>
            <a:lstStyle/>
            <a:p>
              <a:pPr defTabSz="647700"/>
              <a:endParaRPr/>
            </a:p>
          </p:txBody>
        </p:sp>
        <p:sp>
          <p:nvSpPr>
            <p:cNvPr id="764" name="NlogN"/>
            <p:cNvSpPr txBox="1"/>
            <p:nvPr/>
          </p:nvSpPr>
          <p:spPr>
            <a:xfrm>
              <a:off x="5025175" y="1168400"/>
              <a:ext cx="1414091"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914400">
                <a:lnSpc>
                  <a:spcPts val="4400"/>
                </a:lnSpc>
                <a:tabLst>
                  <a:tab pos="1511300" algn="l"/>
                </a:tabLst>
                <a:defRPr sz="3200" i="1">
                  <a:solidFill>
                    <a:srgbClr val="005493"/>
                  </a:solidFill>
                  <a:latin typeface="Lucida Sans"/>
                  <a:ea typeface="Lucida Sans"/>
                  <a:cs typeface="Lucida Sans"/>
                  <a:sym typeface="Lucida Sans"/>
                </a:defRPr>
              </a:pPr>
              <a:r>
                <a:rPr spc="608"/>
                <a:t>N</a:t>
              </a:r>
              <a:r>
                <a:rPr i="0"/>
                <a:t>log</a:t>
              </a:r>
              <a:r>
                <a:t>N</a:t>
              </a:r>
            </a:p>
          </p:txBody>
        </p:sp>
        <p:sp>
          <p:nvSpPr>
            <p:cNvPr id="765" name="logN"/>
            <p:cNvSpPr txBox="1"/>
            <p:nvPr/>
          </p:nvSpPr>
          <p:spPr>
            <a:xfrm>
              <a:off x="6221561" y="5372100"/>
              <a:ext cx="1035845"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914400">
                <a:lnSpc>
                  <a:spcPts val="4400"/>
                </a:lnSpc>
                <a:tabLst>
                  <a:tab pos="1511300" algn="l"/>
                </a:tabLst>
                <a:defRPr sz="3200" i="1">
                  <a:solidFill>
                    <a:srgbClr val="005493"/>
                  </a:solidFill>
                  <a:latin typeface="Lucida Sans"/>
                  <a:ea typeface="Lucida Sans"/>
                  <a:cs typeface="Lucida Sans"/>
                  <a:sym typeface="Lucida Sans"/>
                </a:defRPr>
              </a:pPr>
              <a:r>
                <a:rPr i="0"/>
                <a:t>log</a:t>
              </a:r>
              <a:r>
                <a:t>N</a:t>
              </a:r>
            </a:p>
          </p:txBody>
        </p:sp>
        <p:sp>
          <p:nvSpPr>
            <p:cNvPr id="766" name="1"/>
            <p:cNvSpPr txBox="1"/>
            <p:nvPr/>
          </p:nvSpPr>
          <p:spPr>
            <a:xfrm>
              <a:off x="7680181" y="6286500"/>
              <a:ext cx="371278"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a:lnSpc>
                  <a:spcPts val="4400"/>
                </a:lnSpc>
                <a:tabLst>
                  <a:tab pos="1511300" algn="l"/>
                </a:tabLst>
                <a:defRPr sz="3200">
                  <a:solidFill>
                    <a:srgbClr val="005493"/>
                  </a:solidFill>
                  <a:latin typeface="Lucida Sans"/>
                  <a:ea typeface="Lucida Sans"/>
                  <a:cs typeface="Lucida Sans"/>
                  <a:sym typeface="Lucida Sans"/>
                </a:defRPr>
              </a:lvl1pPr>
            </a:lstStyle>
            <a:p>
              <a:pPr defTabSz="914400"/>
              <a:r>
                <a:t>1</a:t>
              </a:r>
            </a:p>
          </p:txBody>
        </p:sp>
        <p:sp>
          <p:nvSpPr>
            <p:cNvPr id="767" name="Line"/>
            <p:cNvSpPr/>
            <p:nvPr/>
          </p:nvSpPr>
          <p:spPr>
            <a:xfrm>
              <a:off x="1862137" y="6460360"/>
              <a:ext cx="5750985" cy="98890"/>
            </a:xfrm>
            <a:custGeom>
              <a:avLst/>
              <a:gdLst/>
              <a:ahLst/>
              <a:cxnLst>
                <a:cxn ang="0">
                  <a:pos x="wd2" y="hd2"/>
                </a:cxn>
                <a:cxn ang="5400000">
                  <a:pos x="wd2" y="hd2"/>
                </a:cxn>
                <a:cxn ang="10800000">
                  <a:pos x="wd2" y="hd2"/>
                </a:cxn>
                <a:cxn ang="16200000">
                  <a:pos x="wd2" y="hd2"/>
                </a:cxn>
              </a:cxnLst>
              <a:rect l="0" t="0" r="r" b="b"/>
              <a:pathLst>
                <a:path w="21600" h="20576" extrusionOk="0">
                  <a:moveTo>
                    <a:pt x="0" y="20576"/>
                  </a:moveTo>
                  <a:cubicBezTo>
                    <a:pt x="450" y="1336"/>
                    <a:pt x="7535" y="2664"/>
                    <a:pt x="10798" y="820"/>
                  </a:cubicBezTo>
                  <a:cubicBezTo>
                    <a:pt x="14061" y="-1024"/>
                    <a:pt x="21600" y="820"/>
                    <a:pt x="21600" y="820"/>
                  </a:cubicBezTo>
                </a:path>
              </a:pathLst>
            </a:custGeom>
            <a:noFill/>
            <a:ln w="50800" cap="flat">
              <a:solidFill>
                <a:srgbClr val="8D3124"/>
              </a:solidFill>
              <a:prstDash val="solid"/>
              <a:miter lim="400000"/>
            </a:ln>
            <a:effectLst/>
          </p:spPr>
          <p:txBody>
            <a:bodyPr wrap="square" lIns="0" tIns="0" rIns="0" bIns="0" numCol="1" anchor="t">
              <a:noAutofit/>
            </a:bodyPr>
            <a:lstStyle/>
            <a:p>
              <a:pPr defTabSz="647700">
                <a:defRPr>
                  <a:solidFill>
                    <a:srgbClr val="941100"/>
                  </a:solidFill>
                </a:defRPr>
              </a:pPr>
              <a:endParaRPr/>
            </a:p>
          </p:txBody>
        </p:sp>
        <p:sp>
          <p:nvSpPr>
            <p:cNvPr id="768" name="Line"/>
            <p:cNvSpPr/>
            <p:nvPr/>
          </p:nvSpPr>
          <p:spPr>
            <a:xfrm flipH="1" flipV="1">
              <a:off x="5791596" y="1651000"/>
              <a:ext cx="386052" cy="38605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769" name="Line"/>
            <p:cNvSpPr/>
            <p:nvPr/>
          </p:nvSpPr>
          <p:spPr>
            <a:xfrm flipV="1">
              <a:off x="6705600" y="5905500"/>
              <a:ext cx="0" cy="513255"/>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773" name="Group"/>
          <p:cNvGrpSpPr/>
          <p:nvPr/>
        </p:nvGrpSpPr>
        <p:grpSpPr>
          <a:xfrm>
            <a:off x="20579995" y="10376155"/>
            <a:ext cx="3098274" cy="1643263"/>
            <a:chOff x="7642" y="0"/>
            <a:chExt cx="3098272" cy="1643261"/>
          </a:xfrm>
        </p:grpSpPr>
        <p:sp>
          <p:nvSpPr>
            <p:cNvPr id="771" name="math model may…"/>
            <p:cNvSpPr txBox="1"/>
            <p:nvPr/>
          </p:nvSpPr>
          <p:spPr>
            <a:xfrm>
              <a:off x="7642" y="0"/>
              <a:ext cx="3098274" cy="977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math model may</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have log factor</a:t>
              </a:r>
            </a:p>
          </p:txBody>
        </p:sp>
        <p:sp>
          <p:nvSpPr>
            <p:cNvPr id="772" name="Line"/>
            <p:cNvSpPr/>
            <p:nvPr/>
          </p:nvSpPr>
          <p:spPr>
            <a:xfrm flipV="1">
              <a:off x="1640030" y="892042"/>
              <a:ext cx="1" cy="75122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7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741">
                                            <p:bg/>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7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4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 grpId="0" animBg="1" advAuto="0"/>
      <p:bldP spid="741" grpId="0" build="p" bldLvl="5" animBg="1" advAuto="0"/>
      <p:bldP spid="744" grpId="0" animBg="1" advAuto="0"/>
      <p:bldP spid="770" grpId="0" animBg="1" advAuto="0"/>
      <p:bldP spid="773"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7" name="Group"/>
          <p:cNvGrpSpPr/>
          <p:nvPr/>
        </p:nvGrpSpPr>
        <p:grpSpPr>
          <a:xfrm>
            <a:off x="2247900" y="6070600"/>
            <a:ext cx="9588500" cy="4292600"/>
            <a:chOff x="0" y="0"/>
            <a:chExt cx="9588500" cy="4292600"/>
          </a:xfrm>
        </p:grpSpPr>
        <p:sp>
          <p:nvSpPr>
            <p:cNvPr id="775" name="Rectangle"/>
            <p:cNvSpPr/>
            <p:nvPr/>
          </p:nvSpPr>
          <p:spPr>
            <a:xfrm>
              <a:off x="12700" y="647700"/>
              <a:ext cx="9575800" cy="3644900"/>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defTabSz="1295400">
                <a:lnSpc>
                  <a:spcPct val="130000"/>
                </a:lnSpc>
                <a:defRPr sz="3000">
                  <a:uFill>
                    <a:solidFill>
                      <a:srgbClr val="0433FF"/>
                    </a:solidFill>
                  </a:uFill>
                </a:defRPr>
              </a:pPr>
              <a:endParaRPr/>
            </a:p>
          </p:txBody>
        </p:sp>
        <p:sp>
          <p:nvSpPr>
            <p:cNvPr id="776" name="Do the math"/>
            <p:cNvSpPr txBox="1"/>
            <p:nvPr/>
          </p:nvSpPr>
          <p:spPr>
            <a:xfrm>
              <a:off x="0" y="0"/>
              <a:ext cx="330200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Do the math</a:t>
              </a:r>
            </a:p>
          </p:txBody>
        </p:sp>
      </p:grpSp>
      <p:sp>
        <p:nvSpPr>
          <p:cNvPr id="778" name="An important implication"/>
          <p:cNvSpPr txBox="1">
            <a:spLocks noGrp="1"/>
          </p:cNvSpPr>
          <p:nvPr>
            <p:ph type="title"/>
          </p:nvPr>
        </p:nvSpPr>
        <p:spPr>
          <a:prstGeom prst="rect">
            <a:avLst/>
          </a:prstGeom>
        </p:spPr>
        <p:txBody>
          <a:bodyPr/>
          <a:lstStyle/>
          <a:p>
            <a:r>
              <a:t>An important implication</a:t>
            </a:r>
          </a:p>
        </p:txBody>
      </p:sp>
      <p:sp>
        <p:nvSpPr>
          <p:cNvPr id="77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
        <p:nvSpPr>
          <p:cNvPr id="780" name="A. You can't afford to use a quadratic algorithm (or worse) to address increasing problem sizes."/>
          <p:cNvSpPr txBox="1"/>
          <p:nvPr/>
        </p:nvSpPr>
        <p:spPr>
          <a:xfrm>
            <a:off x="1270000" y="11811000"/>
            <a:ext cx="21920200" cy="11176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You can't afford to use a quadratic algorithm (or worse) to address increasing problem sizes.</a:t>
            </a:r>
          </a:p>
        </p:txBody>
      </p:sp>
      <p:sp>
        <p:nvSpPr>
          <p:cNvPr id="781" name="Moore's Law. Computer power increases by a roughly a factor of 2 every 2 years."/>
          <p:cNvSpPr txBox="1"/>
          <p:nvPr/>
        </p:nvSpPr>
        <p:spPr>
          <a:xfrm>
            <a:off x="1270000" y="1905000"/>
            <a:ext cx="219202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Moore's Law. </a:t>
            </a:r>
            <a:r>
              <a:rPr>
                <a:solidFill>
                  <a:srgbClr val="000000"/>
                </a:solidFill>
              </a:rPr>
              <a:t>Computer power increases by a roughly a factor of 2 every 2 years.</a:t>
            </a:r>
          </a:p>
        </p:txBody>
      </p:sp>
      <p:sp>
        <p:nvSpPr>
          <p:cNvPr id="782" name="Q. My problem size also doubles every 2 years. How much do I need to spend to get my job done?"/>
          <p:cNvSpPr txBox="1"/>
          <p:nvPr/>
        </p:nvSpPr>
        <p:spPr>
          <a:xfrm>
            <a:off x="1270000" y="3429000"/>
            <a:ext cx="21920200" cy="102407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400"/>
              </a:lnSpc>
              <a:spcBef>
                <a:spcPts val="600"/>
              </a:spcBef>
              <a:tabLst>
                <a:tab pos="1168400" algn="l"/>
              </a:tabLst>
              <a:defRPr sz="3500">
                <a:solidFill>
                  <a:srgbClr val="005493"/>
                </a:solidFill>
                <a:latin typeface="Lucida Sans"/>
                <a:ea typeface="Lucida Sans"/>
                <a:cs typeface="Lucida Sans"/>
                <a:sym typeface="Lucida Sans"/>
              </a:defRPr>
            </a:pPr>
            <a:r>
              <a:t>Q. </a:t>
            </a:r>
            <a:r>
              <a:rPr>
                <a:solidFill>
                  <a:srgbClr val="000000"/>
                </a:solidFill>
              </a:rPr>
              <a:t>My </a:t>
            </a:r>
            <a:r>
              <a:rPr i="1">
                <a:solidFill>
                  <a:srgbClr val="000000"/>
                </a:solidFill>
              </a:rPr>
              <a:t>problem size</a:t>
            </a:r>
            <a:r>
              <a:rPr>
                <a:solidFill>
                  <a:srgbClr val="000000"/>
                </a:solidFill>
              </a:rPr>
              <a:t> also doubles every 2 years. How much do I need to spend to get my job done?</a:t>
            </a:r>
          </a:p>
        </p:txBody>
      </p:sp>
      <p:graphicFrame>
        <p:nvGraphicFramePr>
          <p:cNvPr id="783" name="Table"/>
          <p:cNvGraphicFramePr/>
          <p:nvPr/>
        </p:nvGraphicFramePr>
        <p:xfrm>
          <a:off x="12436177" y="5684969"/>
          <a:ext cx="10594633" cy="5052480"/>
        </p:xfrm>
        <a:graphic>
          <a:graphicData uri="http://schemas.openxmlformats.org/drawingml/2006/table">
            <a:tbl>
              <a:tblPr>
                <a:tableStyleId>{8F44A2F1-9E1F-4B54-A3A2-5F16C0AD49E2}</a:tableStyleId>
              </a:tblPr>
              <a:tblGrid>
                <a:gridCol w="2258774">
                  <a:extLst>
                    <a:ext uri="{9D8B030D-6E8A-4147-A177-3AD203B41FA5}">
                      <a16:colId xmlns:a16="http://schemas.microsoft.com/office/drawing/2014/main" val="20000"/>
                    </a:ext>
                  </a:extLst>
                </a:gridCol>
                <a:gridCol w="1762181">
                  <a:extLst>
                    <a:ext uri="{9D8B030D-6E8A-4147-A177-3AD203B41FA5}">
                      <a16:colId xmlns:a16="http://schemas.microsoft.com/office/drawing/2014/main" val="20001"/>
                    </a:ext>
                  </a:extLst>
                </a:gridCol>
                <a:gridCol w="1877141">
                  <a:extLst>
                    <a:ext uri="{9D8B030D-6E8A-4147-A177-3AD203B41FA5}">
                      <a16:colId xmlns:a16="http://schemas.microsoft.com/office/drawing/2014/main" val="20002"/>
                    </a:ext>
                  </a:extLst>
                </a:gridCol>
                <a:gridCol w="1893141">
                  <a:extLst>
                    <a:ext uri="{9D8B030D-6E8A-4147-A177-3AD203B41FA5}">
                      <a16:colId xmlns:a16="http://schemas.microsoft.com/office/drawing/2014/main" val="20003"/>
                    </a:ext>
                  </a:extLst>
                </a:gridCol>
                <a:gridCol w="910255">
                  <a:extLst>
                    <a:ext uri="{9D8B030D-6E8A-4147-A177-3AD203B41FA5}">
                      <a16:colId xmlns:a16="http://schemas.microsoft.com/office/drawing/2014/main" val="20004"/>
                    </a:ext>
                  </a:extLst>
                </a:gridCol>
                <a:gridCol w="1893141">
                  <a:extLst>
                    <a:ext uri="{9D8B030D-6E8A-4147-A177-3AD203B41FA5}">
                      <a16:colId xmlns:a16="http://schemas.microsoft.com/office/drawing/2014/main" val="20005"/>
                    </a:ext>
                  </a:extLst>
                </a:gridCol>
              </a:tblGrid>
              <a:tr h="311547">
                <a:tc>
                  <a:txBody>
                    <a:bodyPr/>
                    <a:lstStyle/>
                    <a:p>
                      <a:pPr defTabSz="914400">
                        <a:lnSpc>
                          <a:spcPts val="3300"/>
                        </a:lnSpc>
                        <a:defRPr sz="2800" i="1">
                          <a:sym typeface="Lucida Sans"/>
                        </a:defRPr>
                      </a:pPr>
                      <a:endParaRPr/>
                    </a:p>
                  </a:txBody>
                  <a:tcPr marL="25400" marR="25400" marT="25400" marB="25400" anchor="ctr" horzOverflow="overflow">
                    <a:noFill/>
                  </a:tcPr>
                </a:tc>
                <a:tc rowSpan="2">
                  <a:txBody>
                    <a:bodyPr/>
                    <a:lstStyle/>
                    <a:p>
                      <a:pPr defTabSz="914400">
                        <a:lnSpc>
                          <a:spcPct val="120000"/>
                        </a:lnSpc>
                        <a:defRPr sz="1800"/>
                      </a:pPr>
                      <a:r>
                        <a:rPr sz="2800" i="1">
                          <a:sym typeface="Lucida Sans"/>
                        </a:rPr>
                        <a:t>now</a:t>
                      </a:r>
                    </a:p>
                  </a:txBody>
                  <a:tcPr marL="25400" marR="25400" marT="25400" marB="25400" anchor="ctr" horzOverflow="overflow">
                    <a:noFill/>
                  </a:tcPr>
                </a:tc>
                <a:tc rowSpan="2">
                  <a:txBody>
                    <a:bodyPr/>
                    <a:lstStyle/>
                    <a:p>
                      <a:pPr defTabSz="914400">
                        <a:lnSpc>
                          <a:spcPct val="120000"/>
                        </a:lnSpc>
                        <a:defRPr sz="2800" i="1">
                          <a:sym typeface="Lucida Sans"/>
                        </a:defRPr>
                      </a:pPr>
                      <a:r>
                        <a:rPr i="0"/>
                        <a:t>2</a:t>
                      </a:r>
                      <a:r>
                        <a:t> years from now</a:t>
                      </a:r>
                    </a:p>
                  </a:txBody>
                  <a:tcPr marL="25400" marR="25400" marT="25400" marB="25400" anchor="ctr" horzOverflow="overflow">
                    <a:noFill/>
                  </a:tcPr>
                </a:tc>
                <a:tc rowSpan="2">
                  <a:txBody>
                    <a:bodyPr/>
                    <a:lstStyle/>
                    <a:p>
                      <a:pPr defTabSz="914400">
                        <a:lnSpc>
                          <a:spcPct val="120000"/>
                        </a:lnSpc>
                        <a:defRPr sz="2800" i="1">
                          <a:sym typeface="Lucida Sans"/>
                        </a:defRPr>
                      </a:pPr>
                      <a:r>
                        <a:rPr i="0"/>
                        <a:t>4</a:t>
                      </a:r>
                      <a:r>
                        <a:t> years from now</a:t>
                      </a:r>
                    </a:p>
                  </a:txBody>
                  <a:tcPr marL="25400" marR="25400" marT="25400" marB="25400" anchor="ctr" horzOverflow="overflow">
                    <a:noFill/>
                  </a:tcPr>
                </a:tc>
                <a:tc rowSpan="2">
                  <a:txBody>
                    <a:bodyPr/>
                    <a:lstStyle/>
                    <a:p>
                      <a:pPr defTabSz="914400">
                        <a:lnSpc>
                          <a:spcPct val="120000"/>
                        </a:lnSpc>
                        <a:defRPr sz="2800" i="1">
                          <a:sym typeface="Lucida Sans"/>
                        </a:defRPr>
                      </a:pPr>
                      <a:endParaRPr/>
                    </a:p>
                  </a:txBody>
                  <a:tcPr marL="25400" marR="25400" marT="25400" marB="25400" anchor="ctr" horzOverflow="overflow">
                    <a:noFill/>
                  </a:tcPr>
                </a:tc>
                <a:tc rowSpan="2">
                  <a:txBody>
                    <a:bodyPr/>
                    <a:lstStyle/>
                    <a:p>
                      <a:pPr defTabSz="914400">
                        <a:lnSpc>
                          <a:spcPct val="120000"/>
                        </a:lnSpc>
                        <a:defRPr sz="2800" i="1">
                          <a:sym typeface="Lucida Sans"/>
                        </a:defRPr>
                      </a:pPr>
                      <a:r>
                        <a:rPr i="0"/>
                        <a:t>2</a:t>
                      </a:r>
                      <a:r>
                        <a:t>M years from now</a:t>
                      </a:r>
                    </a:p>
                  </a:txBody>
                  <a:tcPr marL="25400" marR="25400" marT="25400" marB="25400" anchor="ctr" horzOverflow="overflow">
                    <a:noFill/>
                  </a:tcPr>
                </a:tc>
                <a:extLst>
                  <a:ext uri="{0D108BD9-81ED-4DB2-BD59-A6C34878D82A}">
                    <a16:rowId xmlns:a16="http://schemas.microsoft.com/office/drawing/2014/main" val="10000"/>
                  </a:ext>
                </a:extLst>
              </a:tr>
              <a:tr h="916516">
                <a:tc>
                  <a:txBody>
                    <a:bodyPr/>
                    <a:lstStyle/>
                    <a:p>
                      <a:pPr defTabSz="914400">
                        <a:lnSpc>
                          <a:spcPts val="3300"/>
                        </a:lnSpc>
                        <a:defRPr sz="2800" i="1">
                          <a:sym typeface="Lucida Sans"/>
                        </a:defRPr>
                      </a:pPr>
                      <a:endParaRPr/>
                    </a:p>
                  </a:txBody>
                  <a:tcPr marL="25400" marR="25400" marT="25400" marB="25400" anchor="ctr" horzOverflow="overflow">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916516">
                <a:tc>
                  <a:txBody>
                    <a:bodyPr/>
                    <a:lstStyle/>
                    <a:p>
                      <a:pPr defTabSz="914400">
                        <a:lnSpc>
                          <a:spcPts val="4400"/>
                        </a:lnSpc>
                        <a:defRPr sz="1800"/>
                      </a:pPr>
                      <a:r>
                        <a:rPr sz="3200" i="1">
                          <a:solidFill>
                            <a:srgbClr val="005493"/>
                          </a:solidFill>
                          <a:sym typeface="Lucida Sans"/>
                        </a:rPr>
                        <a:t>N</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tc>
                  <a:txBody>
                    <a:bodyPr/>
                    <a:lstStyle/>
                    <a:p>
                      <a:pPr defTabSz="914400">
                        <a:lnSpc>
                          <a:spcPts val="4400"/>
                        </a:lnSpc>
                        <a:defRPr sz="1800"/>
                      </a:pPr>
                      <a:r>
                        <a:rPr sz="3200">
                          <a:sym typeface="Lucida Sans"/>
                        </a:rPr>
                        <a:t>...</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extLst>
                  <a:ext uri="{0D108BD9-81ED-4DB2-BD59-A6C34878D82A}">
                    <a16:rowId xmlns:a16="http://schemas.microsoft.com/office/drawing/2014/main" val="10002"/>
                  </a:ext>
                </a:extLst>
              </a:tr>
              <a:tr h="916516">
                <a:tc>
                  <a:txBody>
                    <a:bodyPr/>
                    <a:lstStyle/>
                    <a:p>
                      <a:pPr defTabSz="914400">
                        <a:lnSpc>
                          <a:spcPts val="4400"/>
                        </a:lnSpc>
                        <a:defRPr sz="3200" i="1">
                          <a:solidFill>
                            <a:srgbClr val="005493"/>
                          </a:solidFill>
                          <a:sym typeface="Lucida Sans"/>
                        </a:defRPr>
                      </a:pPr>
                      <a:r>
                        <a:t>N</a:t>
                      </a:r>
                      <a:r>
                        <a:rPr i="0"/>
                        <a:t> log</a:t>
                      </a:r>
                      <a:r>
                        <a:t>N</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tc>
                  <a:txBody>
                    <a:bodyPr/>
                    <a:lstStyle/>
                    <a:p>
                      <a:pPr defTabSz="914400">
                        <a:lnSpc>
                          <a:spcPts val="4400"/>
                        </a:lnSpc>
                        <a:defRPr sz="1800"/>
                      </a:pPr>
                      <a:r>
                        <a:rPr sz="3200">
                          <a:sym typeface="Lucida Sans"/>
                        </a:rPr>
                        <a:t>...</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extLst>
                  <a:ext uri="{0D108BD9-81ED-4DB2-BD59-A6C34878D82A}">
                    <a16:rowId xmlns:a16="http://schemas.microsoft.com/office/drawing/2014/main" val="10003"/>
                  </a:ext>
                </a:extLst>
              </a:tr>
              <a:tr h="916516">
                <a:tc>
                  <a:txBody>
                    <a:bodyPr/>
                    <a:lstStyle/>
                    <a:p>
                      <a:pPr defTabSz="914400">
                        <a:lnSpc>
                          <a:spcPts val="4400"/>
                        </a:lnSpc>
                        <a:defRPr sz="3200" i="1">
                          <a:solidFill>
                            <a:srgbClr val="005493"/>
                          </a:solidFill>
                          <a:sym typeface="Lucida Sans"/>
                        </a:defRPr>
                      </a:pPr>
                      <a:r>
                        <a:rPr spc="640"/>
                        <a:t>N</a:t>
                      </a:r>
                      <a:r>
                        <a:rPr i="0" baseline="31999"/>
                        <a:t>2</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tc>
                  <a:txBody>
                    <a:bodyPr/>
                    <a:lstStyle/>
                    <a:p>
                      <a:pPr defTabSz="914400">
                        <a:lnSpc>
                          <a:spcPts val="4400"/>
                        </a:lnSpc>
                        <a:defRPr sz="3200">
                          <a:sym typeface="Lucida Sans"/>
                        </a:defRPr>
                      </a:pPr>
                      <a:r>
                        <a:t>$</a:t>
                      </a:r>
                      <a:r>
                        <a:rPr>
                          <a:solidFill>
                            <a:srgbClr val="8D3124"/>
                          </a:solidFill>
                        </a:rPr>
                        <a:t>2</a:t>
                      </a:r>
                      <a:r>
                        <a:t>X</a:t>
                      </a:r>
                    </a:p>
                  </a:txBody>
                  <a:tcPr marL="38100" marR="38100" marT="38100" marB="38100" anchor="ctr" horzOverflow="overflow"/>
                </a:tc>
                <a:tc>
                  <a:txBody>
                    <a:bodyPr/>
                    <a:lstStyle/>
                    <a:p>
                      <a:pPr defTabSz="914400">
                        <a:lnSpc>
                          <a:spcPts val="4400"/>
                        </a:lnSpc>
                        <a:defRPr sz="3200">
                          <a:sym typeface="Lucida Sans"/>
                        </a:defRPr>
                      </a:pPr>
                      <a:r>
                        <a:t>$</a:t>
                      </a:r>
                      <a:r>
                        <a:rPr>
                          <a:solidFill>
                            <a:srgbClr val="8D3124"/>
                          </a:solidFill>
                        </a:rPr>
                        <a:t>4</a:t>
                      </a:r>
                      <a:r>
                        <a:t>X</a:t>
                      </a:r>
                    </a:p>
                  </a:txBody>
                  <a:tcPr marL="38100" marR="38100" marT="38100" marB="38100" anchor="ctr" horzOverflow="overflow"/>
                </a:tc>
                <a:tc>
                  <a:txBody>
                    <a:bodyPr/>
                    <a:lstStyle/>
                    <a:p>
                      <a:pPr defTabSz="914400">
                        <a:lnSpc>
                          <a:spcPts val="4400"/>
                        </a:lnSpc>
                        <a:defRPr sz="1800"/>
                      </a:pPr>
                      <a:r>
                        <a:rPr sz="3200">
                          <a:sym typeface="Lucida Sans"/>
                        </a:rPr>
                        <a:t>...</a:t>
                      </a:r>
                    </a:p>
                  </a:txBody>
                  <a:tcPr marL="38100" marR="38100" marT="38100" marB="38100" anchor="ctr" horzOverflow="overflow"/>
                </a:tc>
                <a:tc>
                  <a:txBody>
                    <a:bodyPr/>
                    <a:lstStyle/>
                    <a:p>
                      <a:pPr defTabSz="914400">
                        <a:lnSpc>
                          <a:spcPts val="4400"/>
                        </a:lnSpc>
                        <a:defRPr sz="3200">
                          <a:sym typeface="Lucida Sans"/>
                        </a:defRPr>
                      </a:pPr>
                      <a:r>
                        <a:t>$</a:t>
                      </a:r>
                      <a:r>
                        <a:rPr>
                          <a:solidFill>
                            <a:srgbClr val="8D3124"/>
                          </a:solidFill>
                        </a:rPr>
                        <a:t>2</a:t>
                      </a:r>
                      <a:r>
                        <a:rPr i="1" spc="1664" baseline="31999">
                          <a:solidFill>
                            <a:srgbClr val="8D3124"/>
                          </a:solidFill>
                        </a:rPr>
                        <a:t>M</a:t>
                      </a:r>
                      <a:r>
                        <a:t>X</a:t>
                      </a:r>
                    </a:p>
                  </a:txBody>
                  <a:tcPr marL="38100" marR="38100" marT="38100" marB="38100" anchor="ctr" horzOverflow="overflow"/>
                </a:tc>
                <a:extLst>
                  <a:ext uri="{0D108BD9-81ED-4DB2-BD59-A6C34878D82A}">
                    <a16:rowId xmlns:a16="http://schemas.microsoft.com/office/drawing/2014/main" val="10004"/>
                  </a:ext>
                </a:extLst>
              </a:tr>
              <a:tr h="916516">
                <a:tc>
                  <a:txBody>
                    <a:bodyPr/>
                    <a:lstStyle/>
                    <a:p>
                      <a:pPr defTabSz="914400">
                        <a:lnSpc>
                          <a:spcPts val="4400"/>
                        </a:lnSpc>
                        <a:defRPr sz="3200" i="1">
                          <a:solidFill>
                            <a:srgbClr val="005493"/>
                          </a:solidFill>
                          <a:sym typeface="Lucida Sans"/>
                        </a:defRPr>
                      </a:pPr>
                      <a:r>
                        <a:rPr spc="640"/>
                        <a:t>N</a:t>
                      </a:r>
                      <a:r>
                        <a:rPr i="0" baseline="31999"/>
                        <a:t>3</a:t>
                      </a:r>
                    </a:p>
                  </a:txBody>
                  <a:tcPr marL="38100" marR="38100" marT="38100" marB="38100" anchor="ctr" horzOverflow="overflow"/>
                </a:tc>
                <a:tc>
                  <a:txBody>
                    <a:bodyPr/>
                    <a:lstStyle/>
                    <a:p>
                      <a:pPr defTabSz="914400">
                        <a:lnSpc>
                          <a:spcPts val="4400"/>
                        </a:lnSpc>
                        <a:defRPr sz="1800"/>
                      </a:pPr>
                      <a:r>
                        <a:rPr sz="3200">
                          <a:sym typeface="Lucida Sans"/>
                        </a:rPr>
                        <a:t>$X</a:t>
                      </a:r>
                    </a:p>
                  </a:txBody>
                  <a:tcPr marL="38100" marR="38100" marT="38100" marB="38100" anchor="ctr" horzOverflow="overflow"/>
                </a:tc>
                <a:tc>
                  <a:txBody>
                    <a:bodyPr/>
                    <a:lstStyle/>
                    <a:p>
                      <a:pPr defTabSz="914400">
                        <a:lnSpc>
                          <a:spcPts val="4400"/>
                        </a:lnSpc>
                        <a:defRPr sz="3200">
                          <a:sym typeface="Lucida Sans"/>
                        </a:defRPr>
                      </a:pPr>
                      <a:r>
                        <a:t>$</a:t>
                      </a:r>
                      <a:r>
                        <a:rPr>
                          <a:solidFill>
                            <a:srgbClr val="8D3124"/>
                          </a:solidFill>
                        </a:rPr>
                        <a:t>4</a:t>
                      </a:r>
                      <a:r>
                        <a:t>X</a:t>
                      </a:r>
                    </a:p>
                  </a:txBody>
                  <a:tcPr marL="38100" marR="38100" marT="38100" marB="38100" anchor="ctr" horzOverflow="overflow"/>
                </a:tc>
                <a:tc>
                  <a:txBody>
                    <a:bodyPr/>
                    <a:lstStyle/>
                    <a:p>
                      <a:pPr defTabSz="914400">
                        <a:lnSpc>
                          <a:spcPts val="4400"/>
                        </a:lnSpc>
                        <a:defRPr sz="3200">
                          <a:sym typeface="Lucida Sans"/>
                        </a:defRPr>
                      </a:pPr>
                      <a:r>
                        <a:t>$</a:t>
                      </a:r>
                      <a:r>
                        <a:rPr>
                          <a:solidFill>
                            <a:srgbClr val="8D3124"/>
                          </a:solidFill>
                        </a:rPr>
                        <a:t>16</a:t>
                      </a:r>
                      <a:r>
                        <a:t>X</a:t>
                      </a:r>
                    </a:p>
                  </a:txBody>
                  <a:tcPr marL="38100" marR="38100" marT="38100" marB="38100" anchor="ctr" horzOverflow="overflow"/>
                </a:tc>
                <a:tc>
                  <a:txBody>
                    <a:bodyPr/>
                    <a:lstStyle/>
                    <a:p>
                      <a:pPr defTabSz="914400">
                        <a:lnSpc>
                          <a:spcPts val="4400"/>
                        </a:lnSpc>
                        <a:defRPr sz="1800"/>
                      </a:pPr>
                      <a:r>
                        <a:rPr sz="3200">
                          <a:sym typeface="Lucida Sans"/>
                        </a:rPr>
                        <a:t>...</a:t>
                      </a:r>
                    </a:p>
                  </a:txBody>
                  <a:tcPr marL="38100" marR="38100" marT="38100" marB="38100" anchor="ctr" horzOverflow="overflow"/>
                </a:tc>
                <a:tc>
                  <a:txBody>
                    <a:bodyPr/>
                    <a:lstStyle/>
                    <a:p>
                      <a:pPr defTabSz="914400">
                        <a:lnSpc>
                          <a:spcPts val="4400"/>
                        </a:lnSpc>
                        <a:defRPr sz="3200">
                          <a:sym typeface="Lucida Sans"/>
                        </a:defRPr>
                      </a:pPr>
                      <a:r>
                        <a:t>$</a:t>
                      </a:r>
                      <a:r>
                        <a:rPr>
                          <a:solidFill>
                            <a:srgbClr val="8D3124"/>
                          </a:solidFill>
                        </a:rPr>
                        <a:t>4</a:t>
                      </a:r>
                      <a:r>
                        <a:rPr i="1" spc="1664" baseline="31999">
                          <a:solidFill>
                            <a:srgbClr val="8D3124"/>
                          </a:solidFill>
                        </a:rPr>
                        <a:t>M</a:t>
                      </a:r>
                      <a:r>
                        <a:t>X</a:t>
                      </a:r>
                    </a:p>
                  </a:txBody>
                  <a:tcPr marL="38100" marR="38100" marT="38100" marB="38100" anchor="ctr" horzOverflow="overflow"/>
                </a:tc>
                <a:extLst>
                  <a:ext uri="{0D108BD9-81ED-4DB2-BD59-A6C34878D82A}">
                    <a16:rowId xmlns:a16="http://schemas.microsoft.com/office/drawing/2014/main" val="10005"/>
                  </a:ext>
                </a:extLst>
              </a:tr>
            </a:tbl>
          </a:graphicData>
        </a:graphic>
      </p:graphicFrame>
      <p:grpSp>
        <p:nvGrpSpPr>
          <p:cNvPr id="786" name="Group"/>
          <p:cNvGrpSpPr/>
          <p:nvPr/>
        </p:nvGrpSpPr>
        <p:grpSpPr>
          <a:xfrm>
            <a:off x="2552699" y="7175500"/>
            <a:ext cx="8032702" cy="647701"/>
            <a:chOff x="0" y="0"/>
            <a:chExt cx="8032700" cy="647700"/>
          </a:xfrm>
        </p:grpSpPr>
        <p:sp>
          <p:nvSpPr>
            <p:cNvPr id="784" name="TN = aN3"/>
            <p:cNvSpPr txBox="1"/>
            <p:nvPr/>
          </p:nvSpPr>
          <p:spPr>
            <a:xfrm>
              <a:off x="0" y="0"/>
              <a:ext cx="2045128"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rPr i="1"/>
                <a:t>T</a:t>
              </a:r>
              <a:r>
                <a:rPr i="1" baseline="-5999"/>
                <a:t>N</a:t>
              </a:r>
              <a:r>
                <a:t> = </a:t>
              </a:r>
              <a:r>
                <a:rPr i="1"/>
                <a:t>a</a:t>
              </a:r>
              <a:r>
                <a:rPr i="1" spc="252"/>
                <a:t>N</a:t>
              </a:r>
              <a:r>
                <a:rPr baseline="31999"/>
                <a:t>3</a:t>
              </a:r>
            </a:p>
          </p:txBody>
        </p:sp>
        <p:sp>
          <p:nvSpPr>
            <p:cNvPr id="785" name="running time today"/>
            <p:cNvSpPr txBox="1"/>
            <p:nvPr/>
          </p:nvSpPr>
          <p:spPr>
            <a:xfrm>
              <a:off x="4381500" y="38100"/>
              <a:ext cx="3651201"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lvl1pPr>
            </a:lstStyle>
            <a:p>
              <a:r>
                <a:t>running time today</a:t>
              </a:r>
            </a:p>
          </p:txBody>
        </p:sp>
      </p:grpSp>
      <p:grpSp>
        <p:nvGrpSpPr>
          <p:cNvPr id="789" name="Group"/>
          <p:cNvGrpSpPr/>
          <p:nvPr/>
        </p:nvGrpSpPr>
        <p:grpSpPr>
          <a:xfrm>
            <a:off x="2349500" y="7937500"/>
            <a:ext cx="9035951" cy="647701"/>
            <a:chOff x="0" y="0"/>
            <a:chExt cx="9035950" cy="647700"/>
          </a:xfrm>
        </p:grpSpPr>
        <p:sp>
          <p:nvSpPr>
            <p:cNvPr id="787" name="T2N = (a/2)(2N)3"/>
            <p:cNvSpPr txBox="1"/>
            <p:nvPr/>
          </p:nvSpPr>
          <p:spPr>
            <a:xfrm>
              <a:off x="0" y="0"/>
              <a:ext cx="4010591"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rPr i="1"/>
                <a:t>T</a:t>
              </a:r>
              <a:r>
                <a:rPr baseline="-5999"/>
                <a:t>2</a:t>
              </a:r>
              <a:r>
                <a:rPr i="1" baseline="-5999"/>
                <a:t>N</a:t>
              </a:r>
              <a:r>
                <a:t> = (</a:t>
              </a:r>
              <a:r>
                <a:rPr i="1" spc="612"/>
                <a:t>a/</a:t>
              </a:r>
              <a:r>
                <a:rPr spc="612"/>
                <a:t>2)</a:t>
              </a:r>
              <a:r>
                <a:t>(2</a:t>
              </a:r>
              <a:r>
                <a:rPr i="1" spc="540"/>
                <a:t>N</a:t>
              </a:r>
              <a:r>
                <a:rPr spc="252"/>
                <a:t>)</a:t>
              </a:r>
              <a:r>
                <a:rPr baseline="31999"/>
                <a:t>3</a:t>
              </a:r>
            </a:p>
          </p:txBody>
        </p:sp>
        <p:sp>
          <p:nvSpPr>
            <p:cNvPr id="788" name="running time in 2 years"/>
            <p:cNvSpPr txBox="1"/>
            <p:nvPr/>
          </p:nvSpPr>
          <p:spPr>
            <a:xfrm>
              <a:off x="4610100" y="38100"/>
              <a:ext cx="4425851" cy="546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defTabSz="647700">
                <a:lnSpc>
                  <a:spcPts val="3600"/>
                </a:lnSpc>
                <a:spcBef>
                  <a:spcPts val="200"/>
                </a:spcBef>
                <a:tabLst>
                  <a:tab pos="1168400" algn="l"/>
                </a:tabLst>
                <a:defRPr sz="3000">
                  <a:solidFill>
                    <a:srgbClr val="005493"/>
                  </a:solidFill>
                  <a:latin typeface="Lucida Sans"/>
                  <a:ea typeface="Lucida Sans"/>
                  <a:cs typeface="Lucida Sans"/>
                  <a:sym typeface="Lucida Sans"/>
                </a:defRPr>
              </a:lvl1pPr>
            </a:lstStyle>
            <a:p>
              <a:r>
                <a:t>running time in 2 years</a:t>
              </a:r>
            </a:p>
          </p:txBody>
        </p:sp>
      </p:grpSp>
      <p:sp>
        <p:nvSpPr>
          <p:cNvPr id="790" name="= 4aN3"/>
          <p:cNvSpPr txBox="1"/>
          <p:nvPr/>
        </p:nvSpPr>
        <p:spPr>
          <a:xfrm>
            <a:off x="3225800" y="8801100"/>
            <a:ext cx="1679295"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t>= 4</a:t>
            </a:r>
            <a:r>
              <a:rPr i="1"/>
              <a:t>a</a:t>
            </a:r>
            <a:r>
              <a:rPr i="1" spc="252"/>
              <a:t>N</a:t>
            </a:r>
            <a:r>
              <a:rPr baseline="31999"/>
              <a:t>3</a:t>
            </a:r>
          </a:p>
        </p:txBody>
      </p:sp>
      <p:sp>
        <p:nvSpPr>
          <p:cNvPr id="791" name="= 4TN"/>
          <p:cNvSpPr txBox="1"/>
          <p:nvPr/>
        </p:nvSpPr>
        <p:spPr>
          <a:xfrm>
            <a:off x="3225800" y="9664700"/>
            <a:ext cx="1348283"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t>= 4</a:t>
            </a:r>
            <a:r>
              <a:rPr i="1"/>
              <a:t>T</a:t>
            </a:r>
            <a:r>
              <a:rPr i="1" baseline="-5999"/>
              <a:t>N</a:t>
            </a:r>
          </a:p>
        </p:txBody>
      </p:sp>
      <p:grpSp>
        <p:nvGrpSpPr>
          <p:cNvPr id="794" name="Group"/>
          <p:cNvGrpSpPr/>
          <p:nvPr/>
        </p:nvGrpSpPr>
        <p:grpSpPr>
          <a:xfrm>
            <a:off x="8216518" y="4246960"/>
            <a:ext cx="14935802" cy="820340"/>
            <a:chOff x="0" y="0"/>
            <a:chExt cx="14935800" cy="820339"/>
          </a:xfrm>
        </p:grpSpPr>
        <p:sp>
          <p:nvSpPr>
            <p:cNvPr id="792" name="a very common situation: weather prediction, transaction processing, cryptography..."/>
            <p:cNvSpPr txBox="1"/>
            <p:nvPr/>
          </p:nvSpPr>
          <p:spPr>
            <a:xfrm>
              <a:off x="560839" y="312339"/>
              <a:ext cx="14374962" cy="508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lvl1pPr>
            </a:lstStyle>
            <a:p>
              <a:r>
                <a:t>a very common situation: weather prediction, transaction processing, cryptography...</a:t>
              </a:r>
            </a:p>
          </p:txBody>
        </p:sp>
        <p:sp>
          <p:nvSpPr>
            <p:cNvPr id="793" name="Line"/>
            <p:cNvSpPr/>
            <p:nvPr/>
          </p:nvSpPr>
          <p:spPr>
            <a:xfrm>
              <a:off x="0" y="0"/>
              <a:ext cx="547653" cy="547654"/>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
        <p:nvSpPr>
          <p:cNvPr id="795" name="Circle"/>
          <p:cNvSpPr/>
          <p:nvPr/>
        </p:nvSpPr>
        <p:spPr>
          <a:xfrm>
            <a:off x="16865600" y="9575800"/>
            <a:ext cx="1079500" cy="1079500"/>
          </a:xfrm>
          <a:prstGeom prst="ellipse">
            <a:avLst/>
          </a:prstGeom>
          <a:ln w="38100">
            <a:solidFill>
              <a:srgbClr val="8D3124"/>
            </a:solidFill>
          </a:ln>
        </p:spPr>
        <p:txBody>
          <a:bodyPr lIns="469900" tIns="469900" rIns="469900" bIns="469900"/>
          <a:lstStyle/>
          <a:p>
            <a:pPr marL="7224" marR="7224" defTabSz="1295400">
              <a:lnSpc>
                <a:spcPct val="130000"/>
              </a:lnSpc>
              <a:defRPr sz="3000">
                <a:uFill>
                  <a:solidFill>
                    <a:srgbClr val="0433FF"/>
                  </a:solidFill>
                </a:u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7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78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79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0" animBg="1" advAuto="0"/>
      <p:bldP spid="780" grpId="0" animBg="1" advAuto="0"/>
      <p:bldP spid="783" grpId="0" animBg="1" advAuto="0"/>
      <p:bldP spid="786" grpId="0" animBg="1" advAuto="0"/>
      <p:bldP spid="789" grpId="0" animBg="1" advAuto="0"/>
      <p:bldP spid="790" grpId="0" animBg="1" advAuto="0"/>
      <p:bldP spid="791" grpId="0" animBg="1" advAuto="0"/>
      <p:bldP spid="794" grpId="0" animBg="1" advAuto="0"/>
      <p:bldP spid="795"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Meeting the challenge"/>
          <p:cNvSpPr txBox="1">
            <a:spLocks noGrp="1"/>
          </p:cNvSpPr>
          <p:nvPr>
            <p:ph type="title"/>
          </p:nvPr>
        </p:nvSpPr>
        <p:spPr>
          <a:prstGeom prst="rect">
            <a:avLst/>
          </a:prstGeom>
        </p:spPr>
        <p:txBody>
          <a:bodyPr/>
          <a:lstStyle/>
          <a:p>
            <a:r>
              <a:t>Meeting the challenge</a:t>
            </a:r>
          </a:p>
        </p:txBody>
      </p:sp>
      <p:sp>
        <p:nvSpPr>
          <p:cNvPr id="7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
        <p:nvSpPr>
          <p:cNvPr id="799" name="Doubling experiments provide good insight on program performance…"/>
          <p:cNvSpPr txBox="1">
            <a:spLocks noGrp="1"/>
          </p:cNvSpPr>
          <p:nvPr>
            <p:ph type="body" sz="quarter" idx="1"/>
          </p:nvPr>
        </p:nvSpPr>
        <p:spPr>
          <a:xfrm>
            <a:off x="1270000" y="9652000"/>
            <a:ext cx="16916400" cy="3378200"/>
          </a:xfrm>
          <a:prstGeom prst="rect">
            <a:avLst/>
          </a:prstGeom>
        </p:spPr>
        <p:txBody>
          <a:bodyPr/>
          <a:lstStyle/>
          <a:p>
            <a:pPr>
              <a:defRPr>
                <a:solidFill>
                  <a:srgbClr val="005493"/>
                </a:solidFill>
              </a:defRPr>
            </a:pPr>
            <a:r>
              <a:t>Doubling experiments provide good insight on program performance</a:t>
            </a:r>
          </a:p>
          <a:p>
            <a:pPr lvl="1"/>
            <a:r>
              <a:t>Best practice to plan realistic experiments for debugging, anyway.</a:t>
            </a:r>
          </a:p>
          <a:p>
            <a:pPr lvl="1"/>
            <a:r>
              <a:t>Having </a:t>
            </a:r>
            <a:r>
              <a:rPr i="1"/>
              <a:t>some</a:t>
            </a:r>
            <a:r>
              <a:t> idea about performance is better than having </a:t>
            </a:r>
            <a:r>
              <a:rPr i="1"/>
              <a:t>no</a:t>
            </a:r>
            <a:r>
              <a:t> idea.</a:t>
            </a:r>
          </a:p>
          <a:p>
            <a:pPr lvl="1"/>
            <a:r>
              <a:rPr i="1"/>
              <a:t>Performance matters</a:t>
            </a:r>
            <a:r>
              <a:t> in many, many situations.</a:t>
            </a:r>
          </a:p>
        </p:txBody>
      </p:sp>
      <p:pic>
        <p:nvPicPr>
          <p:cNvPr id="800" name="woman_computer.png" descr="woman_computer.png"/>
          <p:cNvPicPr>
            <a:picLocks noChangeAspect="1"/>
          </p:cNvPicPr>
          <p:nvPr/>
        </p:nvPicPr>
        <p:blipFill>
          <a:blip r:embed="rId2"/>
          <a:stretch>
            <a:fillRect/>
          </a:stretch>
        </p:blipFill>
        <p:spPr>
          <a:xfrm>
            <a:off x="33896300" y="10934700"/>
            <a:ext cx="4114800" cy="4702629"/>
          </a:xfrm>
          <a:prstGeom prst="rect">
            <a:avLst/>
          </a:prstGeom>
          <a:ln w="12700">
            <a:miter lim="400000"/>
          </a:ln>
        </p:spPr>
      </p:pic>
      <p:pic>
        <p:nvPicPr>
          <p:cNvPr id="801" name="woman_computer.png" descr="woman_computer.png"/>
          <p:cNvPicPr>
            <a:picLocks noChangeAspect="1"/>
          </p:cNvPicPr>
          <p:nvPr/>
        </p:nvPicPr>
        <p:blipFill>
          <a:blip r:embed="rId2"/>
          <a:stretch>
            <a:fillRect/>
          </a:stretch>
        </p:blipFill>
        <p:spPr>
          <a:xfrm>
            <a:off x="52857400" y="15303500"/>
            <a:ext cx="4114800" cy="4702629"/>
          </a:xfrm>
          <a:prstGeom prst="rect">
            <a:avLst/>
          </a:prstGeom>
          <a:ln w="12700">
            <a:miter lim="400000"/>
          </a:ln>
        </p:spPr>
      </p:pic>
      <p:grpSp>
        <p:nvGrpSpPr>
          <p:cNvPr id="804" name="Group"/>
          <p:cNvGrpSpPr/>
          <p:nvPr/>
        </p:nvGrpSpPr>
        <p:grpSpPr>
          <a:xfrm>
            <a:off x="1912740" y="6054587"/>
            <a:ext cx="7335319" cy="2271944"/>
            <a:chOff x="0" y="733828"/>
            <a:chExt cx="8227701" cy="2225272"/>
          </a:xfrm>
        </p:grpSpPr>
        <p:pic>
          <p:nvPicPr>
            <p:cNvPr id="802" name="3c6dbe8f.png" descr="3c6dbe8f.png"/>
            <p:cNvPicPr>
              <a:picLocks noChangeAspect="1"/>
            </p:cNvPicPr>
            <p:nvPr/>
          </p:nvPicPr>
          <p:blipFill>
            <a:blip r:embed="rId3"/>
            <a:stretch>
              <a:fillRect/>
            </a:stretch>
          </p:blipFill>
          <p:spPr>
            <a:xfrm>
              <a:off x="0" y="736600"/>
              <a:ext cx="2008585" cy="2222500"/>
            </a:xfrm>
            <a:prstGeom prst="rect">
              <a:avLst/>
            </a:prstGeom>
            <a:ln w="12700" cap="flat">
              <a:noFill/>
              <a:miter lim="400000"/>
            </a:ln>
            <a:effectLst/>
          </p:spPr>
        </p:pic>
        <p:sp>
          <p:nvSpPr>
            <p:cNvPr id="803" name="Hmmm. Still didn't finish."/>
            <p:cNvSpPr/>
            <p:nvPr/>
          </p:nvSpPr>
          <p:spPr>
            <a:xfrm>
              <a:off x="2173770" y="733828"/>
              <a:ext cx="6053931" cy="1751311"/>
            </a:xfrm>
            <a:custGeom>
              <a:avLst/>
              <a:gdLst/>
              <a:ahLst/>
              <a:cxnLst>
                <a:cxn ang="0">
                  <a:pos x="wd2" y="hd2"/>
                </a:cxn>
                <a:cxn ang="5400000">
                  <a:pos x="wd2" y="hd2"/>
                </a:cxn>
                <a:cxn ang="10800000">
                  <a:pos x="wd2" y="hd2"/>
                </a:cxn>
                <a:cxn ang="16200000">
                  <a:pos x="wd2" y="hd2"/>
                </a:cxn>
              </a:cxnLst>
              <a:rect l="0" t="0" r="r" b="b"/>
              <a:pathLst>
                <a:path w="21600" h="21600" extrusionOk="0">
                  <a:moveTo>
                    <a:pt x="3489" y="0"/>
                  </a:moveTo>
                  <a:cubicBezTo>
                    <a:pt x="2681" y="0"/>
                    <a:pt x="2025" y="2359"/>
                    <a:pt x="2025" y="5268"/>
                  </a:cubicBezTo>
                  <a:lnTo>
                    <a:pt x="2025" y="6470"/>
                  </a:lnTo>
                  <a:cubicBezTo>
                    <a:pt x="2025" y="9378"/>
                    <a:pt x="2681" y="11737"/>
                    <a:pt x="3489" y="11737"/>
                  </a:cubicBezTo>
                  <a:lnTo>
                    <a:pt x="6575" y="11737"/>
                  </a:lnTo>
                  <a:lnTo>
                    <a:pt x="0" y="21600"/>
                  </a:lnTo>
                  <a:lnTo>
                    <a:pt x="8442" y="11737"/>
                  </a:lnTo>
                  <a:lnTo>
                    <a:pt x="20136" y="11737"/>
                  </a:lnTo>
                  <a:cubicBezTo>
                    <a:pt x="20944" y="11737"/>
                    <a:pt x="21600" y="9378"/>
                    <a:pt x="21600" y="6470"/>
                  </a:cubicBezTo>
                  <a:lnTo>
                    <a:pt x="21600" y="5268"/>
                  </a:lnTo>
                  <a:cubicBezTo>
                    <a:pt x="21600" y="2359"/>
                    <a:pt x="20944" y="0"/>
                    <a:pt x="20136" y="0"/>
                  </a:cubicBezTo>
                  <a:lnTo>
                    <a:pt x="3489" y="0"/>
                  </a:lnTo>
                  <a:close/>
                </a:path>
              </a:pathLst>
            </a:custGeom>
            <a:solidFill>
              <a:srgbClr val="FFFFFF"/>
            </a:solid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algn="ctr" defTabSz="647700">
                <a:lnSpc>
                  <a:spcPts val="4100"/>
                </a:lnSpc>
                <a:tabLst>
                  <a:tab pos="1168400" algn="l"/>
                </a:tabLst>
                <a:defRPr sz="3000">
                  <a:solidFill>
                    <a:srgbClr val="005493"/>
                  </a:solidFill>
                  <a:latin typeface="Lucida Sans"/>
                  <a:ea typeface="Lucida Sans"/>
                  <a:cs typeface="Lucida Sans"/>
                  <a:sym typeface="Lucida Sans"/>
                </a:defRPr>
              </a:lvl1pPr>
            </a:lstStyle>
            <a:p>
              <a:r>
                <a:rPr dirty="0"/>
                <a:t>Hmmm. Still didn't finish.</a:t>
              </a:r>
            </a:p>
          </p:txBody>
        </p:sp>
      </p:grpSp>
      <p:grpSp>
        <p:nvGrpSpPr>
          <p:cNvPr id="809" name="Group"/>
          <p:cNvGrpSpPr/>
          <p:nvPr/>
        </p:nvGrpSpPr>
        <p:grpSpPr>
          <a:xfrm>
            <a:off x="10610492" y="5867400"/>
            <a:ext cx="12013834" cy="5067300"/>
            <a:chOff x="0" y="0"/>
            <a:chExt cx="11143524" cy="4318000"/>
          </a:xfrm>
        </p:grpSpPr>
        <p:pic>
          <p:nvPicPr>
            <p:cNvPr id="805" name="girlhead-3.png" descr="girlhead-3.png"/>
            <p:cNvPicPr>
              <a:picLocks noChangeAspect="1"/>
            </p:cNvPicPr>
            <p:nvPr/>
          </p:nvPicPr>
          <p:blipFill>
            <a:blip r:embed="rId4"/>
            <a:stretch>
              <a:fillRect/>
            </a:stretch>
          </p:blipFill>
          <p:spPr>
            <a:xfrm>
              <a:off x="8280400" y="2095500"/>
              <a:ext cx="2863124" cy="2222500"/>
            </a:xfrm>
            <a:prstGeom prst="rect">
              <a:avLst/>
            </a:prstGeom>
            <a:ln w="12700" cap="flat">
              <a:noFill/>
              <a:miter lim="400000"/>
            </a:ln>
            <a:effectLst/>
          </p:spPr>
        </p:pic>
        <p:grpSp>
          <p:nvGrpSpPr>
            <p:cNvPr id="808" name="Group"/>
            <p:cNvGrpSpPr/>
            <p:nvPr/>
          </p:nvGrpSpPr>
          <p:grpSpPr>
            <a:xfrm>
              <a:off x="0" y="0"/>
              <a:ext cx="8244286" cy="2834086"/>
              <a:chOff x="0" y="0"/>
              <a:chExt cx="8244285" cy="2834085"/>
            </a:xfrm>
          </p:grpSpPr>
          <p:sp>
            <p:nvSpPr>
              <p:cNvPr id="806" name="Quote Bubble"/>
              <p:cNvSpPr/>
              <p:nvPr/>
            </p:nvSpPr>
            <p:spPr>
              <a:xfrm>
                <a:off x="0" y="0"/>
                <a:ext cx="8244285" cy="2834085"/>
              </a:xfrm>
              <a:custGeom>
                <a:avLst/>
                <a:gdLst/>
                <a:ahLst/>
                <a:cxnLst>
                  <a:cxn ang="0">
                    <a:pos x="wd2" y="hd2"/>
                  </a:cxn>
                  <a:cxn ang="5400000">
                    <a:pos x="wd2" y="hd2"/>
                  </a:cxn>
                  <a:cxn ang="10800000">
                    <a:pos x="wd2" y="hd2"/>
                  </a:cxn>
                  <a:cxn ang="16200000">
                    <a:pos x="wd2" y="hd2"/>
                  </a:cxn>
                </a:cxnLst>
                <a:rect l="0" t="0" r="r" b="b"/>
                <a:pathLst>
                  <a:path w="21600" h="21600" extrusionOk="0">
                    <a:moveTo>
                      <a:pt x="2627" y="0"/>
                    </a:moveTo>
                    <a:cubicBezTo>
                      <a:pt x="1176" y="0"/>
                      <a:pt x="0" y="3420"/>
                      <a:pt x="0" y="7641"/>
                    </a:cubicBezTo>
                    <a:lnTo>
                      <a:pt x="0" y="8621"/>
                    </a:lnTo>
                    <a:cubicBezTo>
                      <a:pt x="0" y="12841"/>
                      <a:pt x="1176" y="16261"/>
                      <a:pt x="2627" y="16261"/>
                    </a:cubicBezTo>
                    <a:lnTo>
                      <a:pt x="16491" y="16261"/>
                    </a:lnTo>
                    <a:lnTo>
                      <a:pt x="21600" y="21600"/>
                    </a:lnTo>
                    <a:lnTo>
                      <a:pt x="17735" y="16261"/>
                    </a:lnTo>
                    <a:lnTo>
                      <a:pt x="18303" y="16261"/>
                    </a:lnTo>
                    <a:cubicBezTo>
                      <a:pt x="19754" y="16261"/>
                      <a:pt x="20929" y="12841"/>
                      <a:pt x="20929" y="8621"/>
                    </a:cubicBezTo>
                    <a:lnTo>
                      <a:pt x="20929" y="7641"/>
                    </a:lnTo>
                    <a:cubicBezTo>
                      <a:pt x="20929" y="3420"/>
                      <a:pt x="19754" y="0"/>
                      <a:pt x="18303" y="0"/>
                    </a:cubicBezTo>
                    <a:lnTo>
                      <a:pt x="2627"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807" name="The experiment showed my program to have a higher order of growth than I expected. I found and fixed the bug.…"/>
              <p:cNvSpPr txBox="1"/>
              <p:nvPr/>
            </p:nvSpPr>
            <p:spPr>
              <a:xfrm>
                <a:off x="349852" y="266700"/>
                <a:ext cx="7249728" cy="2222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647700">
                  <a:lnSpc>
                    <a:spcPts val="3900"/>
                  </a:lnSpc>
                  <a:tabLst>
                    <a:tab pos="1168400" algn="l"/>
                  </a:tabLst>
                  <a:defRPr sz="3000">
                    <a:solidFill>
                      <a:srgbClr val="005493"/>
                    </a:solidFill>
                    <a:latin typeface="Lucida Sans"/>
                    <a:ea typeface="Lucida Sans"/>
                    <a:cs typeface="Lucida Sans"/>
                    <a:sym typeface="Lucida Sans"/>
                  </a:defRPr>
                </a:pPr>
                <a:r>
                  <a:rPr dirty="0"/>
                  <a:t>The experiment showed my program to have a higher order of growth than I expected. I found and fixed the bug.</a:t>
                </a:r>
              </a:p>
              <a:p>
                <a:pPr algn="ctr" defTabSz="647700">
                  <a:lnSpc>
                    <a:spcPts val="1300"/>
                  </a:lnSpc>
                  <a:tabLst>
                    <a:tab pos="1168400" algn="l"/>
                  </a:tabLst>
                  <a:defRPr sz="3000">
                    <a:solidFill>
                      <a:srgbClr val="005493"/>
                    </a:solidFill>
                    <a:latin typeface="Lucida Sans"/>
                    <a:ea typeface="Lucida Sans"/>
                    <a:cs typeface="Lucida Sans"/>
                    <a:sym typeface="Lucida Sans"/>
                  </a:defRPr>
                </a:pPr>
                <a:endParaRPr dirty="0"/>
              </a:p>
              <a:p>
                <a:pPr algn="ctr" defTabSz="647700">
                  <a:lnSpc>
                    <a:spcPts val="3900"/>
                  </a:lnSpc>
                  <a:tabLst>
                    <a:tab pos="1168400" algn="l"/>
                  </a:tabLst>
                  <a:defRPr sz="3000">
                    <a:solidFill>
                      <a:srgbClr val="005493"/>
                    </a:solidFill>
                    <a:latin typeface="Lucida Sans"/>
                    <a:ea typeface="Lucida Sans"/>
                    <a:cs typeface="Lucida Sans"/>
                    <a:sym typeface="Lucida Sans"/>
                  </a:defRPr>
                </a:pPr>
                <a:r>
                  <a:rPr dirty="0"/>
                  <a:t>Time for some pizza!</a:t>
                </a:r>
              </a:p>
            </p:txBody>
          </p:sp>
        </p:grpSp>
      </p:grpSp>
      <p:grpSp>
        <p:nvGrpSpPr>
          <p:cNvPr id="814" name="Group"/>
          <p:cNvGrpSpPr/>
          <p:nvPr/>
        </p:nvGrpSpPr>
        <p:grpSpPr>
          <a:xfrm>
            <a:off x="12961213" y="1539540"/>
            <a:ext cx="10080549" cy="4807345"/>
            <a:chOff x="0" y="0"/>
            <a:chExt cx="8908323" cy="3898900"/>
          </a:xfrm>
        </p:grpSpPr>
        <p:pic>
          <p:nvPicPr>
            <p:cNvPr id="810" name="girlhead-3.png" descr="girlhead-3.png"/>
            <p:cNvPicPr>
              <a:picLocks noChangeAspect="1"/>
            </p:cNvPicPr>
            <p:nvPr/>
          </p:nvPicPr>
          <p:blipFill>
            <a:blip r:embed="rId4"/>
            <a:stretch>
              <a:fillRect/>
            </a:stretch>
          </p:blipFill>
          <p:spPr>
            <a:xfrm>
              <a:off x="6045200" y="1676400"/>
              <a:ext cx="2863124" cy="2222500"/>
            </a:xfrm>
            <a:prstGeom prst="rect">
              <a:avLst/>
            </a:prstGeom>
            <a:ln w="12700" cap="flat">
              <a:noFill/>
              <a:miter lim="400000"/>
            </a:ln>
            <a:effectLst/>
          </p:spPr>
        </p:pic>
        <p:grpSp>
          <p:nvGrpSpPr>
            <p:cNvPr id="813" name="Group"/>
            <p:cNvGrpSpPr/>
            <p:nvPr/>
          </p:nvGrpSpPr>
          <p:grpSpPr>
            <a:xfrm>
              <a:off x="0" y="0"/>
              <a:ext cx="5422900" cy="1333500"/>
              <a:chOff x="0" y="0"/>
              <a:chExt cx="5422900" cy="1333500"/>
            </a:xfrm>
          </p:grpSpPr>
          <p:sp>
            <p:nvSpPr>
              <p:cNvPr id="811" name="Quote Bubble"/>
              <p:cNvSpPr/>
              <p:nvPr/>
            </p:nvSpPr>
            <p:spPr>
              <a:xfrm flipH="1">
                <a:off x="0" y="0"/>
                <a:ext cx="5422900" cy="1333500"/>
              </a:xfrm>
              <a:prstGeom prst="wedgeEllipseCallout">
                <a:avLst>
                  <a:gd name="adj1" fmla="val -64522"/>
                  <a:gd name="adj2" fmla="val 94246"/>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812" name="Mine, too. I'm going to run a doubling experiment."/>
              <p:cNvSpPr txBox="1"/>
              <p:nvPr/>
            </p:nvSpPr>
            <p:spPr>
              <a:xfrm>
                <a:off x="190500" y="241300"/>
                <a:ext cx="5207000" cy="901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ctr" defTabSz="647700">
                  <a:lnSpc>
                    <a:spcPts val="4100"/>
                  </a:lnSpc>
                  <a:tabLst>
                    <a:tab pos="1168400" algn="l"/>
                  </a:tabLst>
                  <a:defRPr sz="3000">
                    <a:solidFill>
                      <a:srgbClr val="005493"/>
                    </a:solidFill>
                    <a:latin typeface="Lucida Sans"/>
                    <a:ea typeface="Lucida Sans"/>
                    <a:cs typeface="Lucida Sans"/>
                    <a:sym typeface="Lucida Sans"/>
                  </a:defRPr>
                </a:lvl1pPr>
              </a:lstStyle>
              <a:p>
                <a:r>
                  <a:rPr dirty="0"/>
                  <a:t>Mine, too. I'm going to run a doubling experiment.</a:t>
                </a:r>
              </a:p>
            </p:txBody>
          </p:sp>
        </p:grpSp>
      </p:grpSp>
      <p:grpSp>
        <p:nvGrpSpPr>
          <p:cNvPr id="819" name="Group"/>
          <p:cNvGrpSpPr/>
          <p:nvPr/>
        </p:nvGrpSpPr>
        <p:grpSpPr>
          <a:xfrm>
            <a:off x="3060699" y="1981200"/>
            <a:ext cx="8671225" cy="3606800"/>
            <a:chOff x="0" y="0"/>
            <a:chExt cx="8343900" cy="3136900"/>
          </a:xfrm>
        </p:grpSpPr>
        <p:pic>
          <p:nvPicPr>
            <p:cNvPr id="815" name="3c6dbe8f.png" descr="3c6dbe8f.png"/>
            <p:cNvPicPr>
              <a:picLocks noChangeAspect="1"/>
            </p:cNvPicPr>
            <p:nvPr/>
          </p:nvPicPr>
          <p:blipFill>
            <a:blip r:embed="rId3"/>
            <a:stretch>
              <a:fillRect/>
            </a:stretch>
          </p:blipFill>
          <p:spPr>
            <a:xfrm>
              <a:off x="0" y="914400"/>
              <a:ext cx="2008585" cy="2222500"/>
            </a:xfrm>
            <a:prstGeom prst="rect">
              <a:avLst/>
            </a:prstGeom>
            <a:ln w="12700" cap="flat">
              <a:noFill/>
              <a:miter lim="400000"/>
            </a:ln>
            <a:effectLst/>
          </p:spPr>
        </p:pic>
        <p:grpSp>
          <p:nvGrpSpPr>
            <p:cNvPr id="818" name="Group"/>
            <p:cNvGrpSpPr/>
            <p:nvPr/>
          </p:nvGrpSpPr>
          <p:grpSpPr>
            <a:xfrm>
              <a:off x="1968500" y="0"/>
              <a:ext cx="6375400" cy="1923654"/>
              <a:chOff x="-787400" y="0"/>
              <a:chExt cx="6375400" cy="1923653"/>
            </a:xfrm>
          </p:grpSpPr>
          <p:sp>
            <p:nvSpPr>
              <p:cNvPr id="816" name="Quote Bubble"/>
              <p:cNvSpPr/>
              <p:nvPr/>
            </p:nvSpPr>
            <p:spPr>
              <a:xfrm>
                <a:off x="-787400" y="0"/>
                <a:ext cx="6375400" cy="1923654"/>
              </a:xfrm>
              <a:custGeom>
                <a:avLst/>
                <a:gdLst/>
                <a:ahLst/>
                <a:cxnLst>
                  <a:cxn ang="0">
                    <a:pos x="wd2" y="hd2"/>
                  </a:cxn>
                  <a:cxn ang="5400000">
                    <a:pos x="wd2" y="hd2"/>
                  </a:cxn>
                  <a:cxn ang="10800000">
                    <a:pos x="wd2" y="hd2"/>
                  </a:cxn>
                  <a:cxn ang="16200000">
                    <a:pos x="wd2" y="hd2"/>
                  </a:cxn>
                </a:cxnLst>
                <a:rect l="0" t="0" r="r" b="b"/>
                <a:pathLst>
                  <a:path w="21600" h="21600" extrusionOk="0">
                    <a:moveTo>
                      <a:pt x="5294" y="0"/>
                    </a:moveTo>
                    <a:cubicBezTo>
                      <a:pt x="3844" y="0"/>
                      <a:pt x="2668" y="3898"/>
                      <a:pt x="2668" y="8703"/>
                    </a:cubicBezTo>
                    <a:lnTo>
                      <a:pt x="2668" y="10267"/>
                    </a:lnTo>
                    <a:cubicBezTo>
                      <a:pt x="2668" y="13017"/>
                      <a:pt x="3054" y="15464"/>
                      <a:pt x="3655" y="17059"/>
                    </a:cubicBezTo>
                    <a:lnTo>
                      <a:pt x="0" y="21600"/>
                    </a:lnTo>
                    <a:lnTo>
                      <a:pt x="4296" y="18316"/>
                    </a:lnTo>
                    <a:cubicBezTo>
                      <a:pt x="4603" y="18734"/>
                      <a:pt x="4941" y="18966"/>
                      <a:pt x="5294" y="18966"/>
                    </a:cubicBezTo>
                    <a:lnTo>
                      <a:pt x="18975" y="18966"/>
                    </a:lnTo>
                    <a:cubicBezTo>
                      <a:pt x="20425" y="18966"/>
                      <a:pt x="21600" y="15073"/>
                      <a:pt x="21600" y="10267"/>
                    </a:cubicBezTo>
                    <a:lnTo>
                      <a:pt x="21600" y="8703"/>
                    </a:lnTo>
                    <a:cubicBezTo>
                      <a:pt x="21600" y="3898"/>
                      <a:pt x="20425" y="0"/>
                      <a:pt x="18975" y="0"/>
                    </a:cubicBezTo>
                    <a:lnTo>
                      <a:pt x="5294"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817" name="My program is taking too long to finish. I'm going out to get a pizza."/>
              <p:cNvSpPr txBox="1"/>
              <p:nvPr/>
            </p:nvSpPr>
            <p:spPr>
              <a:xfrm>
                <a:off x="308607" y="266700"/>
                <a:ext cx="5125089" cy="1333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ctr" defTabSz="647700">
                  <a:lnSpc>
                    <a:spcPts val="4100"/>
                  </a:lnSpc>
                  <a:tabLst>
                    <a:tab pos="1168400" algn="l"/>
                  </a:tabLst>
                  <a:defRPr sz="3000">
                    <a:solidFill>
                      <a:srgbClr val="005493"/>
                    </a:solidFill>
                    <a:latin typeface="Lucida Sans"/>
                    <a:ea typeface="Lucida Sans"/>
                    <a:cs typeface="Lucida Sans"/>
                    <a:sym typeface="Lucida Sans"/>
                  </a:defRPr>
                </a:lvl1pPr>
              </a:lstStyle>
              <a:p>
                <a:r>
                  <a:rPr dirty="0"/>
                  <a:t>My program is taking too long to finish. I'm going out to get a pizza.</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8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99">
                                            <p:bg/>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799">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799">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799">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7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0" build="p" animBg="1" advAuto="0"/>
      <p:bldP spid="804" grpId="0" animBg="1" advAuto="0"/>
      <p:bldP spid="809" grpId="0" animBg="1" advAuto="0"/>
      <p:bldP spid="814" grpId="0" animBg="1" advAuto="0"/>
      <p:bldP spid="819"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Caveats"/>
          <p:cNvSpPr txBox="1">
            <a:spLocks noGrp="1"/>
          </p:cNvSpPr>
          <p:nvPr>
            <p:ph type="title"/>
          </p:nvPr>
        </p:nvSpPr>
        <p:spPr>
          <a:prstGeom prst="rect">
            <a:avLst/>
          </a:prstGeom>
        </p:spPr>
        <p:txBody>
          <a:bodyPr/>
          <a:lstStyle/>
          <a:p>
            <a:r>
              <a:t>Caveats</a:t>
            </a:r>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sp>
        <p:nvSpPr>
          <p:cNvPr id="823" name="It is sometimes not so easy to meet the challenge of predicting performance."/>
          <p:cNvSpPr txBox="1"/>
          <p:nvPr/>
        </p:nvSpPr>
        <p:spPr>
          <a:xfrm>
            <a:off x="1270000" y="1739900"/>
            <a:ext cx="181356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rPr>
                <a:solidFill>
                  <a:srgbClr val="000000"/>
                </a:solidFill>
              </a:rPr>
              <a:t>It is </a:t>
            </a:r>
            <a:r>
              <a:rPr i="1">
                <a:solidFill>
                  <a:srgbClr val="000000"/>
                </a:solidFill>
              </a:rPr>
              <a:t>sometimes</a:t>
            </a:r>
            <a:r>
              <a:rPr>
                <a:solidFill>
                  <a:srgbClr val="000000"/>
                </a:solidFill>
              </a:rPr>
              <a:t> not so easy to meet the challenge of predicting performance.</a:t>
            </a:r>
          </a:p>
        </p:txBody>
      </p:sp>
      <p:sp>
        <p:nvSpPr>
          <p:cNvPr id="824" name="Good news. Doubling method is robust in the face of many of these challenges."/>
          <p:cNvSpPr txBox="1"/>
          <p:nvPr/>
        </p:nvSpPr>
        <p:spPr>
          <a:xfrm>
            <a:off x="1270000" y="11938000"/>
            <a:ext cx="18859500" cy="114796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Good news. </a:t>
            </a:r>
            <a:r>
              <a:rPr>
                <a:solidFill>
                  <a:srgbClr val="000000"/>
                </a:solidFill>
              </a:rPr>
              <a:t>Doubling method is </a:t>
            </a:r>
            <a:r>
              <a:rPr i="1">
                <a:solidFill>
                  <a:srgbClr val="000000"/>
                </a:solidFill>
              </a:rPr>
              <a:t>robust</a:t>
            </a:r>
            <a:r>
              <a:rPr>
                <a:solidFill>
                  <a:srgbClr val="000000"/>
                </a:solidFill>
              </a:rPr>
              <a:t> in the face of many of these challenges.</a:t>
            </a:r>
          </a:p>
        </p:txBody>
      </p:sp>
      <p:pic>
        <p:nvPicPr>
          <p:cNvPr id="825" name="droppedImage.pdf" descr="droppedImage.pdf"/>
          <p:cNvPicPr>
            <a:picLocks noChangeAspect="1"/>
          </p:cNvPicPr>
          <p:nvPr/>
        </p:nvPicPr>
        <p:blipFill>
          <a:blip r:embed="rId2"/>
          <a:stretch>
            <a:fillRect/>
          </a:stretch>
        </p:blipFill>
        <p:spPr>
          <a:xfrm>
            <a:off x="12026900" y="9525000"/>
            <a:ext cx="7251700" cy="1930400"/>
          </a:xfrm>
          <a:prstGeom prst="rect">
            <a:avLst/>
          </a:prstGeom>
          <a:ln w="12700">
            <a:miter lim="400000"/>
          </a:ln>
        </p:spPr>
      </p:pic>
      <p:grpSp>
        <p:nvGrpSpPr>
          <p:cNvPr id="830" name="Group"/>
          <p:cNvGrpSpPr/>
          <p:nvPr/>
        </p:nvGrpSpPr>
        <p:grpSpPr>
          <a:xfrm>
            <a:off x="13462000" y="5143500"/>
            <a:ext cx="8206979" cy="3553029"/>
            <a:chOff x="0" y="0"/>
            <a:chExt cx="8206978" cy="3553028"/>
          </a:xfrm>
        </p:grpSpPr>
        <p:grpSp>
          <p:nvGrpSpPr>
            <p:cNvPr id="828" name="Group"/>
            <p:cNvGrpSpPr/>
            <p:nvPr/>
          </p:nvGrpSpPr>
          <p:grpSpPr>
            <a:xfrm>
              <a:off x="0" y="0"/>
              <a:ext cx="5422900" cy="1333500"/>
              <a:chOff x="0" y="0"/>
              <a:chExt cx="5422900" cy="1333500"/>
            </a:xfrm>
          </p:grpSpPr>
          <p:sp>
            <p:nvSpPr>
              <p:cNvPr id="826" name="Quote Bubble"/>
              <p:cNvSpPr/>
              <p:nvPr/>
            </p:nvSpPr>
            <p:spPr>
              <a:xfrm flipH="1">
                <a:off x="0" y="0"/>
                <a:ext cx="5422900" cy="1333500"/>
              </a:xfrm>
              <a:prstGeom prst="wedgeEllipseCallout">
                <a:avLst>
                  <a:gd name="adj1" fmla="val -64522"/>
                  <a:gd name="adj2" fmla="val 94246"/>
                </a:avLst>
              </a:pr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827" name="What happens when the leading term oscillates?"/>
              <p:cNvSpPr txBox="1"/>
              <p:nvPr/>
            </p:nvSpPr>
            <p:spPr>
              <a:xfrm>
                <a:off x="190500" y="241300"/>
                <a:ext cx="5207000" cy="901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ctr" defTabSz="647700">
                  <a:lnSpc>
                    <a:spcPts val="4100"/>
                  </a:lnSpc>
                  <a:tabLst>
                    <a:tab pos="1168400" algn="l"/>
                  </a:tabLst>
                  <a:defRPr sz="3000">
                    <a:solidFill>
                      <a:srgbClr val="005493"/>
                    </a:solidFill>
                    <a:latin typeface="Lucida Sans"/>
                    <a:ea typeface="Lucida Sans"/>
                    <a:cs typeface="Lucida Sans"/>
                    <a:sym typeface="Lucida Sans"/>
                  </a:defRPr>
                </a:lvl1pPr>
              </a:lstStyle>
              <a:p>
                <a:r>
                  <a:t>What happens when the leading term oscillates?</a:t>
                </a:r>
              </a:p>
            </p:txBody>
          </p:sp>
        </p:grpSp>
        <p:pic>
          <p:nvPicPr>
            <p:cNvPr id="829" name="mangagirl.png" descr="mangagirl.png"/>
            <p:cNvPicPr>
              <a:picLocks noChangeAspect="1"/>
            </p:cNvPicPr>
            <p:nvPr/>
          </p:nvPicPr>
          <p:blipFill>
            <a:blip r:embed="rId3"/>
            <a:stretch>
              <a:fillRect/>
            </a:stretch>
          </p:blipFill>
          <p:spPr>
            <a:xfrm>
              <a:off x="6248400" y="1330528"/>
              <a:ext cx="1958579" cy="2222501"/>
            </a:xfrm>
            <a:prstGeom prst="rect">
              <a:avLst/>
            </a:prstGeom>
            <a:ln w="12700" cap="flat">
              <a:noFill/>
              <a:miter lim="400000"/>
            </a:ln>
            <a:effectLst/>
          </p:spPr>
        </p:pic>
      </p:grpSp>
      <p:grpSp>
        <p:nvGrpSpPr>
          <p:cNvPr id="835" name="Group"/>
          <p:cNvGrpSpPr/>
          <p:nvPr/>
        </p:nvGrpSpPr>
        <p:grpSpPr>
          <a:xfrm>
            <a:off x="1105799" y="3238500"/>
            <a:ext cx="8254101" cy="3454400"/>
            <a:chOff x="0" y="0"/>
            <a:chExt cx="8254100" cy="3454400"/>
          </a:xfrm>
        </p:grpSpPr>
        <p:grpSp>
          <p:nvGrpSpPr>
            <p:cNvPr id="833" name="Group"/>
            <p:cNvGrpSpPr/>
            <p:nvPr/>
          </p:nvGrpSpPr>
          <p:grpSpPr>
            <a:xfrm>
              <a:off x="2417657" y="0"/>
              <a:ext cx="5836444" cy="1600200"/>
              <a:chOff x="-324643" y="0"/>
              <a:chExt cx="5836443" cy="1600200"/>
            </a:xfrm>
          </p:grpSpPr>
          <p:sp>
            <p:nvSpPr>
              <p:cNvPr id="831" name="Quote Bubble"/>
              <p:cNvSpPr/>
              <p:nvPr/>
            </p:nvSpPr>
            <p:spPr>
              <a:xfrm>
                <a:off x="-324644" y="0"/>
                <a:ext cx="5836444" cy="1553369"/>
              </a:xfrm>
              <a:custGeom>
                <a:avLst/>
                <a:gdLst/>
                <a:ahLst/>
                <a:cxnLst>
                  <a:cxn ang="0">
                    <a:pos x="wd2" y="hd2"/>
                  </a:cxn>
                  <a:cxn ang="5400000">
                    <a:pos x="wd2" y="hd2"/>
                  </a:cxn>
                  <a:cxn ang="10800000">
                    <a:pos x="wd2" y="hd2"/>
                  </a:cxn>
                  <a:cxn ang="16200000">
                    <a:pos x="wd2" y="hd2"/>
                  </a:cxn>
                </a:cxnLst>
                <a:rect l="0" t="0" r="r" b="b"/>
                <a:pathLst>
                  <a:path w="21600" h="21600" extrusionOk="0">
                    <a:moveTo>
                      <a:pt x="3164" y="0"/>
                    </a:moveTo>
                    <a:cubicBezTo>
                      <a:pt x="2080" y="0"/>
                      <a:pt x="1201" y="3301"/>
                      <a:pt x="1201" y="7373"/>
                    </a:cubicBezTo>
                    <a:lnTo>
                      <a:pt x="1201" y="11523"/>
                    </a:lnTo>
                    <a:cubicBezTo>
                      <a:pt x="1201" y="14437"/>
                      <a:pt x="1656" y="16932"/>
                      <a:pt x="2309" y="18129"/>
                    </a:cubicBezTo>
                    <a:lnTo>
                      <a:pt x="0" y="21600"/>
                    </a:lnTo>
                    <a:lnTo>
                      <a:pt x="4149" y="18896"/>
                    </a:lnTo>
                    <a:lnTo>
                      <a:pt x="19638" y="18896"/>
                    </a:lnTo>
                    <a:cubicBezTo>
                      <a:pt x="20721" y="18896"/>
                      <a:pt x="21600" y="15594"/>
                      <a:pt x="21600" y="11523"/>
                    </a:cubicBezTo>
                    <a:lnTo>
                      <a:pt x="21600" y="7373"/>
                    </a:lnTo>
                    <a:cubicBezTo>
                      <a:pt x="21600" y="3301"/>
                      <a:pt x="20721" y="0"/>
                      <a:pt x="19638" y="0"/>
                    </a:cubicBezTo>
                    <a:lnTo>
                      <a:pt x="3164"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832" name="There are many other apps running on my computer!"/>
              <p:cNvSpPr txBox="1"/>
              <p:nvPr/>
            </p:nvSpPr>
            <p:spPr>
              <a:xfrm>
                <a:off x="228600" y="266700"/>
                <a:ext cx="5041900" cy="1333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647700">
                  <a:lnSpc>
                    <a:spcPts val="4100"/>
                  </a:lnSpc>
                  <a:tabLst>
                    <a:tab pos="1168400" algn="l"/>
                  </a:tabLst>
                  <a:defRPr sz="3000">
                    <a:solidFill>
                      <a:srgbClr val="005493"/>
                    </a:solidFill>
                    <a:latin typeface="Lucida Sans"/>
                    <a:ea typeface="Lucida Sans"/>
                    <a:cs typeface="Lucida Sans"/>
                    <a:sym typeface="Lucida Sans"/>
                  </a:defRPr>
                </a:pPr>
                <a:r>
                  <a:t>There are many other apps running on my compute</a:t>
                </a:r>
                <a:r>
                  <a:rPr spc="330"/>
                  <a:t>r</a:t>
                </a:r>
                <a:r>
                  <a:t>!</a:t>
                </a:r>
              </a:p>
            </p:txBody>
          </p:sp>
        </p:grpSp>
        <p:pic>
          <p:nvPicPr>
            <p:cNvPr id="834" name="girlhead-3.png" descr="girlhead-3.png"/>
            <p:cNvPicPr>
              <a:picLocks noChangeAspect="1"/>
            </p:cNvPicPr>
            <p:nvPr/>
          </p:nvPicPr>
          <p:blipFill>
            <a:blip r:embed="rId4"/>
            <a:stretch>
              <a:fillRect/>
            </a:stretch>
          </p:blipFill>
          <p:spPr>
            <a:xfrm>
              <a:off x="0" y="1231900"/>
              <a:ext cx="2863124" cy="2222500"/>
            </a:xfrm>
            <a:prstGeom prst="rect">
              <a:avLst/>
            </a:prstGeom>
            <a:ln w="12700" cap="flat">
              <a:noFill/>
              <a:miter lim="400000"/>
            </a:ln>
            <a:effectLst/>
          </p:spPr>
        </p:pic>
      </p:grpSp>
      <p:grpSp>
        <p:nvGrpSpPr>
          <p:cNvPr id="840" name="Group"/>
          <p:cNvGrpSpPr/>
          <p:nvPr/>
        </p:nvGrpSpPr>
        <p:grpSpPr>
          <a:xfrm>
            <a:off x="3822700" y="8064500"/>
            <a:ext cx="7785100" cy="3530600"/>
            <a:chOff x="0" y="0"/>
            <a:chExt cx="7785100" cy="3530600"/>
          </a:xfrm>
        </p:grpSpPr>
        <p:grpSp>
          <p:nvGrpSpPr>
            <p:cNvPr id="838" name="Group"/>
            <p:cNvGrpSpPr/>
            <p:nvPr/>
          </p:nvGrpSpPr>
          <p:grpSpPr>
            <a:xfrm>
              <a:off x="1818084" y="0"/>
              <a:ext cx="5967016" cy="2197100"/>
              <a:chOff x="-747315" y="0"/>
              <a:chExt cx="5967015" cy="2197100"/>
            </a:xfrm>
          </p:grpSpPr>
          <p:sp>
            <p:nvSpPr>
              <p:cNvPr id="836" name="Quote Bubble"/>
              <p:cNvSpPr/>
              <p:nvPr/>
            </p:nvSpPr>
            <p:spPr>
              <a:xfrm>
                <a:off x="-747316" y="0"/>
                <a:ext cx="5967016" cy="2133600"/>
              </a:xfrm>
              <a:custGeom>
                <a:avLst/>
                <a:gdLst/>
                <a:ahLst/>
                <a:cxnLst>
                  <a:cxn ang="0">
                    <a:pos x="wd2" y="hd2"/>
                  </a:cxn>
                  <a:cxn ang="5400000">
                    <a:pos x="wd2" y="hd2"/>
                  </a:cxn>
                  <a:cxn ang="10800000">
                    <a:pos x="wd2" y="hd2"/>
                  </a:cxn>
                  <a:cxn ang="16200000">
                    <a:pos x="wd2" y="hd2"/>
                  </a:cxn>
                </a:cxnLst>
                <a:rect l="0" t="0" r="r" b="b"/>
                <a:pathLst>
                  <a:path w="21600" h="21600" extrusionOk="0">
                    <a:moveTo>
                      <a:pt x="6334" y="0"/>
                    </a:moveTo>
                    <a:cubicBezTo>
                      <a:pt x="4330" y="0"/>
                      <a:pt x="2705" y="4543"/>
                      <a:pt x="2705" y="10149"/>
                    </a:cubicBezTo>
                    <a:lnTo>
                      <a:pt x="2705" y="11451"/>
                    </a:lnTo>
                    <a:cubicBezTo>
                      <a:pt x="2705" y="12341"/>
                      <a:pt x="2750" y="13199"/>
                      <a:pt x="2827" y="14022"/>
                    </a:cubicBezTo>
                    <a:lnTo>
                      <a:pt x="0" y="16180"/>
                    </a:lnTo>
                    <a:lnTo>
                      <a:pt x="3056" y="15774"/>
                    </a:lnTo>
                    <a:cubicBezTo>
                      <a:pt x="3637" y="19214"/>
                      <a:pt x="4884" y="21600"/>
                      <a:pt x="6334" y="21600"/>
                    </a:cubicBezTo>
                    <a:lnTo>
                      <a:pt x="17971" y="21600"/>
                    </a:lnTo>
                    <a:cubicBezTo>
                      <a:pt x="19976" y="21600"/>
                      <a:pt x="21600" y="17057"/>
                      <a:pt x="21600" y="11451"/>
                    </a:cubicBezTo>
                    <a:lnTo>
                      <a:pt x="21600" y="10149"/>
                    </a:lnTo>
                    <a:cubicBezTo>
                      <a:pt x="21600" y="4543"/>
                      <a:pt x="19976" y="0"/>
                      <a:pt x="17971" y="0"/>
                    </a:cubicBezTo>
                    <a:lnTo>
                      <a:pt x="6334"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837" name="Your machine model is too simple: My computer has parallel processors and a cache."/>
              <p:cNvSpPr txBox="1"/>
              <p:nvPr/>
            </p:nvSpPr>
            <p:spPr>
              <a:xfrm>
                <a:off x="228600" y="266700"/>
                <a:ext cx="4737100" cy="1930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647700">
                  <a:lnSpc>
                    <a:spcPts val="4100"/>
                  </a:lnSpc>
                  <a:tabLst>
                    <a:tab pos="1168400" algn="l"/>
                  </a:tabLst>
                  <a:defRPr sz="3000">
                    <a:solidFill>
                      <a:srgbClr val="005493"/>
                    </a:solidFill>
                    <a:latin typeface="Lucida Sans"/>
                    <a:ea typeface="Lucida Sans"/>
                    <a:cs typeface="Lucida Sans"/>
                    <a:sym typeface="Lucida Sans"/>
                  </a:defRPr>
                </a:pPr>
                <a:r>
                  <a:t>Your </a:t>
                </a:r>
                <a:r>
                  <a:rPr i="1"/>
                  <a:t>machine</a:t>
                </a:r>
                <a:r>
                  <a:t> model is too simple: My computer has parallel processors and a cache.</a:t>
                </a:r>
              </a:p>
            </p:txBody>
          </p:sp>
        </p:grpSp>
        <p:pic>
          <p:nvPicPr>
            <p:cNvPr id="839" name="3c6dbe8f.png" descr="3c6dbe8f.png"/>
            <p:cNvPicPr>
              <a:picLocks noChangeAspect="1"/>
            </p:cNvPicPr>
            <p:nvPr/>
          </p:nvPicPr>
          <p:blipFill>
            <a:blip r:embed="rId5"/>
            <a:stretch>
              <a:fillRect/>
            </a:stretch>
          </p:blipFill>
          <p:spPr>
            <a:xfrm>
              <a:off x="0" y="1308100"/>
              <a:ext cx="2008585" cy="2222500"/>
            </a:xfrm>
            <a:prstGeom prst="rect">
              <a:avLst/>
            </a:prstGeom>
            <a:ln w="12700" cap="flat">
              <a:noFill/>
              <a:miter lim="400000"/>
            </a:ln>
            <a:effectLst/>
          </p:spPr>
        </p:pic>
      </p:grpSp>
      <p:grpSp>
        <p:nvGrpSpPr>
          <p:cNvPr id="845" name="Group"/>
          <p:cNvGrpSpPr/>
          <p:nvPr/>
        </p:nvGrpSpPr>
        <p:grpSpPr>
          <a:xfrm>
            <a:off x="14503400" y="8064500"/>
            <a:ext cx="7993924" cy="3695700"/>
            <a:chOff x="0" y="0"/>
            <a:chExt cx="7993923" cy="3695700"/>
          </a:xfrm>
        </p:grpSpPr>
        <p:grpSp>
          <p:nvGrpSpPr>
            <p:cNvPr id="843" name="Group"/>
            <p:cNvGrpSpPr/>
            <p:nvPr/>
          </p:nvGrpSpPr>
          <p:grpSpPr>
            <a:xfrm>
              <a:off x="0" y="0"/>
              <a:ext cx="5192316" cy="1598216"/>
              <a:chOff x="0" y="0"/>
              <a:chExt cx="5192315" cy="1598215"/>
            </a:xfrm>
          </p:grpSpPr>
          <p:sp>
            <p:nvSpPr>
              <p:cNvPr id="841" name="Quote Bubble"/>
              <p:cNvSpPr/>
              <p:nvPr/>
            </p:nvSpPr>
            <p:spPr>
              <a:xfrm flipH="1">
                <a:off x="0" y="0"/>
                <a:ext cx="5192316" cy="1598216"/>
              </a:xfrm>
              <a:custGeom>
                <a:avLst/>
                <a:gdLst/>
                <a:ahLst/>
                <a:cxnLst>
                  <a:cxn ang="0">
                    <a:pos x="wd2" y="hd2"/>
                  </a:cxn>
                  <a:cxn ang="5400000">
                    <a:pos x="wd2" y="hd2"/>
                  </a:cxn>
                  <a:cxn ang="10800000">
                    <a:pos x="wd2" y="hd2"/>
                  </a:cxn>
                  <a:cxn ang="16200000">
                    <a:pos x="wd2" y="hd2"/>
                  </a:cxn>
                </a:cxnLst>
                <a:rect l="0" t="0" r="r" b="b"/>
                <a:pathLst>
                  <a:path w="21600" h="21600" extrusionOk="0">
                    <a:moveTo>
                      <a:pt x="4816" y="0"/>
                    </a:moveTo>
                    <a:cubicBezTo>
                      <a:pt x="3873" y="0"/>
                      <a:pt x="3109" y="2484"/>
                      <a:pt x="3109" y="5546"/>
                    </a:cubicBezTo>
                    <a:lnTo>
                      <a:pt x="3109" y="6812"/>
                    </a:lnTo>
                    <a:cubicBezTo>
                      <a:pt x="3109" y="9874"/>
                      <a:pt x="3873" y="12358"/>
                      <a:pt x="4816" y="12358"/>
                    </a:cubicBezTo>
                    <a:lnTo>
                      <a:pt x="6475" y="12358"/>
                    </a:lnTo>
                    <a:lnTo>
                      <a:pt x="0" y="21600"/>
                    </a:lnTo>
                    <a:lnTo>
                      <a:pt x="8593" y="12358"/>
                    </a:lnTo>
                    <a:lnTo>
                      <a:pt x="19893" y="12358"/>
                    </a:lnTo>
                    <a:cubicBezTo>
                      <a:pt x="20835" y="12358"/>
                      <a:pt x="21600" y="9874"/>
                      <a:pt x="21600" y="6812"/>
                    </a:cubicBezTo>
                    <a:lnTo>
                      <a:pt x="21600" y="5546"/>
                    </a:lnTo>
                    <a:cubicBezTo>
                      <a:pt x="21600" y="2484"/>
                      <a:pt x="20835" y="0"/>
                      <a:pt x="19893" y="0"/>
                    </a:cubicBezTo>
                    <a:lnTo>
                      <a:pt x="4816"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842" name="Where’s the log factor?"/>
              <p:cNvSpPr txBox="1"/>
              <p:nvPr/>
            </p:nvSpPr>
            <p:spPr>
              <a:xfrm>
                <a:off x="165100" y="266700"/>
                <a:ext cx="4343400" cy="431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algn="ctr" defTabSz="647700">
                  <a:lnSpc>
                    <a:spcPts val="4100"/>
                  </a:lnSpc>
                  <a:tabLst>
                    <a:tab pos="1168400" algn="l"/>
                  </a:tabLst>
                  <a:defRPr sz="3000">
                    <a:solidFill>
                      <a:srgbClr val="005493"/>
                    </a:solidFill>
                    <a:latin typeface="Lucida Sans"/>
                    <a:ea typeface="Lucida Sans"/>
                    <a:cs typeface="Lucida Sans"/>
                    <a:sym typeface="Lucida Sans"/>
                  </a:defRPr>
                </a:lvl1pPr>
              </a:lstStyle>
              <a:p>
                <a:r>
                  <a:t>Where’s the log factor?</a:t>
                </a:r>
              </a:p>
            </p:txBody>
          </p:sp>
        </p:grpSp>
        <p:pic>
          <p:nvPicPr>
            <p:cNvPr id="844" name="girlhead-3.png" descr="girlhead-3.png"/>
            <p:cNvPicPr>
              <a:picLocks noChangeAspect="1"/>
            </p:cNvPicPr>
            <p:nvPr/>
          </p:nvPicPr>
          <p:blipFill>
            <a:blip r:embed="rId4"/>
            <a:stretch>
              <a:fillRect/>
            </a:stretch>
          </p:blipFill>
          <p:spPr>
            <a:xfrm>
              <a:off x="5130800" y="1473200"/>
              <a:ext cx="2863124" cy="2222500"/>
            </a:xfrm>
            <a:prstGeom prst="rect">
              <a:avLst/>
            </a:prstGeom>
            <a:ln w="12700" cap="flat">
              <a:noFill/>
              <a:miter lim="400000"/>
            </a:ln>
            <a:effectLst/>
          </p:spPr>
        </p:pic>
      </p:grpSp>
      <p:grpSp>
        <p:nvGrpSpPr>
          <p:cNvPr id="850" name="Group"/>
          <p:cNvGrpSpPr/>
          <p:nvPr/>
        </p:nvGrpSpPr>
        <p:grpSpPr>
          <a:xfrm>
            <a:off x="14427200" y="3022600"/>
            <a:ext cx="8447485" cy="3276600"/>
            <a:chOff x="0" y="0"/>
            <a:chExt cx="8447484" cy="3276600"/>
          </a:xfrm>
        </p:grpSpPr>
        <p:grpSp>
          <p:nvGrpSpPr>
            <p:cNvPr id="848" name="Group"/>
            <p:cNvGrpSpPr/>
            <p:nvPr/>
          </p:nvGrpSpPr>
          <p:grpSpPr>
            <a:xfrm>
              <a:off x="0" y="0"/>
              <a:ext cx="6369844" cy="1553369"/>
              <a:chOff x="0" y="0"/>
              <a:chExt cx="6369843" cy="1553368"/>
            </a:xfrm>
          </p:grpSpPr>
          <p:sp>
            <p:nvSpPr>
              <p:cNvPr id="846" name="Quote Bubble"/>
              <p:cNvSpPr/>
              <p:nvPr/>
            </p:nvSpPr>
            <p:spPr>
              <a:xfrm flipH="1">
                <a:off x="0" y="0"/>
                <a:ext cx="6369844" cy="1553369"/>
              </a:xfrm>
              <a:custGeom>
                <a:avLst/>
                <a:gdLst/>
                <a:ahLst/>
                <a:cxnLst>
                  <a:cxn ang="0">
                    <a:pos x="wd2" y="hd2"/>
                  </a:cxn>
                  <a:cxn ang="5400000">
                    <a:pos x="wd2" y="hd2"/>
                  </a:cxn>
                  <a:cxn ang="10800000">
                    <a:pos x="wd2" y="hd2"/>
                  </a:cxn>
                  <a:cxn ang="16200000">
                    <a:pos x="wd2" y="hd2"/>
                  </a:cxn>
                </a:cxnLst>
                <a:rect l="0" t="0" r="r" b="b"/>
                <a:pathLst>
                  <a:path w="21600" h="21600" extrusionOk="0">
                    <a:moveTo>
                      <a:pt x="2592" y="0"/>
                    </a:moveTo>
                    <a:cubicBezTo>
                      <a:pt x="1768" y="0"/>
                      <a:pt x="1101" y="2738"/>
                      <a:pt x="1101" y="6115"/>
                    </a:cubicBezTo>
                    <a:lnTo>
                      <a:pt x="1101" y="9073"/>
                    </a:lnTo>
                    <a:cubicBezTo>
                      <a:pt x="1101" y="12450"/>
                      <a:pt x="1768" y="15187"/>
                      <a:pt x="2592" y="15187"/>
                    </a:cubicBezTo>
                    <a:lnTo>
                      <a:pt x="4390" y="15187"/>
                    </a:lnTo>
                    <a:lnTo>
                      <a:pt x="0" y="21600"/>
                    </a:lnTo>
                    <a:lnTo>
                      <a:pt x="6325" y="15187"/>
                    </a:lnTo>
                    <a:lnTo>
                      <a:pt x="20109" y="15187"/>
                    </a:lnTo>
                    <a:cubicBezTo>
                      <a:pt x="20932" y="15187"/>
                      <a:pt x="21600" y="12450"/>
                      <a:pt x="21600" y="9073"/>
                    </a:cubicBezTo>
                    <a:lnTo>
                      <a:pt x="21600" y="6115"/>
                    </a:lnTo>
                    <a:cubicBezTo>
                      <a:pt x="21600" y="2738"/>
                      <a:pt x="20932" y="0"/>
                      <a:pt x="20109" y="0"/>
                    </a:cubicBezTo>
                    <a:lnTo>
                      <a:pt x="2592"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847" name="We need more terms in the math model: N lg N + 100N?"/>
              <p:cNvSpPr txBox="1"/>
              <p:nvPr/>
            </p:nvSpPr>
            <p:spPr>
              <a:xfrm>
                <a:off x="279400" y="139700"/>
                <a:ext cx="5537200" cy="1333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647700">
                  <a:lnSpc>
                    <a:spcPts val="4100"/>
                  </a:lnSpc>
                  <a:tabLst>
                    <a:tab pos="1168400" algn="l"/>
                  </a:tabLst>
                  <a:defRPr sz="3000">
                    <a:solidFill>
                      <a:srgbClr val="005493"/>
                    </a:solidFill>
                    <a:latin typeface="Lucida Sans"/>
                    <a:ea typeface="Lucida Sans"/>
                    <a:cs typeface="Lucida Sans"/>
                    <a:sym typeface="Lucida Sans"/>
                  </a:defRPr>
                </a:pPr>
                <a:r>
                  <a:t>We need more terms in the math model: </a:t>
                </a:r>
                <a:r>
                  <a:rPr i="1"/>
                  <a:t>N</a:t>
                </a:r>
                <a:r>
                  <a:t> lg </a:t>
                </a:r>
                <a:r>
                  <a:rPr i="1"/>
                  <a:t>N</a:t>
                </a:r>
                <a:r>
                  <a:t> + 100</a:t>
                </a:r>
                <a:r>
                  <a:rPr i="1" spc="330"/>
                  <a:t>N</a:t>
                </a:r>
                <a:r>
                  <a:t>?</a:t>
                </a:r>
              </a:p>
            </p:txBody>
          </p:sp>
        </p:grpSp>
        <p:pic>
          <p:nvPicPr>
            <p:cNvPr id="849" name="3c6dbe8f.png" descr="3c6dbe8f.png"/>
            <p:cNvPicPr>
              <a:picLocks noChangeAspect="1"/>
            </p:cNvPicPr>
            <p:nvPr/>
          </p:nvPicPr>
          <p:blipFill>
            <a:blip r:embed="rId5"/>
            <a:stretch>
              <a:fillRect/>
            </a:stretch>
          </p:blipFill>
          <p:spPr>
            <a:xfrm>
              <a:off x="6438900" y="1054100"/>
              <a:ext cx="2008585" cy="2222500"/>
            </a:xfrm>
            <a:prstGeom prst="rect">
              <a:avLst/>
            </a:prstGeom>
            <a:ln w="12700" cap="flat">
              <a:noFill/>
              <a:miter lim="400000"/>
            </a:ln>
            <a:effectLst/>
          </p:spPr>
        </p:pic>
      </p:grpSp>
      <p:grpSp>
        <p:nvGrpSpPr>
          <p:cNvPr id="855" name="Group"/>
          <p:cNvGrpSpPr/>
          <p:nvPr/>
        </p:nvGrpSpPr>
        <p:grpSpPr>
          <a:xfrm>
            <a:off x="4279900" y="4826000"/>
            <a:ext cx="8940800" cy="3746500"/>
            <a:chOff x="0" y="0"/>
            <a:chExt cx="8940800" cy="3746500"/>
          </a:xfrm>
        </p:grpSpPr>
        <p:grpSp>
          <p:nvGrpSpPr>
            <p:cNvPr id="853" name="Group"/>
            <p:cNvGrpSpPr/>
            <p:nvPr/>
          </p:nvGrpSpPr>
          <p:grpSpPr>
            <a:xfrm>
              <a:off x="1714500" y="0"/>
              <a:ext cx="7226300" cy="1923654"/>
              <a:chOff x="-787400" y="0"/>
              <a:chExt cx="7226300" cy="1923653"/>
            </a:xfrm>
          </p:grpSpPr>
          <p:sp>
            <p:nvSpPr>
              <p:cNvPr id="851" name="Quote Bubble"/>
              <p:cNvSpPr/>
              <p:nvPr/>
            </p:nvSpPr>
            <p:spPr>
              <a:xfrm>
                <a:off x="-787400" y="0"/>
                <a:ext cx="7226300" cy="1923654"/>
              </a:xfrm>
              <a:custGeom>
                <a:avLst/>
                <a:gdLst/>
                <a:ahLst/>
                <a:cxnLst>
                  <a:cxn ang="0">
                    <a:pos x="wd2" y="hd2"/>
                  </a:cxn>
                  <a:cxn ang="5400000">
                    <a:pos x="wd2" y="hd2"/>
                  </a:cxn>
                  <a:cxn ang="10800000">
                    <a:pos x="wd2" y="hd2"/>
                  </a:cxn>
                  <a:cxn ang="16200000">
                    <a:pos x="wd2" y="hd2"/>
                  </a:cxn>
                </a:cxnLst>
                <a:rect l="0" t="0" r="r" b="b"/>
                <a:pathLst>
                  <a:path w="21600" h="21600" extrusionOk="0">
                    <a:moveTo>
                      <a:pt x="4670" y="0"/>
                    </a:moveTo>
                    <a:cubicBezTo>
                      <a:pt x="3391" y="0"/>
                      <a:pt x="2354" y="3898"/>
                      <a:pt x="2354" y="8703"/>
                    </a:cubicBezTo>
                    <a:lnTo>
                      <a:pt x="2354" y="10267"/>
                    </a:lnTo>
                    <a:cubicBezTo>
                      <a:pt x="2354" y="13193"/>
                      <a:pt x="2739" y="15776"/>
                      <a:pt x="3329" y="17353"/>
                    </a:cubicBezTo>
                    <a:lnTo>
                      <a:pt x="0" y="21600"/>
                    </a:lnTo>
                    <a:lnTo>
                      <a:pt x="3987" y="18579"/>
                    </a:lnTo>
                    <a:cubicBezTo>
                      <a:pt x="4203" y="18829"/>
                      <a:pt x="4433" y="18966"/>
                      <a:pt x="4670" y="18966"/>
                    </a:cubicBezTo>
                    <a:lnTo>
                      <a:pt x="19284" y="18966"/>
                    </a:lnTo>
                    <a:cubicBezTo>
                      <a:pt x="20564" y="18966"/>
                      <a:pt x="21600" y="15073"/>
                      <a:pt x="21600" y="10267"/>
                    </a:cubicBezTo>
                    <a:lnTo>
                      <a:pt x="21600" y="8703"/>
                    </a:lnTo>
                    <a:cubicBezTo>
                      <a:pt x="21600" y="3898"/>
                      <a:pt x="20564" y="0"/>
                      <a:pt x="19284" y="0"/>
                    </a:cubicBezTo>
                    <a:lnTo>
                      <a:pt x="4670" y="0"/>
                    </a:lnTo>
                    <a:close/>
                  </a:path>
                </a:pathLst>
              </a:custGeom>
              <a:solidFill>
                <a:srgbClr val="FFFFFF"/>
              </a:solidFill>
              <a:ln w="12700" cap="flat">
                <a:solidFill>
                  <a:srgbClr val="000000"/>
                </a:solidFill>
                <a:prstDash val="solid"/>
                <a:miter lim="400000"/>
              </a:ln>
              <a:effectLst/>
            </p:spPr>
            <p:txBody>
              <a:bodyPr wrap="square" lIns="38100" tIns="38100" rIns="38100" bIns="38100" numCol="1" anchor="ctr">
                <a:noAutofit/>
              </a:bodyPr>
              <a:lstStyle/>
              <a:p>
                <a:pPr defTabSz="647700">
                  <a:lnSpc>
                    <a:spcPts val="3100"/>
                  </a:lnSpc>
                  <a:tabLst>
                    <a:tab pos="1511300" algn="l"/>
                  </a:tabLst>
                  <a:defRPr sz="2600">
                    <a:effectLst>
                      <a:outerShdw blurRad="38100" dist="12700" dir="5400000" rotWithShape="0">
                        <a:srgbClr val="000000">
                          <a:alpha val="50000"/>
                        </a:srgbClr>
                      </a:outerShdw>
                    </a:effectLst>
                  </a:defRPr>
                </a:pPr>
                <a:endParaRPr/>
              </a:p>
            </p:txBody>
          </p:sp>
          <p:sp>
            <p:nvSpPr>
              <p:cNvPr id="852" name="Your input model is too simple: My real input data is completely different."/>
              <p:cNvSpPr txBox="1"/>
              <p:nvPr/>
            </p:nvSpPr>
            <p:spPr>
              <a:xfrm>
                <a:off x="355600" y="266700"/>
                <a:ext cx="5905500" cy="1333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647700">
                  <a:lnSpc>
                    <a:spcPts val="4100"/>
                  </a:lnSpc>
                  <a:tabLst>
                    <a:tab pos="1168400" algn="l"/>
                  </a:tabLst>
                  <a:defRPr sz="3000">
                    <a:solidFill>
                      <a:srgbClr val="005493"/>
                    </a:solidFill>
                    <a:latin typeface="Lucida Sans"/>
                    <a:ea typeface="Lucida Sans"/>
                    <a:cs typeface="Lucida Sans"/>
                    <a:sym typeface="Lucida Sans"/>
                  </a:defRPr>
                </a:pPr>
                <a:r>
                  <a:t>Your </a:t>
                </a:r>
                <a:r>
                  <a:rPr i="1"/>
                  <a:t>input</a:t>
                </a:r>
                <a:r>
                  <a:t> model is too simple: My real input data is completely different.</a:t>
                </a:r>
              </a:p>
            </p:txBody>
          </p:sp>
        </p:grpSp>
        <p:pic>
          <p:nvPicPr>
            <p:cNvPr id="854" name="mangagirl.png" descr="mangagirl.png"/>
            <p:cNvPicPr>
              <a:picLocks noChangeAspect="1"/>
            </p:cNvPicPr>
            <p:nvPr/>
          </p:nvPicPr>
          <p:blipFill>
            <a:blip r:embed="rId3"/>
            <a:stretch>
              <a:fillRect/>
            </a:stretch>
          </p:blipFill>
          <p:spPr>
            <a:xfrm>
              <a:off x="0" y="1524000"/>
              <a:ext cx="1958579" cy="2222500"/>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8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8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8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8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8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animBg="1" advAuto="0"/>
      <p:bldP spid="824" grpId="0" animBg="1" advAuto="0"/>
      <p:bldP spid="825" grpId="0" animBg="1" advAuto="0"/>
      <p:bldP spid="830" grpId="0" animBg="1" advAuto="0"/>
      <p:bldP spid="835" grpId="0" animBg="1" advAuto="0"/>
      <p:bldP spid="840" grpId="0" animBg="1" advAuto="0"/>
      <p:bldP spid="845" grpId="0" animBg="1" advAuto="0"/>
      <p:bldP spid="850" grpId="0" animBg="1" advAuto="0"/>
      <p:bldP spid="855"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7. Performance"/>
          <p:cNvSpPr txBox="1">
            <a:spLocks noGrp="1"/>
          </p:cNvSpPr>
          <p:nvPr>
            <p:ph type="title"/>
          </p:nvPr>
        </p:nvSpPr>
        <p:spPr>
          <a:prstGeom prst="rect">
            <a:avLst/>
          </a:prstGeom>
        </p:spPr>
        <p:txBody>
          <a:bodyPr/>
          <a:lstStyle/>
          <a:p>
            <a:r>
              <a:t>7. Performance</a:t>
            </a:r>
          </a:p>
        </p:txBody>
      </p:sp>
      <p:sp>
        <p:nvSpPr>
          <p:cNvPr id="864" name="The challenge…"/>
          <p:cNvSpPr txBox="1">
            <a:spLocks noGrp="1"/>
          </p:cNvSpPr>
          <p:nvPr>
            <p:ph type="body" sz="half" idx="1"/>
          </p:nvPr>
        </p:nvSpPr>
        <p:spPr>
          <a:prstGeom prst="rect">
            <a:avLst/>
          </a:prstGeom>
        </p:spPr>
        <p:txBody>
          <a:bodyPr/>
          <a:lstStyle/>
          <a:p>
            <a:pPr>
              <a:defRPr>
                <a:solidFill>
                  <a:srgbClr val="929292"/>
                </a:solidFill>
              </a:defRPr>
            </a:pPr>
            <a:r>
              <a:t>The challenge</a:t>
            </a:r>
          </a:p>
          <a:p>
            <a:pPr>
              <a:defRPr>
                <a:solidFill>
                  <a:srgbClr val="929292"/>
                </a:solidFill>
              </a:defRPr>
            </a:pPr>
            <a:r>
              <a:t>Empirical analysis</a:t>
            </a:r>
          </a:p>
          <a:p>
            <a:pPr>
              <a:defRPr>
                <a:solidFill>
                  <a:srgbClr val="929292"/>
                </a:solidFill>
              </a:defRPr>
            </a:pPr>
            <a:r>
              <a:t>Mathematical models</a:t>
            </a:r>
          </a:p>
          <a:p>
            <a:pPr>
              <a:defRPr>
                <a:solidFill>
                  <a:srgbClr val="929292"/>
                </a:solidFill>
              </a:defRPr>
            </a:pPr>
            <a:r>
              <a:t>Doubling hypothesis</a:t>
            </a:r>
          </a:p>
          <a:p>
            <a:r>
              <a:t>Familiar examples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Example: Gambler’s ruin simulation"/>
          <p:cNvSpPr txBox="1">
            <a:spLocks noGrp="1"/>
          </p:cNvSpPr>
          <p:nvPr>
            <p:ph type="title"/>
          </p:nvPr>
        </p:nvSpPr>
        <p:spPr>
          <a:prstGeom prst="rect">
            <a:avLst/>
          </a:prstGeom>
        </p:spPr>
        <p:txBody>
          <a:bodyPr/>
          <a:lstStyle/>
          <a:p>
            <a:r>
              <a:t>Example: Gambler’s ruin simulation</a:t>
            </a:r>
          </a:p>
        </p:txBody>
      </p:sp>
      <p:sp>
        <p:nvSpPr>
          <p:cNvPr id="8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
        <p:nvSpPr>
          <p:cNvPr id="870" name="public class Gambler…"/>
          <p:cNvSpPr txBox="1"/>
          <p:nvPr/>
        </p:nvSpPr>
        <p:spPr>
          <a:xfrm>
            <a:off x="802014" y="2723334"/>
            <a:ext cx="12293601" cy="10295891"/>
          </a:xfrm>
          <a:prstGeom prst="rect">
            <a:avLst/>
          </a:prstGeom>
          <a:solidFill>
            <a:srgbClr val="FFFFFF"/>
          </a:solidFill>
          <a:ln w="127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6350" marR="6350" defTabSz="647700">
              <a:lnSpc>
                <a:spcPct val="110000"/>
              </a:lnSpc>
              <a:buClr>
                <a:srgbClr val="0433FF"/>
              </a:buClr>
              <a:buFont typeface="Courier New"/>
              <a:tabLst>
                <a:tab pos="1155700" algn="l"/>
              </a:tabLst>
              <a:defRPr sz="1800"/>
            </a:pPr>
            <a:r>
              <a:rPr sz="2400" dirty="0">
                <a:uFill>
                  <a:solidFill>
                    <a:srgbClr val="000000"/>
                  </a:solidFill>
                </a:uFill>
              </a:rPr>
              <a:t>public class Gambler </a:t>
            </a:r>
            <a:endParaRPr sz="2400" dirty="0"/>
          </a:p>
          <a:p>
            <a:pPr marL="6350" marR="6350" defTabSz="647700">
              <a:lnSpc>
                <a:spcPct val="110000"/>
              </a:lnSpc>
              <a:buClr>
                <a:srgbClr val="000000"/>
              </a:buClr>
              <a:buFont typeface="Courier New"/>
              <a:tabLst>
                <a:tab pos="1155700" algn="l"/>
              </a:tabLst>
              <a:defRPr sz="1800"/>
            </a:pPr>
            <a:r>
              <a:rPr sz="2400" dirty="0"/>
              <a:t>{</a:t>
            </a:r>
          </a:p>
          <a:p>
            <a:pPr marL="6350" marR="6350" defTabSz="647700">
              <a:lnSpc>
                <a:spcPct val="110000"/>
              </a:lnSpc>
              <a:buClr>
                <a:srgbClr val="000000"/>
              </a:buClr>
              <a:buFont typeface="Courier New"/>
              <a:tabLst>
                <a:tab pos="1155700" algn="l"/>
              </a:tabLst>
              <a:defRPr sz="1800"/>
            </a:pPr>
            <a:r>
              <a:rPr sz="2400" dirty="0"/>
              <a:t>    </a:t>
            </a:r>
            <a:r>
              <a:rPr sz="2400" dirty="0">
                <a:uFill>
                  <a:solidFill>
                    <a:srgbClr val="000000"/>
                  </a:solidFill>
                </a:uFill>
              </a:rPr>
              <a:t>public static void </a:t>
            </a:r>
            <a:r>
              <a:rPr sz="2400" dirty="0"/>
              <a:t>main</a:t>
            </a:r>
            <a:r>
              <a:rPr sz="2400" dirty="0">
                <a:uFill>
                  <a:solidFill>
                    <a:srgbClr val="000000"/>
                  </a:solidFill>
                </a:uFill>
              </a:rPr>
              <a:t>(String[] </a:t>
            </a:r>
            <a:r>
              <a:rPr sz="2400" dirty="0" err="1">
                <a:uFill>
                  <a:solidFill>
                    <a:srgbClr val="000000"/>
                  </a:solidFill>
                </a:uFill>
              </a:rPr>
              <a:t>args</a:t>
            </a:r>
            <a:r>
              <a:rPr sz="2400" dirty="0">
                <a:uFill>
                  <a:solidFill>
                    <a:srgbClr val="000000"/>
                  </a:solidFill>
                </a:uFill>
              </a:rPr>
              <a:t>) </a:t>
            </a:r>
            <a:endParaRPr sz="2400" dirty="0"/>
          </a:p>
          <a:p>
            <a:pPr marL="6350" marR="6350" defTabSz="647700">
              <a:lnSpc>
                <a:spcPct val="110000"/>
              </a:lnSpc>
              <a:buClr>
                <a:srgbClr val="000000"/>
              </a:buClr>
              <a:buFont typeface="Courier New"/>
              <a:tabLst>
                <a:tab pos="1155700" algn="l"/>
              </a:tabLst>
              <a:defRPr sz="1800"/>
            </a:pPr>
            <a:r>
              <a:rPr sz="2400" dirty="0"/>
              <a:t>    {</a:t>
            </a:r>
          </a:p>
          <a:p>
            <a:pPr marL="6350" marR="6350" defTabSz="647700">
              <a:lnSpc>
                <a:spcPct val="110000"/>
              </a:lnSpc>
              <a:buClr>
                <a:srgbClr val="000000"/>
              </a:buClr>
              <a:buFont typeface="Courier New"/>
              <a:tabLst>
                <a:tab pos="1155700" algn="l"/>
              </a:tabLst>
              <a:defRPr sz="1800"/>
            </a:pPr>
            <a:r>
              <a:rPr sz="2400" dirty="0"/>
              <a:t>      </a:t>
            </a:r>
            <a:r>
              <a:rPr sz="2400" dirty="0">
                <a:uFill>
                  <a:solidFill>
                    <a:srgbClr val="000000"/>
                  </a:solidFill>
                </a:uFill>
              </a:rPr>
              <a:t>int stake  = Integer.</a:t>
            </a:r>
            <a:r>
              <a:rPr sz="2400" dirty="0"/>
              <a:t>parseInt</a:t>
            </a:r>
            <a:r>
              <a:rPr sz="2400" dirty="0">
                <a:uFill>
                  <a:solidFill>
                    <a:srgbClr val="000000"/>
                  </a:solidFill>
                </a:uFill>
              </a:rPr>
              <a:t>(</a:t>
            </a:r>
            <a:r>
              <a:rPr sz="2400" dirty="0" err="1">
                <a:uFill>
                  <a:solidFill>
                    <a:srgbClr val="000000"/>
                  </a:solidFill>
                </a:uFill>
              </a:rPr>
              <a:t>args</a:t>
            </a:r>
            <a:r>
              <a:rPr sz="2400" dirty="0">
                <a:uFill>
                  <a:solidFill>
                    <a:srgbClr val="000000"/>
                  </a:solidFill>
                </a:uFill>
              </a:rPr>
              <a:t>[0]);</a:t>
            </a:r>
          </a:p>
          <a:p>
            <a:pPr marL="6350" marR="6350" defTabSz="647700">
              <a:lnSpc>
                <a:spcPct val="110000"/>
              </a:lnSpc>
              <a:buClr>
                <a:srgbClr val="AC2900"/>
              </a:buClr>
              <a:buFont typeface="Courier New"/>
              <a:tabLst>
                <a:tab pos="1155700" algn="l"/>
              </a:tabLst>
              <a:defRPr sz="1800"/>
            </a:pPr>
            <a:r>
              <a:rPr sz="2400" dirty="0">
                <a:uFill>
                  <a:solidFill>
                    <a:srgbClr val="000000"/>
                  </a:solidFill>
                </a:uFill>
              </a:rPr>
              <a:t>      int goal   = Integer.</a:t>
            </a:r>
            <a:r>
              <a:rPr sz="2400" dirty="0"/>
              <a:t>parseInt</a:t>
            </a:r>
            <a:r>
              <a:rPr sz="2400" dirty="0">
                <a:uFill>
                  <a:solidFill>
                    <a:srgbClr val="000000"/>
                  </a:solidFill>
                </a:uFill>
              </a:rPr>
              <a:t>(</a:t>
            </a:r>
            <a:r>
              <a:rPr sz="2400" dirty="0" err="1">
                <a:uFill>
                  <a:solidFill>
                    <a:srgbClr val="000000"/>
                  </a:solidFill>
                </a:uFill>
              </a:rPr>
              <a:t>args</a:t>
            </a:r>
            <a:r>
              <a:rPr sz="2400" dirty="0">
                <a:uFill>
                  <a:solidFill>
                    <a:srgbClr val="000000"/>
                  </a:solidFill>
                </a:uFill>
              </a:rPr>
              <a:t>[1]);</a:t>
            </a:r>
          </a:p>
          <a:p>
            <a:pPr marL="6350" marR="6350" defTabSz="647700">
              <a:lnSpc>
                <a:spcPct val="110000"/>
              </a:lnSpc>
              <a:buClr>
                <a:srgbClr val="AC2900"/>
              </a:buClr>
              <a:buFont typeface="Courier New"/>
              <a:tabLst>
                <a:tab pos="1155700" algn="l"/>
              </a:tabLst>
              <a:defRPr sz="1800"/>
            </a:pPr>
            <a:r>
              <a:rPr sz="2400" dirty="0">
                <a:uFill>
                  <a:solidFill>
                    <a:srgbClr val="000000"/>
                  </a:solidFill>
                </a:uFill>
              </a:rPr>
              <a:t>      int trials = Integer.</a:t>
            </a:r>
            <a:r>
              <a:rPr sz="2400" dirty="0"/>
              <a:t>parseInt</a:t>
            </a:r>
            <a:r>
              <a:rPr sz="2400" dirty="0">
                <a:uFill>
                  <a:solidFill>
                    <a:srgbClr val="000000"/>
                  </a:solidFill>
                </a:uFill>
              </a:rPr>
              <a:t>(</a:t>
            </a:r>
            <a:r>
              <a:rPr sz="2400" dirty="0" err="1">
                <a:uFill>
                  <a:solidFill>
                    <a:srgbClr val="000000"/>
                  </a:solidFill>
                </a:uFill>
              </a:rPr>
              <a:t>args</a:t>
            </a:r>
            <a:r>
              <a:rPr sz="2400" dirty="0">
                <a:uFill>
                  <a:solidFill>
                    <a:srgbClr val="000000"/>
                  </a:solidFill>
                </a:uFill>
              </a:rPr>
              <a:t>[2]);      </a:t>
            </a:r>
            <a:endParaRPr sz="2400" dirty="0"/>
          </a:p>
          <a:p>
            <a:pPr marL="6350" marR="6350" defTabSz="647700">
              <a:lnSpc>
                <a:spcPct val="110000"/>
              </a:lnSpc>
              <a:buClr>
                <a:srgbClr val="000000"/>
              </a:buClr>
              <a:buFont typeface="Courier New"/>
              <a:tabLst>
                <a:tab pos="1155700" algn="l"/>
              </a:tabLst>
              <a:defRPr sz="2400">
                <a:solidFill>
                  <a:srgbClr val="8D3124"/>
                </a:solidFill>
              </a:defRPr>
            </a:pPr>
            <a:r>
              <a:rPr dirty="0"/>
              <a:t>      double start = </a:t>
            </a:r>
            <a:r>
              <a:rPr dirty="0" err="1"/>
              <a:t>System.currentTimeMillis</a:t>
            </a:r>
            <a:r>
              <a:rPr dirty="0"/>
              <a:t>()/1000.0;</a:t>
            </a:r>
          </a:p>
          <a:p>
            <a:pPr marL="6350" marR="6350" defTabSz="647700">
              <a:lnSpc>
                <a:spcPct val="110000"/>
              </a:lnSpc>
              <a:buClr>
                <a:srgbClr val="0433FF"/>
              </a:buClr>
              <a:buFont typeface="Courier New"/>
              <a:tabLst>
                <a:tab pos="1155700" algn="l"/>
              </a:tabLst>
              <a:defRPr sz="1800"/>
            </a:pPr>
            <a:r>
              <a:rPr sz="2400" dirty="0">
                <a:uFill>
                  <a:solidFill>
                    <a:srgbClr val="000000"/>
                  </a:solidFill>
                </a:uFill>
              </a:rPr>
              <a:t>      int wins   = 0;</a:t>
            </a:r>
          </a:p>
          <a:p>
            <a:pPr marL="6350" marR="6350" defTabSz="647700">
              <a:lnSpc>
                <a:spcPct val="110000"/>
              </a:lnSpc>
              <a:buClr>
                <a:srgbClr val="0433FF"/>
              </a:buClr>
              <a:buFont typeface="Courier New"/>
              <a:tabLst>
                <a:tab pos="1155700" algn="l"/>
              </a:tabLst>
              <a:defRPr sz="1800"/>
            </a:pPr>
            <a:r>
              <a:rPr sz="2400" dirty="0">
                <a:uFill>
                  <a:solidFill>
                    <a:srgbClr val="000000"/>
                  </a:solidFill>
                </a:uFill>
              </a:rPr>
              <a:t>      for (int </a:t>
            </a:r>
            <a:r>
              <a:rPr sz="2400" dirty="0" err="1">
                <a:uFill>
                  <a:solidFill>
                    <a:srgbClr val="000000"/>
                  </a:solidFill>
                </a:uFill>
              </a:rPr>
              <a:t>i</a:t>
            </a:r>
            <a:r>
              <a:rPr sz="2400" dirty="0">
                <a:uFill>
                  <a:solidFill>
                    <a:srgbClr val="000000"/>
                  </a:solidFill>
                </a:uFill>
              </a:rPr>
              <a:t> = 0; </a:t>
            </a:r>
            <a:r>
              <a:rPr sz="2400" dirty="0" err="1">
                <a:uFill>
                  <a:solidFill>
                    <a:srgbClr val="000000"/>
                  </a:solidFill>
                </a:uFill>
              </a:rPr>
              <a:t>i</a:t>
            </a:r>
            <a:r>
              <a:rPr sz="2400" dirty="0">
                <a:uFill>
                  <a:solidFill>
                    <a:srgbClr val="000000"/>
                  </a:solidFill>
                </a:uFill>
              </a:rPr>
              <a:t> &lt; trials; </a:t>
            </a:r>
            <a:r>
              <a:rPr sz="2400" dirty="0" err="1">
                <a:uFill>
                  <a:solidFill>
                    <a:srgbClr val="000000"/>
                  </a:solidFill>
                </a:uFill>
              </a:rPr>
              <a:t>i</a:t>
            </a:r>
            <a:r>
              <a:rPr sz="2400" dirty="0">
                <a:uFill>
                  <a:solidFill>
                    <a:srgbClr val="000000"/>
                  </a:solidFill>
                </a:uFill>
              </a:rPr>
              <a:t>++)</a:t>
            </a:r>
          </a:p>
          <a:p>
            <a:pPr marL="6350" marR="6350" defTabSz="647700">
              <a:lnSpc>
                <a:spcPct val="110000"/>
              </a:lnSpc>
              <a:buClr>
                <a:srgbClr val="0433FF"/>
              </a:buClr>
              <a:buFont typeface="Courier New"/>
              <a:tabLst>
                <a:tab pos="1155700" algn="l"/>
              </a:tabLst>
              <a:defRPr sz="1800"/>
            </a:pPr>
            <a:r>
              <a:rPr sz="2400" dirty="0"/>
              <a:t>      {  </a:t>
            </a:r>
            <a:endParaRPr sz="2400" dirty="0">
              <a:solidFill>
                <a:srgbClr val="5E5E5E"/>
              </a:solidFill>
              <a:uFill>
                <a:solidFill>
                  <a:srgbClr val="5E5E5E"/>
                </a:solidFill>
              </a:uFill>
            </a:endParaRPr>
          </a:p>
          <a:p>
            <a:pPr marL="6350" marR="6350" defTabSz="647700">
              <a:lnSpc>
                <a:spcPct val="110000"/>
              </a:lnSpc>
              <a:buClr>
                <a:srgbClr val="0433FF"/>
              </a:buClr>
              <a:buFont typeface="Courier New"/>
              <a:tabLst>
                <a:tab pos="1155700" algn="l"/>
              </a:tabLst>
              <a:defRPr sz="1800"/>
            </a:pPr>
            <a:r>
              <a:rPr sz="2400" dirty="0">
                <a:uFill>
                  <a:solidFill>
                    <a:srgbClr val="000000"/>
                  </a:solidFill>
                </a:uFill>
              </a:rPr>
              <a:t>         int t = stake;</a:t>
            </a:r>
          </a:p>
          <a:p>
            <a:pPr marL="86359" defTabSz="647700">
              <a:lnSpc>
                <a:spcPct val="110000"/>
              </a:lnSpc>
              <a:buClr>
                <a:srgbClr val="0433FF"/>
              </a:buClr>
              <a:buFont typeface="Courier New"/>
              <a:tabLst>
                <a:tab pos="1155700" algn="l"/>
              </a:tabLst>
              <a:defRPr sz="1800"/>
            </a:pPr>
            <a:r>
              <a:rPr sz="2400" dirty="0">
                <a:uFill>
                  <a:solidFill>
                    <a:srgbClr val="000000"/>
                  </a:solidFill>
                </a:uFill>
              </a:rPr>
              <a:t>         while (t &gt; 0 &amp;&amp; t &lt; goal)</a:t>
            </a:r>
          </a:p>
          <a:p>
            <a:pPr marL="86359" defTabSz="647700">
              <a:lnSpc>
                <a:spcPct val="110000"/>
              </a:lnSpc>
              <a:buClr>
                <a:srgbClr val="0433FF"/>
              </a:buClr>
              <a:buFont typeface="Courier New"/>
              <a:tabLst>
                <a:tab pos="1155700" algn="l"/>
              </a:tabLst>
              <a:defRPr sz="1800"/>
            </a:pPr>
            <a:r>
              <a:rPr sz="2400" dirty="0"/>
              <a:t>         {  </a:t>
            </a:r>
            <a:endParaRPr sz="2400" dirty="0">
              <a:solidFill>
                <a:srgbClr val="5E5E5E"/>
              </a:solidFill>
              <a:uFill>
                <a:solidFill>
                  <a:srgbClr val="5E5E5E"/>
                </a:solidFill>
              </a:uFill>
            </a:endParaRPr>
          </a:p>
          <a:p>
            <a:pPr marL="86359" defTabSz="647700">
              <a:lnSpc>
                <a:spcPct val="110000"/>
              </a:lnSpc>
              <a:buClr>
                <a:srgbClr val="0433FF"/>
              </a:buClr>
              <a:buFont typeface="Courier New"/>
              <a:tabLst>
                <a:tab pos="1155700" algn="l"/>
              </a:tabLst>
              <a:defRPr sz="1800"/>
            </a:pPr>
            <a:r>
              <a:rPr sz="2400" dirty="0">
                <a:uFill>
                  <a:solidFill>
                    <a:srgbClr val="000000"/>
                  </a:solidFill>
                </a:uFill>
              </a:rPr>
              <a:t>            if (</a:t>
            </a:r>
            <a:r>
              <a:rPr sz="2400" dirty="0" err="1">
                <a:uFill>
                  <a:solidFill>
                    <a:srgbClr val="000000"/>
                  </a:solidFill>
                </a:uFill>
              </a:rPr>
              <a:t>Math.</a:t>
            </a:r>
            <a:r>
              <a:rPr sz="2400" dirty="0" err="1"/>
              <a:t>random</a:t>
            </a:r>
            <a:r>
              <a:rPr sz="2400" dirty="0">
                <a:uFill>
                  <a:solidFill>
                    <a:srgbClr val="000000"/>
                  </a:solidFill>
                </a:uFill>
              </a:rPr>
              <a:t>() &lt; 0.5) t++;</a:t>
            </a:r>
          </a:p>
          <a:p>
            <a:pPr marL="96520" marR="6350" defTabSz="647700">
              <a:lnSpc>
                <a:spcPct val="110000"/>
              </a:lnSpc>
              <a:buClr>
                <a:srgbClr val="0433FF"/>
              </a:buClr>
              <a:buFont typeface="Courier New"/>
              <a:tabLst>
                <a:tab pos="1155700" algn="l"/>
              </a:tabLst>
              <a:defRPr sz="1800"/>
            </a:pPr>
            <a:r>
              <a:rPr sz="2400" dirty="0">
                <a:uFill>
                  <a:solidFill>
                    <a:srgbClr val="000000"/>
                  </a:solidFill>
                </a:uFill>
              </a:rPr>
              <a:t>            else                     t--;</a:t>
            </a:r>
          </a:p>
          <a:p>
            <a:pPr marL="86359" defTabSz="647700">
              <a:lnSpc>
                <a:spcPct val="110000"/>
              </a:lnSpc>
              <a:buClr>
                <a:srgbClr val="000000"/>
              </a:buClr>
              <a:buFont typeface="Courier New"/>
              <a:tabLst>
                <a:tab pos="1155700" algn="l"/>
              </a:tabLst>
              <a:defRPr sz="2400"/>
            </a:pPr>
            <a:r>
              <a:rPr dirty="0"/>
              <a:t>         }</a:t>
            </a:r>
          </a:p>
          <a:p>
            <a:pPr marL="86359" defTabSz="647700">
              <a:lnSpc>
                <a:spcPct val="110000"/>
              </a:lnSpc>
              <a:buClr>
                <a:srgbClr val="0433FF"/>
              </a:buClr>
              <a:buFont typeface="Courier New"/>
              <a:tabLst>
                <a:tab pos="1155700" algn="l"/>
              </a:tabLst>
              <a:defRPr sz="1800"/>
            </a:pPr>
            <a:r>
              <a:rPr sz="2400" dirty="0">
                <a:uFill>
                  <a:solidFill>
                    <a:srgbClr val="000000"/>
                  </a:solidFill>
                </a:uFill>
              </a:rPr>
              <a:t>         if (t == goal) wins++;</a:t>
            </a:r>
          </a:p>
          <a:p>
            <a:pPr marL="6350" marR="6350" defTabSz="647700">
              <a:lnSpc>
                <a:spcPct val="110000"/>
              </a:lnSpc>
              <a:buClr>
                <a:srgbClr val="000000"/>
              </a:buClr>
              <a:buFont typeface="Courier New"/>
              <a:tabLst>
                <a:tab pos="1155700" algn="l"/>
              </a:tabLst>
              <a:defRPr sz="2400"/>
            </a:pPr>
            <a:r>
              <a:rPr dirty="0"/>
              <a:t>      }</a:t>
            </a:r>
          </a:p>
          <a:p>
            <a:pPr marL="6350" marR="6350" defTabSz="647700">
              <a:lnSpc>
                <a:spcPct val="110000"/>
              </a:lnSpc>
              <a:buClr>
                <a:srgbClr val="000000"/>
              </a:buClr>
              <a:buFont typeface="Courier New"/>
              <a:tabLst>
                <a:tab pos="1155700" algn="l"/>
              </a:tabLst>
              <a:defRPr sz="2400">
                <a:solidFill>
                  <a:srgbClr val="8D3124"/>
                </a:solidFill>
              </a:defRPr>
            </a:pPr>
            <a:r>
              <a:rPr dirty="0"/>
              <a:t>      double now = </a:t>
            </a:r>
            <a:r>
              <a:rPr dirty="0" err="1"/>
              <a:t>System.currentTimeMillis</a:t>
            </a:r>
            <a:r>
              <a:rPr dirty="0"/>
              <a:t>()/1000.0;</a:t>
            </a:r>
          </a:p>
          <a:p>
            <a:pPr marL="6350" marR="6350" defTabSz="647700">
              <a:lnSpc>
                <a:spcPct val="110000"/>
              </a:lnSpc>
              <a:buClr>
                <a:srgbClr val="000000"/>
              </a:buClr>
              <a:buFont typeface="Courier New"/>
              <a:tabLst>
                <a:tab pos="1155700" algn="l"/>
              </a:tabLst>
              <a:defRPr sz="2400"/>
            </a:pPr>
            <a:r>
              <a:rPr dirty="0">
                <a:uFill>
                  <a:solidFill>
                    <a:srgbClr val="000000"/>
                  </a:solidFill>
                </a:uFill>
              </a:rPr>
              <a:t>      </a:t>
            </a:r>
            <a:r>
              <a:rPr dirty="0" err="1">
                <a:uFill>
                  <a:solidFill>
                    <a:srgbClr val="000000"/>
                  </a:solidFill>
                </a:uFill>
              </a:rPr>
              <a:t>StdOut.</a:t>
            </a:r>
            <a:r>
              <a:rPr dirty="0" err="1"/>
              <a:t>print</a:t>
            </a:r>
            <a:r>
              <a:rPr dirty="0">
                <a:uFill>
                  <a:solidFill>
                    <a:srgbClr val="000000"/>
                  </a:solidFill>
                </a:uFill>
              </a:rPr>
              <a:t>(</a:t>
            </a:r>
            <a:r>
              <a:rPr dirty="0"/>
              <a:t>wins</a:t>
            </a:r>
            <a:r>
              <a:rPr dirty="0">
                <a:uFill>
                  <a:solidFill>
                    <a:srgbClr val="000000"/>
                  </a:solidFill>
                </a:uFill>
              </a:rPr>
              <a:t> + " wins of " + trials);</a:t>
            </a:r>
          </a:p>
          <a:p>
            <a:pPr marL="6350" marR="6350" defTabSz="647700">
              <a:lnSpc>
                <a:spcPct val="110000"/>
              </a:lnSpc>
              <a:buClr>
                <a:srgbClr val="000000"/>
              </a:buClr>
              <a:buFont typeface="Courier New"/>
              <a:tabLst>
                <a:tab pos="1155700" algn="l"/>
              </a:tabLst>
              <a:defRPr sz="2400">
                <a:solidFill>
                  <a:srgbClr val="8D3124"/>
                </a:solidFill>
              </a:defRPr>
            </a:pPr>
            <a:r>
              <a:rPr dirty="0">
                <a:uFill>
                  <a:solidFill>
                    <a:srgbClr val="000000"/>
                  </a:solidFill>
                </a:uFill>
              </a:rPr>
              <a:t>      </a:t>
            </a:r>
            <a:r>
              <a:rPr dirty="0" err="1">
                <a:uFill>
                  <a:solidFill>
                    <a:srgbClr val="8D3124"/>
                  </a:solidFill>
                </a:uFill>
              </a:rPr>
              <a:t>StdOut.printf</a:t>
            </a:r>
            <a:r>
              <a:rPr dirty="0">
                <a:uFill>
                  <a:solidFill>
                    <a:srgbClr val="8D3124"/>
                  </a:solidFill>
                </a:uFill>
              </a:rPr>
              <a:t>(" (%.0f seconds)\n", now - start);</a:t>
            </a:r>
          </a:p>
          <a:p>
            <a:pPr marL="6350" marR="6350" defTabSz="647700">
              <a:lnSpc>
                <a:spcPct val="110000"/>
              </a:lnSpc>
              <a:buClr>
                <a:srgbClr val="000000"/>
              </a:buClr>
              <a:buFont typeface="Courier New"/>
              <a:tabLst>
                <a:tab pos="1155700" algn="l"/>
              </a:tabLst>
              <a:defRPr sz="1800"/>
            </a:pPr>
            <a:r>
              <a:rPr sz="2400" dirty="0"/>
              <a:t>   }</a:t>
            </a:r>
          </a:p>
          <a:p>
            <a:pPr marL="6350" marR="6350" defTabSz="647700">
              <a:lnSpc>
                <a:spcPct val="110000"/>
              </a:lnSpc>
              <a:buClr>
                <a:srgbClr val="000000"/>
              </a:buClr>
              <a:buFont typeface="Courier New"/>
              <a:tabLst>
                <a:tab pos="1155700" algn="l"/>
              </a:tabLst>
              <a:defRPr sz="1800"/>
            </a:pPr>
            <a:r>
              <a:rPr sz="2400" dirty="0"/>
              <a:t>}</a:t>
            </a:r>
            <a:r>
              <a:rPr sz="2400" dirty="0">
                <a:uFill>
                  <a:solidFill>
                    <a:srgbClr val="000000"/>
                  </a:solidFill>
                </a:uFill>
              </a:rPr>
              <a:t> </a:t>
            </a:r>
          </a:p>
        </p:txBody>
      </p:sp>
      <p:sp>
        <p:nvSpPr>
          <p:cNvPr id="871" name="Q. How long to compute chance of doubling 1 million dollars?"/>
          <p:cNvSpPr txBox="1"/>
          <p:nvPr/>
        </p:nvSpPr>
        <p:spPr>
          <a:xfrm>
            <a:off x="873185" y="1501367"/>
            <a:ext cx="129921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000"/>
              </a:lnSpc>
              <a:spcBef>
                <a:spcPts val="600"/>
              </a:spcBef>
              <a:tabLst>
                <a:tab pos="1168400" algn="l"/>
              </a:tabLst>
              <a:defRPr sz="3200">
                <a:solidFill>
                  <a:srgbClr val="005493"/>
                </a:solidFill>
                <a:latin typeface="Lucida Sans"/>
                <a:ea typeface="Lucida Sans"/>
                <a:cs typeface="Lucida Sans"/>
                <a:sym typeface="Lucida Sans"/>
              </a:defRPr>
            </a:pPr>
            <a:r>
              <a:rPr dirty="0"/>
              <a:t>Q. </a:t>
            </a:r>
            <a:r>
              <a:rPr dirty="0">
                <a:solidFill>
                  <a:srgbClr val="000000"/>
                </a:solidFill>
              </a:rPr>
              <a:t>How long to compute chance of doubling 1 million dollars?</a:t>
            </a:r>
            <a:r>
              <a:rPr i="1" dirty="0">
                <a:solidFill>
                  <a:srgbClr val="000000"/>
                </a:solidFill>
              </a:rPr>
              <a:t> </a:t>
            </a:r>
          </a:p>
        </p:txBody>
      </p:sp>
      <p:sp>
        <p:nvSpPr>
          <p:cNvPr id="872" name="% java Gambler 1000 2000 100…"/>
          <p:cNvSpPr/>
          <p:nvPr/>
        </p:nvSpPr>
        <p:spPr>
          <a:xfrm>
            <a:off x="13576300" y="8521700"/>
            <a:ext cx="5969000" cy="36449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15900" tIns="215900" rIns="215900" bIns="215900" anchor="ctr"/>
          <a:lstStyle/>
          <a:p>
            <a:pPr defTabSz="647700">
              <a:lnSpc>
                <a:spcPts val="3300"/>
              </a:lnSpc>
              <a:tabLst>
                <a:tab pos="1511300" algn="l"/>
              </a:tabLst>
              <a:defRPr sz="2400"/>
            </a:pPr>
            <a:r>
              <a:t>% java Gambler 1000 2000 100</a:t>
            </a:r>
          </a:p>
          <a:p>
            <a:pPr defTabSz="647700">
              <a:lnSpc>
                <a:spcPts val="3300"/>
              </a:lnSpc>
              <a:spcBef>
                <a:spcPts val="600"/>
              </a:spcBef>
              <a:tabLst>
                <a:tab pos="1511300" algn="l"/>
              </a:tabLst>
              <a:defRPr sz="2400"/>
            </a:pPr>
            <a:r>
              <a:t>53 wins of 100 (4 seconds)</a:t>
            </a:r>
          </a:p>
          <a:p>
            <a:pPr defTabSz="647700">
              <a:lnSpc>
                <a:spcPts val="3300"/>
              </a:lnSpc>
              <a:tabLst>
                <a:tab pos="1511300" algn="l"/>
              </a:tabLst>
              <a:defRPr sz="2400"/>
            </a:pPr>
            <a:r>
              <a:t>% java Gambler 2000 4000 100</a:t>
            </a:r>
          </a:p>
          <a:p>
            <a:pPr defTabSz="647700">
              <a:lnSpc>
                <a:spcPts val="3300"/>
              </a:lnSpc>
              <a:spcBef>
                <a:spcPts val="600"/>
              </a:spcBef>
              <a:tabLst>
                <a:tab pos="1511300" algn="l"/>
              </a:tabLst>
              <a:defRPr sz="2400"/>
            </a:pPr>
            <a:r>
              <a:t>52 wins of 100 (17 seconds)</a:t>
            </a:r>
          </a:p>
          <a:p>
            <a:pPr defTabSz="647700">
              <a:lnSpc>
                <a:spcPts val="3300"/>
              </a:lnSpc>
              <a:tabLst>
                <a:tab pos="1511300" algn="l"/>
              </a:tabLst>
              <a:defRPr sz="2400"/>
            </a:pPr>
            <a:r>
              <a:t>% java Gambler 4000 8000 100</a:t>
            </a:r>
          </a:p>
          <a:p>
            <a:pPr defTabSz="647700">
              <a:lnSpc>
                <a:spcPts val="3300"/>
              </a:lnSpc>
              <a:spcBef>
                <a:spcPts val="600"/>
              </a:spcBef>
              <a:tabLst>
                <a:tab pos="1511300" algn="l"/>
              </a:tabLst>
              <a:defRPr sz="2400"/>
            </a:pPr>
            <a:r>
              <a:t>55 wins of 100 (56 seconds)</a:t>
            </a:r>
          </a:p>
          <a:p>
            <a:pPr defTabSz="647700">
              <a:lnSpc>
                <a:spcPts val="3300"/>
              </a:lnSpc>
              <a:tabLst>
                <a:tab pos="1511300" algn="l"/>
              </a:tabLst>
              <a:defRPr sz="2400"/>
            </a:pPr>
            <a:r>
              <a:t>% java Gambler 8000 16000 100</a:t>
            </a:r>
          </a:p>
          <a:p>
            <a:pPr defTabSz="647700">
              <a:lnSpc>
                <a:spcPts val="3300"/>
              </a:lnSpc>
              <a:spcBef>
                <a:spcPts val="700"/>
              </a:spcBef>
              <a:tabLst>
                <a:tab pos="1511300" algn="l"/>
              </a:tabLst>
              <a:defRPr sz="2400"/>
            </a:pPr>
            <a:r>
              <a:t>53 wins of 100 (286 seconds)</a:t>
            </a:r>
          </a:p>
        </p:txBody>
      </p:sp>
      <p:graphicFrame>
        <p:nvGraphicFramePr>
          <p:cNvPr id="873" name="Table"/>
          <p:cNvGraphicFramePr/>
          <p:nvPr/>
        </p:nvGraphicFramePr>
        <p:xfrm>
          <a:off x="14496653" y="1874220"/>
          <a:ext cx="7327898" cy="5563572"/>
        </p:xfrm>
        <a:graphic>
          <a:graphicData uri="http://schemas.openxmlformats.org/drawingml/2006/table">
            <a:tbl>
              <a:tblPr firstRow="1">
                <a:tableStyleId>{8F44A2F1-9E1F-4B54-A3A2-5F16C0AD49E2}</a:tableStyleId>
              </a:tblPr>
              <a:tblGrid>
                <a:gridCol w="2062742">
                  <a:extLst>
                    <a:ext uri="{9D8B030D-6E8A-4147-A177-3AD203B41FA5}">
                      <a16:colId xmlns:a16="http://schemas.microsoft.com/office/drawing/2014/main" val="20000"/>
                    </a:ext>
                  </a:extLst>
                </a:gridCol>
                <a:gridCol w="3953990">
                  <a:extLst>
                    <a:ext uri="{9D8B030D-6E8A-4147-A177-3AD203B41FA5}">
                      <a16:colId xmlns:a16="http://schemas.microsoft.com/office/drawing/2014/main" val="20001"/>
                    </a:ext>
                  </a:extLst>
                </a:gridCol>
                <a:gridCol w="1311166">
                  <a:extLst>
                    <a:ext uri="{9D8B030D-6E8A-4147-A177-3AD203B41FA5}">
                      <a16:colId xmlns:a16="http://schemas.microsoft.com/office/drawing/2014/main" val="20002"/>
                    </a:ext>
                  </a:extLst>
                </a:gridCol>
              </a:tblGrid>
              <a:tr h="508611">
                <a:tc>
                  <a:txBody>
                    <a:bodyPr/>
                    <a:lstStyle/>
                    <a:p>
                      <a:pPr defTabSz="914400">
                        <a:lnSpc>
                          <a:spcPts val="3200"/>
                        </a:lnSpc>
                        <a:defRPr sz="1800" i="0"/>
                      </a:pPr>
                      <a:r>
                        <a:rPr sz="2700" i="1">
                          <a:sym typeface="Lucida Sans"/>
                        </a:rPr>
                        <a:t>N</a:t>
                      </a:r>
                    </a:p>
                  </a:txBody>
                  <a:tcPr marL="25400" marR="25400" marT="25400" marB="25400" anchor="ctr" horzOverflow="overflow"/>
                </a:tc>
                <a:tc>
                  <a:txBody>
                    <a:bodyPr/>
                    <a:lstStyle/>
                    <a:p>
                      <a:pPr defTabSz="914400">
                        <a:lnSpc>
                          <a:spcPts val="3400"/>
                        </a:lnSpc>
                        <a:defRPr sz="2900">
                          <a:sym typeface="Lucida Sans"/>
                        </a:defRPr>
                      </a:pPr>
                      <a:r>
                        <a:t>T</a:t>
                      </a:r>
                      <a:r>
                        <a:rPr baseline="-5999"/>
                        <a:t>N</a:t>
                      </a:r>
                    </a:p>
                  </a:txBody>
                  <a:tcPr marL="25400" marR="25400" marT="25400" marB="25400" anchor="ctr" horzOverflow="overflow"/>
                </a:tc>
                <a:tc>
                  <a:txBody>
                    <a:bodyPr/>
                    <a:lstStyle/>
                    <a:p>
                      <a:pPr algn="l">
                        <a:lnSpc>
                          <a:spcPts val="4400"/>
                        </a:lnSpc>
                        <a:spcBef>
                          <a:spcPts val="1200"/>
                        </a:spcBef>
                        <a:tabLst>
                          <a:tab pos="1168400" algn="l"/>
                        </a:tabLst>
                        <a:defRPr sz="27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N/2</a:t>
                      </a:r>
                    </a:p>
                  </a:txBody>
                  <a:tcPr marL="25400" marR="25400" marT="25400" marB="25400" anchor="ctr" horzOverflow="overflow"/>
                </a:tc>
                <a:extLst>
                  <a:ext uri="{0D108BD9-81ED-4DB2-BD59-A6C34878D82A}">
                    <a16:rowId xmlns:a16="http://schemas.microsoft.com/office/drawing/2014/main" val="10000"/>
                  </a:ext>
                </a:extLst>
              </a:tr>
              <a:tr h="625398">
                <a:tc>
                  <a:txBody>
                    <a:bodyPr/>
                    <a:lstStyle/>
                    <a:p>
                      <a:pPr defTabSz="914400">
                        <a:lnSpc>
                          <a:spcPts val="3800"/>
                        </a:lnSpc>
                        <a:defRPr sz="1800"/>
                      </a:pPr>
                      <a:r>
                        <a:rPr sz="2700">
                          <a:sym typeface="Lucida Sans"/>
                        </a:rPr>
                        <a:t>1000</a:t>
                      </a:r>
                    </a:p>
                  </a:txBody>
                  <a:tcPr marL="38100" marR="38100" marT="38100" marB="38100" anchor="ctr" horzOverflow="overflow"/>
                </a:tc>
                <a:tc>
                  <a:txBody>
                    <a:bodyPr/>
                    <a:lstStyle/>
                    <a:p>
                      <a:pPr defTabSz="914400">
                        <a:lnSpc>
                          <a:spcPts val="3800"/>
                        </a:lnSpc>
                        <a:defRPr sz="1800"/>
                      </a:pPr>
                      <a:r>
                        <a:rPr sz="2700">
                          <a:sym typeface="Lucida Sans"/>
                        </a:rPr>
                        <a:t>4</a:t>
                      </a:r>
                    </a:p>
                  </a:txBody>
                  <a:tcPr marL="38100" marR="38100" marT="38100" marB="38100" anchor="ctr" horzOverflow="overflow"/>
                </a:tc>
                <a:tc>
                  <a:txBody>
                    <a:bodyPr/>
                    <a:lstStyle/>
                    <a:p>
                      <a:pPr defTabSz="914400">
                        <a:lnSpc>
                          <a:spcPts val="3800"/>
                        </a:lnSpc>
                        <a:defRPr sz="2700">
                          <a:sym typeface="Lucida Sans"/>
                        </a:defRPr>
                      </a:pPr>
                      <a:endParaRPr/>
                    </a:p>
                  </a:txBody>
                  <a:tcPr marL="38100" marR="38100" marT="38100" marB="38100" anchor="ctr" horzOverflow="overflow"/>
                </a:tc>
                <a:extLst>
                  <a:ext uri="{0D108BD9-81ED-4DB2-BD59-A6C34878D82A}">
                    <a16:rowId xmlns:a16="http://schemas.microsoft.com/office/drawing/2014/main" val="10001"/>
                  </a:ext>
                </a:extLst>
              </a:tr>
              <a:tr h="625398">
                <a:tc>
                  <a:txBody>
                    <a:bodyPr/>
                    <a:lstStyle/>
                    <a:p>
                      <a:pPr defTabSz="914400">
                        <a:lnSpc>
                          <a:spcPts val="3800"/>
                        </a:lnSpc>
                        <a:defRPr sz="1800"/>
                      </a:pPr>
                      <a:r>
                        <a:rPr sz="2700">
                          <a:sym typeface="Lucida Sans"/>
                        </a:rPr>
                        <a:t>2000</a:t>
                      </a:r>
                    </a:p>
                  </a:txBody>
                  <a:tcPr marL="38100" marR="38100" marT="38100" marB="38100" anchor="ctr" horzOverflow="overflow"/>
                </a:tc>
                <a:tc>
                  <a:txBody>
                    <a:bodyPr/>
                    <a:lstStyle/>
                    <a:p>
                      <a:pPr defTabSz="914400">
                        <a:lnSpc>
                          <a:spcPts val="3800"/>
                        </a:lnSpc>
                        <a:defRPr sz="1800"/>
                      </a:pPr>
                      <a:r>
                        <a:rPr sz="2700">
                          <a:sym typeface="Lucida Sans"/>
                        </a:rPr>
                        <a:t>17</a:t>
                      </a:r>
                    </a:p>
                  </a:txBody>
                  <a:tcPr marL="38100" marR="38100" marT="38100" marB="38100" anchor="ctr" horzOverflow="overflow"/>
                </a:tc>
                <a:tc>
                  <a:txBody>
                    <a:bodyPr/>
                    <a:lstStyle/>
                    <a:p>
                      <a:pPr defTabSz="914400">
                        <a:lnSpc>
                          <a:spcPts val="3800"/>
                        </a:lnSpc>
                        <a:defRPr sz="1800"/>
                      </a:pPr>
                      <a:r>
                        <a:rPr sz="2700">
                          <a:sym typeface="Lucida Sans"/>
                        </a:rPr>
                        <a:t>4.25</a:t>
                      </a:r>
                    </a:p>
                  </a:txBody>
                  <a:tcPr marL="38100" marR="38100" marT="38100" marB="38100" anchor="ctr" horzOverflow="overflow"/>
                </a:tc>
                <a:extLst>
                  <a:ext uri="{0D108BD9-81ED-4DB2-BD59-A6C34878D82A}">
                    <a16:rowId xmlns:a16="http://schemas.microsoft.com/office/drawing/2014/main" val="10002"/>
                  </a:ext>
                </a:extLst>
              </a:tr>
              <a:tr h="625398">
                <a:tc>
                  <a:txBody>
                    <a:bodyPr/>
                    <a:lstStyle/>
                    <a:p>
                      <a:pPr defTabSz="914400">
                        <a:lnSpc>
                          <a:spcPts val="3800"/>
                        </a:lnSpc>
                        <a:defRPr sz="1800"/>
                      </a:pPr>
                      <a:r>
                        <a:rPr sz="2700">
                          <a:sym typeface="Lucida Sans"/>
                        </a:rPr>
                        <a:t>4000</a:t>
                      </a:r>
                    </a:p>
                  </a:txBody>
                  <a:tcPr marL="38100" marR="38100" marT="38100" marB="38100" anchor="ctr" horzOverflow="overflow"/>
                </a:tc>
                <a:tc>
                  <a:txBody>
                    <a:bodyPr/>
                    <a:lstStyle/>
                    <a:p>
                      <a:pPr defTabSz="914400">
                        <a:lnSpc>
                          <a:spcPts val="3800"/>
                        </a:lnSpc>
                        <a:defRPr sz="1800"/>
                      </a:pPr>
                      <a:r>
                        <a:rPr sz="2700">
                          <a:sym typeface="Lucida Sans"/>
                        </a:rPr>
                        <a:t>56</a:t>
                      </a:r>
                    </a:p>
                  </a:txBody>
                  <a:tcPr marL="38100" marR="38100" marT="38100" marB="38100" anchor="ctr" horzOverflow="overflow"/>
                </a:tc>
                <a:tc>
                  <a:txBody>
                    <a:bodyPr/>
                    <a:lstStyle/>
                    <a:p>
                      <a:pPr defTabSz="914400">
                        <a:lnSpc>
                          <a:spcPts val="3800"/>
                        </a:lnSpc>
                        <a:defRPr sz="1800"/>
                      </a:pPr>
                      <a:r>
                        <a:rPr sz="2700">
                          <a:sym typeface="Lucida Sans"/>
                        </a:rPr>
                        <a:t>3.29</a:t>
                      </a:r>
                    </a:p>
                  </a:txBody>
                  <a:tcPr marL="38100" marR="38100" marT="38100" marB="38100" anchor="ctr" horzOverflow="overflow"/>
                </a:tc>
                <a:extLst>
                  <a:ext uri="{0D108BD9-81ED-4DB2-BD59-A6C34878D82A}">
                    <a16:rowId xmlns:a16="http://schemas.microsoft.com/office/drawing/2014/main" val="10003"/>
                  </a:ext>
                </a:extLst>
              </a:tr>
              <a:tr h="625398">
                <a:tc>
                  <a:txBody>
                    <a:bodyPr/>
                    <a:lstStyle/>
                    <a:p>
                      <a:pPr defTabSz="914400">
                        <a:lnSpc>
                          <a:spcPts val="3800"/>
                        </a:lnSpc>
                        <a:defRPr sz="1800"/>
                      </a:pPr>
                      <a:r>
                        <a:rPr sz="2700">
                          <a:sym typeface="Lucida Sans"/>
                        </a:rPr>
                        <a:t>8000</a:t>
                      </a:r>
                    </a:p>
                  </a:txBody>
                  <a:tcPr marL="38100" marR="38100" marT="38100" marB="38100" anchor="ctr" horzOverflow="overflow"/>
                </a:tc>
                <a:tc>
                  <a:txBody>
                    <a:bodyPr/>
                    <a:lstStyle/>
                    <a:p>
                      <a:pPr defTabSz="914400">
                        <a:lnSpc>
                          <a:spcPts val="3800"/>
                        </a:lnSpc>
                        <a:defRPr sz="1800"/>
                      </a:pPr>
                      <a:r>
                        <a:rPr sz="2700">
                          <a:sym typeface="Lucida Sans"/>
                        </a:rPr>
                        <a:t>286</a:t>
                      </a:r>
                    </a:p>
                  </a:txBody>
                  <a:tcPr marL="38100" marR="38100" marT="38100" marB="38100" anchor="ctr" horzOverflow="overflow"/>
                </a:tc>
                <a:tc>
                  <a:txBody>
                    <a:bodyPr/>
                    <a:lstStyle/>
                    <a:p>
                      <a:pPr defTabSz="914400">
                        <a:lnSpc>
                          <a:spcPts val="3800"/>
                        </a:lnSpc>
                        <a:defRPr sz="1800"/>
                      </a:pPr>
                      <a:r>
                        <a:rPr sz="2700">
                          <a:sym typeface="Lucida Sans"/>
                        </a:rPr>
                        <a:t>5.10</a:t>
                      </a:r>
                    </a:p>
                  </a:txBody>
                  <a:tcPr marL="38100" marR="38100" marT="38100" marB="38100" anchor="ctr" horzOverflow="overflow"/>
                </a:tc>
                <a:extLst>
                  <a:ext uri="{0D108BD9-81ED-4DB2-BD59-A6C34878D82A}">
                    <a16:rowId xmlns:a16="http://schemas.microsoft.com/office/drawing/2014/main" val="10004"/>
                  </a:ext>
                </a:extLst>
              </a:tr>
              <a:tr h="625398">
                <a:tc>
                  <a:txBody>
                    <a:bodyPr/>
                    <a:lstStyle/>
                    <a:p>
                      <a:pPr defTabSz="914400">
                        <a:lnSpc>
                          <a:spcPts val="3800"/>
                        </a:lnSpc>
                        <a:defRPr sz="1800"/>
                      </a:pPr>
                      <a:r>
                        <a:rPr sz="2700">
                          <a:sym typeface="Lucida Sans"/>
                        </a:rPr>
                        <a:t>16000</a:t>
                      </a:r>
                    </a:p>
                  </a:txBody>
                  <a:tcPr marL="38100" marR="38100" marT="38100" marB="38100" anchor="ctr" horzOverflow="overflow"/>
                </a:tc>
                <a:tc>
                  <a:txBody>
                    <a:bodyPr/>
                    <a:lstStyle/>
                    <a:p>
                      <a:pPr defTabSz="914400">
                        <a:lnSpc>
                          <a:spcPts val="3800"/>
                        </a:lnSpc>
                        <a:defRPr sz="1800"/>
                      </a:pPr>
                      <a:r>
                        <a:rPr sz="2700">
                          <a:sym typeface="Lucida Sans"/>
                        </a:rPr>
                        <a:t>1172</a:t>
                      </a:r>
                    </a:p>
                  </a:txBody>
                  <a:tcPr marL="38100" marR="38100" marT="38100" marB="38100" anchor="ctr" horzOverflow="overflow"/>
                </a:tc>
                <a:tc>
                  <a:txBody>
                    <a:bodyPr/>
                    <a:lstStyle/>
                    <a:p>
                      <a:pPr defTabSz="914400">
                        <a:lnSpc>
                          <a:spcPts val="3800"/>
                        </a:lnSpc>
                        <a:defRPr sz="1800"/>
                      </a:pPr>
                      <a:r>
                        <a:rPr sz="2700">
                          <a:sym typeface="Lucida Sans"/>
                        </a:rPr>
                        <a:t>4.09</a:t>
                      </a:r>
                    </a:p>
                  </a:txBody>
                  <a:tcPr marL="38100" marR="38100" marT="38100" marB="38100" anchor="ctr" horzOverflow="overflow"/>
                </a:tc>
                <a:extLst>
                  <a:ext uri="{0D108BD9-81ED-4DB2-BD59-A6C34878D82A}">
                    <a16:rowId xmlns:a16="http://schemas.microsoft.com/office/drawing/2014/main" val="10005"/>
                  </a:ext>
                </a:extLst>
              </a:tr>
              <a:tr h="625398">
                <a:tc>
                  <a:txBody>
                    <a:bodyPr/>
                    <a:lstStyle/>
                    <a:p>
                      <a:pPr defTabSz="914400">
                        <a:lnSpc>
                          <a:spcPts val="3800"/>
                        </a:lnSpc>
                        <a:defRPr sz="1800"/>
                      </a:pPr>
                      <a:r>
                        <a:rPr sz="2700">
                          <a:solidFill>
                            <a:srgbClr val="8D3124"/>
                          </a:solidFill>
                          <a:sym typeface="Lucida Sans"/>
                        </a:rPr>
                        <a:t>32000</a:t>
                      </a:r>
                    </a:p>
                  </a:txBody>
                  <a:tcPr marL="38100" marR="38100" marT="38100" marB="38100" anchor="ctr" horzOverflow="overflow"/>
                </a:tc>
                <a:tc>
                  <a:txBody>
                    <a:bodyPr/>
                    <a:lstStyle/>
                    <a:p>
                      <a:pPr defTabSz="914400">
                        <a:lnSpc>
                          <a:spcPts val="3800"/>
                        </a:lnSpc>
                        <a:defRPr sz="1800"/>
                      </a:pPr>
                      <a:r>
                        <a:rPr sz="2700">
                          <a:solidFill>
                            <a:srgbClr val="8D3124"/>
                          </a:solidFill>
                          <a:sym typeface="Lucida Sans"/>
                        </a:rPr>
                        <a:t>1172 × 4 = 4688</a:t>
                      </a:r>
                    </a:p>
                  </a:txBody>
                  <a:tcPr marL="38100" marR="38100" marT="38100" marB="38100" anchor="ctr" horzOverflow="overflow"/>
                </a:tc>
                <a:tc>
                  <a:txBody>
                    <a:bodyPr/>
                    <a:lstStyle/>
                    <a:p>
                      <a:pPr defTabSz="914400">
                        <a:lnSpc>
                          <a:spcPts val="3800"/>
                        </a:lnSpc>
                        <a:defRPr sz="1800"/>
                      </a:pPr>
                      <a:r>
                        <a:rPr sz="2700">
                          <a:solidFill>
                            <a:srgbClr val="8D3124"/>
                          </a:solidFill>
                          <a:sym typeface="Lucida Sans"/>
                        </a:rPr>
                        <a:t>4</a:t>
                      </a:r>
                    </a:p>
                  </a:txBody>
                  <a:tcPr marL="38100" marR="38100" marT="38100" marB="38100" anchor="ctr" horzOverflow="overflow"/>
                </a:tc>
                <a:extLst>
                  <a:ext uri="{0D108BD9-81ED-4DB2-BD59-A6C34878D82A}">
                    <a16:rowId xmlns:a16="http://schemas.microsoft.com/office/drawing/2014/main" val="10006"/>
                  </a:ext>
                </a:extLst>
              </a:tr>
              <a:tr h="625398">
                <a:tc>
                  <a:txBody>
                    <a:bodyPr/>
                    <a:lstStyle/>
                    <a:p>
                      <a:pPr defTabSz="914400">
                        <a:lnSpc>
                          <a:spcPts val="3800"/>
                        </a:lnSpc>
                        <a:defRPr sz="1800"/>
                      </a:pPr>
                      <a:r>
                        <a:rPr sz="2700">
                          <a:solidFill>
                            <a:srgbClr val="8D3124"/>
                          </a:solidFill>
                          <a:sym typeface="Lucida Sans"/>
                        </a:rPr>
                        <a:t>...</a:t>
                      </a:r>
                    </a:p>
                  </a:txBody>
                  <a:tcPr marL="38100" marR="38100" marT="38100" marB="38100" anchor="ctr" horzOverflow="overflow"/>
                </a:tc>
                <a:tc>
                  <a:txBody>
                    <a:bodyPr/>
                    <a:lstStyle/>
                    <a:p>
                      <a:pPr defTabSz="914400">
                        <a:lnSpc>
                          <a:spcPts val="3800"/>
                        </a:lnSpc>
                        <a:defRPr sz="2700">
                          <a:solidFill>
                            <a:srgbClr val="8D3124"/>
                          </a:solidFill>
                          <a:sym typeface="Lucida Sans"/>
                        </a:defRPr>
                      </a:pPr>
                      <a:endParaRPr/>
                    </a:p>
                  </a:txBody>
                  <a:tcPr marL="38100" marR="38100" marT="38100" marB="38100" anchor="ctr" horzOverflow="overflow"/>
                </a:tc>
                <a:tc>
                  <a:txBody>
                    <a:bodyPr/>
                    <a:lstStyle/>
                    <a:p>
                      <a:pPr defTabSz="914400">
                        <a:lnSpc>
                          <a:spcPts val="3800"/>
                        </a:lnSpc>
                        <a:defRPr sz="2700">
                          <a:solidFill>
                            <a:srgbClr val="8D3124"/>
                          </a:solidFill>
                          <a:sym typeface="Lucida Sans"/>
                        </a:defRPr>
                      </a:pPr>
                      <a:endParaRPr/>
                    </a:p>
                  </a:txBody>
                  <a:tcPr marL="38100" marR="38100" marT="38100" marB="38100" anchor="ctr" horzOverflow="overflow"/>
                </a:tc>
                <a:extLst>
                  <a:ext uri="{0D108BD9-81ED-4DB2-BD59-A6C34878D82A}">
                    <a16:rowId xmlns:a16="http://schemas.microsoft.com/office/drawing/2014/main" val="10007"/>
                  </a:ext>
                </a:extLst>
              </a:tr>
              <a:tr h="625398">
                <a:tc>
                  <a:txBody>
                    <a:bodyPr/>
                    <a:lstStyle/>
                    <a:p>
                      <a:pPr defTabSz="914400">
                        <a:lnSpc>
                          <a:spcPts val="3800"/>
                        </a:lnSpc>
                        <a:defRPr sz="1800"/>
                      </a:pPr>
                      <a:r>
                        <a:rPr sz="2700">
                          <a:solidFill>
                            <a:srgbClr val="8D3124"/>
                          </a:solidFill>
                          <a:sym typeface="Lucida Sans"/>
                        </a:rPr>
                        <a:t>1024000</a:t>
                      </a:r>
                    </a:p>
                  </a:txBody>
                  <a:tcPr marL="38100" marR="38100" marT="38100" marB="38100" anchor="ctr" horzOverflow="overflow"/>
                </a:tc>
                <a:tc>
                  <a:txBody>
                    <a:bodyPr/>
                    <a:lstStyle/>
                    <a:p>
                      <a:pPr defTabSz="914400">
                        <a:lnSpc>
                          <a:spcPts val="3800"/>
                        </a:lnSpc>
                        <a:defRPr sz="2700">
                          <a:solidFill>
                            <a:srgbClr val="8D3124"/>
                          </a:solidFill>
                          <a:sym typeface="Lucida Sans"/>
                        </a:defRPr>
                      </a:pPr>
                      <a:r>
                        <a:t>1172 × 4</a:t>
                      </a:r>
                      <a:r>
                        <a:rPr baseline="31999"/>
                        <a:t>6</a:t>
                      </a:r>
                      <a:r>
                        <a:t> = 4800512</a:t>
                      </a:r>
                    </a:p>
                  </a:txBody>
                  <a:tcPr marL="38100" marR="38100" marT="38100" marB="38100" anchor="ctr" horzOverflow="overflow"/>
                </a:tc>
                <a:tc>
                  <a:txBody>
                    <a:bodyPr/>
                    <a:lstStyle/>
                    <a:p>
                      <a:pPr defTabSz="914400">
                        <a:lnSpc>
                          <a:spcPts val="3800"/>
                        </a:lnSpc>
                        <a:defRPr sz="1800"/>
                      </a:pPr>
                      <a:r>
                        <a:rPr sz="2700">
                          <a:solidFill>
                            <a:srgbClr val="8D3124"/>
                          </a:solidFill>
                          <a:sym typeface="Lucida Sans"/>
                        </a:rPr>
                        <a:t>4</a:t>
                      </a:r>
                    </a:p>
                  </a:txBody>
                  <a:tcPr marL="38100" marR="38100" marT="38100" marB="38100" anchor="ctr" horzOverflow="overflow"/>
                </a:tc>
                <a:extLst>
                  <a:ext uri="{0D108BD9-81ED-4DB2-BD59-A6C34878D82A}">
                    <a16:rowId xmlns:a16="http://schemas.microsoft.com/office/drawing/2014/main" val="10008"/>
                  </a:ext>
                </a:extLst>
              </a:tr>
            </a:tbl>
          </a:graphicData>
        </a:graphic>
      </p:graphicFrame>
      <p:grpSp>
        <p:nvGrpSpPr>
          <p:cNvPr id="877" name="Group"/>
          <p:cNvGrpSpPr/>
          <p:nvPr/>
        </p:nvGrpSpPr>
        <p:grpSpPr>
          <a:xfrm>
            <a:off x="20715866" y="4762500"/>
            <a:ext cx="3127742" cy="4457701"/>
            <a:chOff x="7652" y="0"/>
            <a:chExt cx="3127740" cy="4457700"/>
          </a:xfrm>
        </p:grpSpPr>
        <p:sp>
          <p:nvSpPr>
            <p:cNvPr id="874" name="math model says…"/>
            <p:cNvSpPr txBox="1"/>
            <p:nvPr/>
          </p:nvSpPr>
          <p:spPr>
            <a:xfrm>
              <a:off x="7652" y="3009900"/>
              <a:ext cx="3127742" cy="144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math model says</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order of growth</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should be </a:t>
              </a:r>
              <a:r>
                <a:rPr i="1" spc="405"/>
                <a:t>N</a:t>
              </a:r>
              <a:r>
                <a:rPr baseline="31999"/>
                <a:t>2</a:t>
              </a:r>
            </a:p>
          </p:txBody>
        </p:sp>
        <p:sp>
          <p:nvSpPr>
            <p:cNvPr id="875" name="Line"/>
            <p:cNvSpPr/>
            <p:nvPr/>
          </p:nvSpPr>
          <p:spPr>
            <a:xfrm flipH="1">
              <a:off x="1597021" y="756004"/>
              <a:ext cx="1" cy="2167906"/>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876" name="✓"/>
            <p:cNvSpPr txBox="1"/>
            <p:nvPr/>
          </p:nvSpPr>
          <p:spPr>
            <a:xfrm>
              <a:off x="1300994" y="0"/>
              <a:ext cx="521904" cy="736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5000"/>
                </a:lnSpc>
                <a:tabLst>
                  <a:tab pos="1511300" algn="l"/>
                </a:tabLst>
                <a:defRPr sz="4200">
                  <a:solidFill>
                    <a:srgbClr val="005493"/>
                  </a:solidFill>
                  <a:latin typeface="Lucida Sans"/>
                  <a:ea typeface="Lucida Sans"/>
                  <a:cs typeface="Lucida Sans"/>
                  <a:sym typeface="Lucida Sans"/>
                </a:defRPr>
              </a:lvl1pPr>
            </a:lstStyle>
            <a:p>
              <a:r>
                <a:t>✓</a:t>
              </a:r>
            </a:p>
          </p:txBody>
        </p:sp>
      </p:grpSp>
      <p:sp>
        <p:nvSpPr>
          <p:cNvPr id="878" name="A. 4.8 million seconds (about 2 months)."/>
          <p:cNvSpPr txBox="1"/>
          <p:nvPr/>
        </p:nvSpPr>
        <p:spPr>
          <a:xfrm>
            <a:off x="2391434" y="11855450"/>
            <a:ext cx="88011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000"/>
              </a:lnSpc>
              <a:spcBef>
                <a:spcPts val="600"/>
              </a:spcBef>
              <a:tabLst>
                <a:tab pos="1168400" algn="l"/>
              </a:tabLst>
              <a:defRPr sz="3200">
                <a:solidFill>
                  <a:srgbClr val="005493"/>
                </a:solidFill>
                <a:latin typeface="Lucida Sans"/>
                <a:ea typeface="Lucida Sans"/>
                <a:cs typeface="Lucida Sans"/>
                <a:sym typeface="Lucida Sans"/>
              </a:defRPr>
            </a:pPr>
            <a:r>
              <a:rPr dirty="0"/>
              <a:t>A. </a:t>
            </a:r>
            <a:r>
              <a:rPr dirty="0">
                <a:solidFill>
                  <a:srgbClr val="000000"/>
                </a:solidFill>
              </a:rPr>
              <a:t>4.8 million seconds (about 2 months).</a:t>
            </a:r>
            <a:r>
              <a:rPr i="1" dirty="0">
                <a:solidFill>
                  <a:srgbClr val="000000"/>
                </a:solidFill>
              </a:rPr>
              <a:t> </a:t>
            </a:r>
          </a:p>
        </p:txBody>
      </p:sp>
      <p:sp>
        <p:nvSpPr>
          <p:cNvPr id="879" name="% java Gambler 16000 32000 100…"/>
          <p:cNvSpPr/>
          <p:nvPr/>
        </p:nvSpPr>
        <p:spPr>
          <a:xfrm>
            <a:off x="13576300" y="12357100"/>
            <a:ext cx="5969000" cy="10922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3200" tIns="203200" rIns="203200" bIns="203200" anchor="ctr"/>
          <a:lstStyle/>
          <a:p>
            <a:pPr defTabSz="647700">
              <a:lnSpc>
                <a:spcPts val="3300"/>
              </a:lnSpc>
              <a:tabLst>
                <a:tab pos="1511300" algn="l"/>
              </a:tabLst>
              <a:defRPr sz="2400"/>
            </a:pPr>
            <a:r>
              <a:t>% java Gambler 16000 32000 100</a:t>
            </a:r>
          </a:p>
          <a:p>
            <a:pPr defTabSz="647700">
              <a:lnSpc>
                <a:spcPts val="3300"/>
              </a:lnSpc>
              <a:tabLst>
                <a:tab pos="1511300" algn="l"/>
              </a:tabLst>
              <a:defRPr sz="2400"/>
            </a:pPr>
            <a:r>
              <a:t>48 wins of 100 (1172 seconds)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872">
                                            <p:bg/>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872">
                                            <p:txEl>
                                              <p:pRg st="0" end="0"/>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872">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872">
                                            <p:txEl>
                                              <p:pRg st="2" end="2"/>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87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872">
                                            <p:txEl>
                                              <p:pRg st="4" end="4"/>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872">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872">
                                            <p:txEl>
                                              <p:pRg st="6" end="6"/>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872">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p:tmAbs val="0"/>
                                  </p:iterate>
                                  <p:childTnLst>
                                    <p:set>
                                      <p:cBhvr>
                                        <p:cTn id="48" fill="hold"/>
                                        <p:tgtEl>
                                          <p:spTgt spid="879"/>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87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animBg="1" advAuto="0"/>
      <p:bldP spid="871" grpId="0" animBg="1" advAuto="0"/>
      <p:bldP spid="872" grpId="0" build="p" bldLvl="5" animBg="1" advAuto="0"/>
      <p:bldP spid="873" grpId="0" animBg="1" advAuto="0"/>
      <p:bldP spid="877" grpId="0" animBg="1" advAuto="0"/>
      <p:bldP spid="878" grpId="0" animBg="1" advAuto="0"/>
      <p:bldP spid="879"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1" name="Another example: Factoring"/>
          <p:cNvSpPr txBox="1">
            <a:spLocks noGrp="1"/>
          </p:cNvSpPr>
          <p:nvPr>
            <p:ph type="title"/>
          </p:nvPr>
        </p:nvSpPr>
        <p:spPr>
          <a:prstGeom prst="rect">
            <a:avLst/>
          </a:prstGeom>
        </p:spPr>
        <p:txBody>
          <a:bodyPr/>
          <a:lstStyle/>
          <a:p>
            <a:r>
              <a:t>Another example: Factoring</a:t>
            </a:r>
          </a:p>
        </p:txBody>
      </p:sp>
      <p:sp>
        <p:nvSpPr>
          <p:cNvPr id="8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sp>
        <p:nvSpPr>
          <p:cNvPr id="883" name="public class Factors…"/>
          <p:cNvSpPr txBox="1"/>
          <p:nvPr/>
        </p:nvSpPr>
        <p:spPr>
          <a:xfrm>
            <a:off x="1214294" y="2576789"/>
            <a:ext cx="10335836" cy="10178107"/>
          </a:xfrm>
          <a:prstGeom prst="rect">
            <a:avLst/>
          </a:prstGeom>
          <a:solidFill>
            <a:srgbClr val="FFFFFF"/>
          </a:solidFill>
          <a:ln w="127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a:spAutoFit/>
          </a:bodyPr>
          <a:lstStyle/>
          <a:p>
            <a:pPr marL="6350" marR="6350" defTabSz="647700">
              <a:lnSpc>
                <a:spcPct val="110000"/>
              </a:lnSpc>
              <a:buClr>
                <a:srgbClr val="000000"/>
              </a:buClr>
              <a:buFont typeface="Courier New"/>
              <a:tabLst>
                <a:tab pos="1155700" algn="l"/>
              </a:tabLst>
              <a:defRPr sz="2100"/>
            </a:pPr>
            <a:r>
              <a:rPr sz="2700" dirty="0">
                <a:uFill>
                  <a:solidFill>
                    <a:srgbClr val="000000"/>
                  </a:solidFill>
                </a:uFill>
              </a:rPr>
              <a:t>public class Factors</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public static void main(String[] </a:t>
            </a:r>
            <a:r>
              <a:rPr sz="2700" dirty="0" err="1">
                <a:uFill>
                  <a:solidFill>
                    <a:srgbClr val="000000"/>
                  </a:solidFill>
                </a:uFill>
              </a:rPr>
              <a:t>args</a:t>
            </a:r>
            <a:r>
              <a:rPr sz="2700" dirty="0">
                <a:uFill>
                  <a:solidFill>
                    <a:srgbClr val="000000"/>
                  </a:solidFill>
                </a:uFill>
              </a:rPr>
              <a:t>)</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a:t>
            </a:r>
          </a:p>
          <a:p>
            <a:pPr marL="6350" marR="6350" defTabSz="647700">
              <a:lnSpc>
                <a:spcPct val="110000"/>
              </a:lnSpc>
              <a:buClr>
                <a:srgbClr val="000000"/>
              </a:buClr>
              <a:buFont typeface="Courier New"/>
              <a:tabLst>
                <a:tab pos="1155700" algn="l"/>
              </a:tabLst>
              <a:defRPr sz="2100">
                <a:solidFill>
                  <a:srgbClr val="8D3124"/>
                </a:solidFill>
              </a:defRPr>
            </a:pPr>
            <a:r>
              <a:rPr sz="2700" dirty="0">
                <a:uFill>
                  <a:solidFill>
                    <a:srgbClr val="8D3124"/>
                  </a:solidFill>
                </a:uFill>
              </a:rPr>
              <a:t>double start = </a:t>
            </a:r>
            <a:r>
              <a:rPr sz="2700" dirty="0" err="1">
                <a:uFill>
                  <a:solidFill>
                    <a:srgbClr val="8D3124"/>
                  </a:solidFill>
                </a:uFill>
              </a:rPr>
              <a:t>System.currentTimeMillis</a:t>
            </a:r>
            <a:r>
              <a:rPr sz="2700" dirty="0">
                <a:uFill>
                  <a:solidFill>
                    <a:srgbClr val="8D3124"/>
                  </a:solidFill>
                </a:uFill>
              </a:rPr>
              <a:t>()/1000.0;</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long N = </a:t>
            </a:r>
            <a:r>
              <a:rPr sz="2700" dirty="0" err="1">
                <a:uFill>
                  <a:solidFill>
                    <a:srgbClr val="000000"/>
                  </a:solidFill>
                </a:uFill>
              </a:rPr>
              <a:t>Long.parseLong</a:t>
            </a:r>
            <a:r>
              <a:rPr sz="2700" dirty="0">
                <a:uFill>
                  <a:solidFill>
                    <a:srgbClr val="000000"/>
                  </a:solidFill>
                </a:uFill>
              </a:rPr>
              <a:t>(</a:t>
            </a:r>
            <a:r>
              <a:rPr sz="2700" dirty="0" err="1">
                <a:uFill>
                  <a:solidFill>
                    <a:srgbClr val="000000"/>
                  </a:solidFill>
                </a:uFill>
              </a:rPr>
              <a:t>args</a:t>
            </a:r>
            <a:r>
              <a:rPr sz="2700" dirty="0">
                <a:uFill>
                  <a:solidFill>
                    <a:srgbClr val="000000"/>
                  </a:solidFill>
                </a:uFill>
              </a:rPr>
              <a:t>[0]);</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for ( long </a:t>
            </a:r>
            <a:r>
              <a:rPr sz="2700" dirty="0" err="1">
                <a:uFill>
                  <a:solidFill>
                    <a:srgbClr val="000000"/>
                  </a:solidFill>
                </a:uFill>
              </a:rPr>
              <a:t>i</a:t>
            </a:r>
            <a:r>
              <a:rPr sz="2700" dirty="0">
                <a:uFill>
                  <a:solidFill>
                    <a:srgbClr val="000000"/>
                  </a:solidFill>
                </a:uFill>
              </a:rPr>
              <a:t> = 2; </a:t>
            </a:r>
            <a:r>
              <a:rPr sz="2700" dirty="0" err="1">
                <a:uFill>
                  <a:solidFill>
                    <a:srgbClr val="000000"/>
                  </a:solidFill>
                </a:uFill>
              </a:rPr>
              <a:t>i</a:t>
            </a:r>
            <a:r>
              <a:rPr sz="2700" dirty="0">
                <a:uFill>
                  <a:solidFill>
                    <a:srgbClr val="000000"/>
                  </a:solidFill>
                </a:uFill>
              </a:rPr>
              <a:t> &lt;= N/</a:t>
            </a:r>
            <a:r>
              <a:rPr sz="2700" dirty="0" err="1">
                <a:uFill>
                  <a:solidFill>
                    <a:srgbClr val="000000"/>
                  </a:solidFill>
                </a:uFill>
              </a:rPr>
              <a:t>i</a:t>
            </a:r>
            <a:r>
              <a:rPr sz="2700" dirty="0">
                <a:uFill>
                  <a:solidFill>
                    <a:srgbClr val="000000"/>
                  </a:solidFill>
                </a:uFill>
              </a:rPr>
              <a:t>; </a:t>
            </a:r>
            <a:r>
              <a:rPr sz="2700" dirty="0" err="1">
                <a:uFill>
                  <a:solidFill>
                    <a:srgbClr val="000000"/>
                  </a:solidFill>
                </a:uFill>
              </a:rPr>
              <a:t>i</a:t>
            </a:r>
            <a:r>
              <a:rPr sz="2700" dirty="0">
                <a:uFill>
                  <a:solidFill>
                    <a:srgbClr val="000000"/>
                  </a:solidFill>
                </a:uFill>
              </a:rPr>
              <a:t>++)</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while (N % </a:t>
            </a:r>
            <a:r>
              <a:rPr sz="2700" dirty="0" err="1">
                <a:uFill>
                  <a:solidFill>
                    <a:srgbClr val="000000"/>
                  </a:solidFill>
                </a:uFill>
              </a:rPr>
              <a:t>i</a:t>
            </a:r>
            <a:r>
              <a:rPr sz="2700" dirty="0">
                <a:uFill>
                  <a:solidFill>
                    <a:srgbClr val="000000"/>
                  </a:solidFill>
                </a:uFill>
              </a:rPr>
              <a:t> == 0)</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a:t>
            </a:r>
            <a:r>
              <a:rPr sz="2700" dirty="0" err="1">
                <a:uFill>
                  <a:solidFill>
                    <a:srgbClr val="000000"/>
                  </a:solidFill>
                </a:uFill>
              </a:rPr>
              <a:t>System.out.print</a:t>
            </a:r>
            <a:r>
              <a:rPr sz="2700" dirty="0">
                <a:uFill>
                  <a:solidFill>
                    <a:srgbClr val="000000"/>
                  </a:solidFill>
                </a:uFill>
              </a:rPr>
              <a:t>(</a:t>
            </a:r>
            <a:r>
              <a:rPr sz="2700" dirty="0" err="1">
                <a:uFill>
                  <a:solidFill>
                    <a:srgbClr val="000000"/>
                  </a:solidFill>
                </a:uFill>
              </a:rPr>
              <a:t>i</a:t>
            </a:r>
            <a:r>
              <a:rPr sz="2700" dirty="0">
                <a:uFill>
                  <a:solidFill>
                    <a:srgbClr val="000000"/>
                  </a:solidFill>
                </a:uFill>
              </a:rPr>
              <a:t> + " ");</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N = N / </a:t>
            </a:r>
            <a:r>
              <a:rPr sz="2700" dirty="0" err="1">
                <a:uFill>
                  <a:solidFill>
                    <a:srgbClr val="000000"/>
                  </a:solidFill>
                </a:uFill>
              </a:rPr>
              <a:t>i</a:t>
            </a:r>
            <a:r>
              <a:rPr sz="2700" dirty="0">
                <a:uFill>
                  <a:solidFill>
                    <a:srgbClr val="000000"/>
                  </a:solidFill>
                </a:uFill>
              </a:rPr>
              <a:t>;</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a:t>
            </a:r>
          </a:p>
          <a:p>
            <a:pPr marL="6350" marR="6350" defTabSz="647700">
              <a:lnSpc>
                <a:spcPct val="110000"/>
              </a:lnSpc>
              <a:buClr>
                <a:srgbClr val="000000"/>
              </a:buClr>
              <a:buFont typeface="Courier New"/>
              <a:tabLst>
                <a:tab pos="1155700" algn="l"/>
              </a:tabLst>
              <a:defRPr sz="2100">
                <a:solidFill>
                  <a:srgbClr val="8D3124"/>
                </a:solidFill>
              </a:defRPr>
            </a:pPr>
            <a:r>
              <a:rPr sz="2700" dirty="0">
                <a:uFill>
                  <a:solidFill>
                    <a:srgbClr val="8D3124"/>
                  </a:solidFill>
                </a:uFill>
              </a:rPr>
              <a:t>double now = </a:t>
            </a:r>
            <a:r>
              <a:rPr sz="2700" dirty="0" err="1">
                <a:uFill>
                  <a:solidFill>
                    <a:srgbClr val="8D3124"/>
                  </a:solidFill>
                </a:uFill>
              </a:rPr>
              <a:t>System.currentTimeMillis</a:t>
            </a:r>
            <a:r>
              <a:rPr sz="2700" dirty="0">
                <a:uFill>
                  <a:solidFill>
                    <a:srgbClr val="8D3124"/>
                  </a:solidFill>
                </a:uFill>
              </a:rPr>
              <a:t>()/1000.0;</a:t>
            </a:r>
          </a:p>
          <a:p>
            <a:pPr marL="6350" marR="6350" defTabSz="647700">
              <a:lnSpc>
                <a:spcPct val="110000"/>
              </a:lnSpc>
              <a:buClr>
                <a:srgbClr val="000000"/>
              </a:buClr>
              <a:buFont typeface="Courier New"/>
              <a:tabLst>
                <a:tab pos="1155700" algn="l"/>
              </a:tabLst>
              <a:defRPr sz="2100">
                <a:solidFill>
                  <a:srgbClr val="8D3124"/>
                </a:solidFill>
              </a:defRPr>
            </a:pPr>
            <a:r>
              <a:rPr sz="2700" dirty="0">
                <a:uFill>
                  <a:solidFill>
                    <a:srgbClr val="8D3124"/>
                  </a:solidFill>
                </a:uFill>
              </a:rPr>
              <a:t>long time = </a:t>
            </a:r>
            <a:r>
              <a:rPr sz="2700" dirty="0" err="1">
                <a:uFill>
                  <a:solidFill>
                    <a:srgbClr val="8D3124"/>
                  </a:solidFill>
                </a:uFill>
              </a:rPr>
              <a:t>Math.round</a:t>
            </a:r>
            <a:r>
              <a:rPr sz="2700" dirty="0">
                <a:uFill>
                  <a:solidFill>
                    <a:srgbClr val="8D3124"/>
                  </a:solidFill>
                </a:uFill>
              </a:rPr>
              <a:t>(now - start);</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if (N &gt; 1) </a:t>
            </a:r>
            <a:r>
              <a:rPr sz="2700" dirty="0" err="1">
                <a:uFill>
                  <a:solidFill>
                    <a:srgbClr val="000000"/>
                  </a:solidFill>
                </a:uFill>
              </a:rPr>
              <a:t>System.out.print</a:t>
            </a:r>
            <a:r>
              <a:rPr sz="2700" dirty="0">
                <a:uFill>
                  <a:solidFill>
                    <a:srgbClr val="000000"/>
                  </a:solidFill>
                </a:uFill>
              </a:rPr>
              <a:t>(N);</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else       </a:t>
            </a:r>
            <a:r>
              <a:rPr sz="2700" dirty="0" err="1">
                <a:uFill>
                  <a:solidFill>
                    <a:srgbClr val="000000"/>
                  </a:solidFill>
                </a:uFill>
              </a:rPr>
              <a:t>System.out.print</a:t>
            </a:r>
            <a:r>
              <a:rPr sz="2700" dirty="0">
                <a:uFill>
                  <a:solidFill>
                    <a:srgbClr val="000000"/>
                  </a:solidFill>
                </a:uFill>
              </a:rPr>
              <a:t>();</a:t>
            </a:r>
          </a:p>
          <a:p>
            <a:pPr marL="6350" marR="6350" defTabSz="647700">
              <a:lnSpc>
                <a:spcPct val="110000"/>
              </a:lnSpc>
              <a:buClr>
                <a:srgbClr val="000000"/>
              </a:buClr>
              <a:buFont typeface="Courier New"/>
              <a:tabLst>
                <a:tab pos="1155700" algn="l"/>
              </a:tabLst>
              <a:defRPr sz="2100">
                <a:solidFill>
                  <a:srgbClr val="8D3124"/>
                </a:solidFill>
              </a:defRPr>
            </a:pPr>
            <a:r>
              <a:rPr sz="2700" dirty="0" err="1">
                <a:uFill>
                  <a:solidFill>
                    <a:srgbClr val="8D3124"/>
                  </a:solidFill>
                </a:uFill>
              </a:rPr>
              <a:t>StdOut.println</a:t>
            </a:r>
            <a:r>
              <a:rPr sz="2700" dirty="0">
                <a:uFill>
                  <a:solidFill>
                    <a:srgbClr val="8D3124"/>
                  </a:solidFill>
                </a:uFill>
              </a:rPr>
              <a:t>(" (" + time  +  " seconds)");</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   }</a:t>
            </a:r>
          </a:p>
          <a:p>
            <a:pPr marL="6350" marR="6350" defTabSz="647700">
              <a:lnSpc>
                <a:spcPct val="110000"/>
              </a:lnSpc>
              <a:buClr>
                <a:srgbClr val="000000"/>
              </a:buClr>
              <a:buFont typeface="Courier New"/>
              <a:tabLst>
                <a:tab pos="1155700" algn="l"/>
              </a:tabLst>
              <a:defRPr sz="2100"/>
            </a:pPr>
            <a:r>
              <a:rPr sz="2700" dirty="0">
                <a:uFill>
                  <a:solidFill>
                    <a:srgbClr val="000000"/>
                  </a:solidFill>
                </a:uFill>
              </a:rPr>
              <a:t>}</a:t>
            </a:r>
          </a:p>
        </p:txBody>
      </p:sp>
      <p:sp>
        <p:nvSpPr>
          <p:cNvPr id="884" name="Q. How large a number can I factor in a day (86,400 seconds)?"/>
          <p:cNvSpPr txBox="1"/>
          <p:nvPr/>
        </p:nvSpPr>
        <p:spPr>
          <a:xfrm>
            <a:off x="1159774" y="1428094"/>
            <a:ext cx="133731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100"/>
              </a:lnSpc>
              <a:spcBef>
                <a:spcPts val="600"/>
              </a:spcBef>
              <a:tabLst>
                <a:tab pos="1168400" algn="l"/>
              </a:tabLst>
              <a:defRPr sz="3300">
                <a:solidFill>
                  <a:srgbClr val="005493"/>
                </a:solidFill>
                <a:latin typeface="Lucida Sans"/>
                <a:ea typeface="Lucida Sans"/>
                <a:cs typeface="Lucida Sans"/>
                <a:sym typeface="Lucida Sans"/>
              </a:defRPr>
            </a:pPr>
            <a:r>
              <a:rPr dirty="0"/>
              <a:t>Q. </a:t>
            </a:r>
            <a:r>
              <a:rPr dirty="0">
                <a:solidFill>
                  <a:srgbClr val="000000"/>
                </a:solidFill>
              </a:rPr>
              <a:t>How large a number can I factor in a day (86,400 seconds)?</a:t>
            </a:r>
          </a:p>
        </p:txBody>
      </p:sp>
      <p:sp>
        <p:nvSpPr>
          <p:cNvPr id="885" name="% java Factors 288230376151711813…"/>
          <p:cNvSpPr/>
          <p:nvPr/>
        </p:nvSpPr>
        <p:spPr>
          <a:xfrm>
            <a:off x="12833871" y="8585200"/>
            <a:ext cx="6769100" cy="47498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3200" tIns="203200" rIns="203200" bIns="203200" anchor="ctr"/>
          <a:lstStyle/>
          <a:p>
            <a:pPr defTabSz="647700">
              <a:lnSpc>
                <a:spcPts val="3300"/>
              </a:lnSpc>
              <a:tabLst>
                <a:tab pos="1511300" algn="l"/>
              </a:tabLst>
              <a:defRPr sz="2400"/>
            </a:pPr>
            <a:r>
              <a:rPr dirty="0"/>
              <a:t>% java Factors 288230376151711813</a:t>
            </a:r>
          </a:p>
          <a:p>
            <a:pPr defTabSz="647700">
              <a:lnSpc>
                <a:spcPts val="3300"/>
              </a:lnSpc>
              <a:spcBef>
                <a:spcPts val="1000"/>
              </a:spcBef>
              <a:tabLst>
                <a:tab pos="1511300" algn="l"/>
              </a:tabLst>
              <a:defRPr sz="2400"/>
            </a:pPr>
            <a:r>
              <a:rPr dirty="0"/>
              <a:t>288230376151711813 (12 seconds)</a:t>
            </a:r>
          </a:p>
          <a:p>
            <a:pPr defTabSz="647700">
              <a:lnSpc>
                <a:spcPts val="3300"/>
              </a:lnSpc>
              <a:tabLst>
                <a:tab pos="1511300" algn="l"/>
              </a:tabLst>
              <a:defRPr sz="2400"/>
            </a:pPr>
            <a:r>
              <a:rPr dirty="0"/>
              <a:t>% java Factors 576460752303423619</a:t>
            </a:r>
          </a:p>
          <a:p>
            <a:pPr defTabSz="647700">
              <a:lnSpc>
                <a:spcPts val="4200"/>
              </a:lnSpc>
              <a:tabLst>
                <a:tab pos="1511300" algn="l"/>
              </a:tabLst>
              <a:defRPr sz="2400"/>
            </a:pPr>
            <a:r>
              <a:rPr dirty="0"/>
              <a:t>576460752303423619 (18 seconds)</a:t>
            </a:r>
          </a:p>
          <a:p>
            <a:pPr defTabSz="647700">
              <a:lnSpc>
                <a:spcPts val="3300"/>
              </a:lnSpc>
              <a:tabLst>
                <a:tab pos="1511300" algn="l"/>
              </a:tabLst>
              <a:defRPr sz="2400"/>
            </a:pPr>
            <a:r>
              <a:rPr dirty="0"/>
              <a:t>% java Factors 1152921504606847009</a:t>
            </a:r>
          </a:p>
          <a:p>
            <a:pPr defTabSz="647700">
              <a:lnSpc>
                <a:spcPts val="3300"/>
              </a:lnSpc>
              <a:spcBef>
                <a:spcPts val="1000"/>
              </a:spcBef>
              <a:tabLst>
                <a:tab pos="1511300" algn="l"/>
              </a:tabLst>
              <a:defRPr sz="2400"/>
            </a:pPr>
            <a:r>
              <a:rPr dirty="0"/>
              <a:t>1152921504606847009 (25 seconds)</a:t>
            </a:r>
          </a:p>
          <a:p>
            <a:pPr defTabSz="647700">
              <a:lnSpc>
                <a:spcPts val="3300"/>
              </a:lnSpc>
              <a:tabLst>
                <a:tab pos="1511300" algn="l"/>
              </a:tabLst>
              <a:defRPr sz="2400"/>
            </a:pPr>
            <a:r>
              <a:rPr dirty="0"/>
              <a:t>% java Factors 2305843009213693967</a:t>
            </a:r>
          </a:p>
          <a:p>
            <a:pPr defTabSz="647700">
              <a:lnSpc>
                <a:spcPts val="3300"/>
              </a:lnSpc>
              <a:spcBef>
                <a:spcPts val="1000"/>
              </a:spcBef>
              <a:tabLst>
                <a:tab pos="1511300" algn="l"/>
              </a:tabLst>
              <a:defRPr sz="2400"/>
            </a:pPr>
            <a:r>
              <a:rPr dirty="0"/>
              <a:t>2305843009213693967 (35 seconds)</a:t>
            </a:r>
          </a:p>
          <a:p>
            <a:pPr defTabSz="647700">
              <a:lnSpc>
                <a:spcPts val="3300"/>
              </a:lnSpc>
              <a:tabLst>
                <a:tab pos="1511300" algn="l"/>
              </a:tabLst>
              <a:defRPr sz="2400"/>
            </a:pPr>
            <a:r>
              <a:rPr dirty="0"/>
              <a:t>% java Factors 4611686018427388039</a:t>
            </a:r>
          </a:p>
          <a:p>
            <a:pPr defTabSz="647700">
              <a:lnSpc>
                <a:spcPts val="3300"/>
              </a:lnSpc>
              <a:tabLst>
                <a:tab pos="1511300" algn="l"/>
              </a:tabLst>
              <a:defRPr sz="2400"/>
            </a:pPr>
            <a:r>
              <a:rPr dirty="0"/>
              <a:t>4611686018427388039 (49 seconds)</a:t>
            </a:r>
          </a:p>
        </p:txBody>
      </p:sp>
      <p:graphicFrame>
        <p:nvGraphicFramePr>
          <p:cNvPr id="886" name="Table"/>
          <p:cNvGraphicFramePr/>
          <p:nvPr/>
        </p:nvGraphicFramePr>
        <p:xfrm>
          <a:off x="14949619" y="2013920"/>
          <a:ext cx="6823918" cy="6001644"/>
        </p:xfrm>
        <a:graphic>
          <a:graphicData uri="http://schemas.openxmlformats.org/drawingml/2006/table">
            <a:tbl>
              <a:tblPr firstRow="1">
                <a:tableStyleId>{8F44A2F1-9E1F-4B54-A3A2-5F16C0AD49E2}</a:tableStyleId>
              </a:tblPr>
              <a:tblGrid>
                <a:gridCol w="2185193">
                  <a:extLst>
                    <a:ext uri="{9D8B030D-6E8A-4147-A177-3AD203B41FA5}">
                      <a16:colId xmlns:a16="http://schemas.microsoft.com/office/drawing/2014/main" val="20000"/>
                    </a:ext>
                  </a:extLst>
                </a:gridCol>
                <a:gridCol w="3339466">
                  <a:extLst>
                    <a:ext uri="{9D8B030D-6E8A-4147-A177-3AD203B41FA5}">
                      <a16:colId xmlns:a16="http://schemas.microsoft.com/office/drawing/2014/main" val="20001"/>
                    </a:ext>
                  </a:extLst>
                </a:gridCol>
                <a:gridCol w="1299259">
                  <a:extLst>
                    <a:ext uri="{9D8B030D-6E8A-4147-A177-3AD203B41FA5}">
                      <a16:colId xmlns:a16="http://schemas.microsoft.com/office/drawing/2014/main" val="20002"/>
                    </a:ext>
                  </a:extLst>
                </a:gridCol>
              </a:tblGrid>
              <a:tr h="553143">
                <a:tc>
                  <a:txBody>
                    <a:bodyPr/>
                    <a:lstStyle/>
                    <a:p>
                      <a:pPr defTabSz="914400">
                        <a:lnSpc>
                          <a:spcPts val="3200"/>
                        </a:lnSpc>
                        <a:defRPr sz="1800" i="0"/>
                      </a:pPr>
                      <a:r>
                        <a:rPr sz="2700" i="1">
                          <a:sym typeface="Lucida Sans"/>
                        </a:rPr>
                        <a:t>N</a:t>
                      </a:r>
                    </a:p>
                  </a:txBody>
                  <a:tcPr marL="25400" marR="25400" marT="25400" marB="25400" anchor="ctr" horzOverflow="overflow"/>
                </a:tc>
                <a:tc>
                  <a:txBody>
                    <a:bodyPr/>
                    <a:lstStyle/>
                    <a:p>
                      <a:pPr defTabSz="914400">
                        <a:lnSpc>
                          <a:spcPts val="3400"/>
                        </a:lnSpc>
                        <a:defRPr sz="2900">
                          <a:sym typeface="Lucida Sans"/>
                        </a:defRPr>
                      </a:pPr>
                      <a:r>
                        <a:t>T</a:t>
                      </a:r>
                      <a:r>
                        <a:rPr baseline="-5999"/>
                        <a:t>N</a:t>
                      </a:r>
                    </a:p>
                  </a:txBody>
                  <a:tcPr marL="25400" marR="25400" marT="25400" marB="25400" anchor="ctr" horzOverflow="overflow"/>
                </a:tc>
                <a:tc>
                  <a:txBody>
                    <a:bodyPr/>
                    <a:lstStyle/>
                    <a:p>
                      <a:pPr algn="l">
                        <a:lnSpc>
                          <a:spcPts val="4400"/>
                        </a:lnSpc>
                        <a:spcBef>
                          <a:spcPts val="1200"/>
                        </a:spcBef>
                        <a:tabLst>
                          <a:tab pos="1168400" algn="l"/>
                        </a:tabLst>
                        <a:defRPr sz="27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a:t>
                      </a:r>
                      <a:r>
                        <a:rPr baseline="-5999">
                          <a:solidFill>
                            <a:srgbClr val="000000"/>
                          </a:solidFill>
                        </a:rPr>
                        <a:t>4</a:t>
                      </a:r>
                    </a:p>
                  </a:txBody>
                  <a:tcPr marL="25400" marR="25400" marT="25400" marB="25400" anchor="ctr" horzOverflow="overflow"/>
                </a:tc>
                <a:extLst>
                  <a:ext uri="{0D108BD9-81ED-4DB2-BD59-A6C34878D82A}">
                    <a16:rowId xmlns:a16="http://schemas.microsoft.com/office/drawing/2014/main" val="10000"/>
                  </a:ext>
                </a:extLst>
              </a:tr>
              <a:tr h="680157">
                <a:tc>
                  <a:txBody>
                    <a:bodyPr/>
                    <a:lstStyle/>
                    <a:p>
                      <a:pPr defTabSz="914400">
                        <a:lnSpc>
                          <a:spcPts val="3800"/>
                        </a:lnSpc>
                        <a:defRPr sz="2700">
                          <a:sym typeface="Lucida Sans"/>
                        </a:defRPr>
                      </a:pPr>
                      <a:r>
                        <a:t>2</a:t>
                      </a:r>
                      <a:r>
                        <a:rPr baseline="31999"/>
                        <a:t>58</a:t>
                      </a:r>
                      <a:r>
                        <a:t> + 69</a:t>
                      </a:r>
                    </a:p>
                  </a:txBody>
                  <a:tcPr marL="38100" marR="38100" marT="38100" marB="38100" anchor="ctr" horzOverflow="overflow"/>
                </a:tc>
                <a:tc>
                  <a:txBody>
                    <a:bodyPr/>
                    <a:lstStyle/>
                    <a:p>
                      <a:pPr defTabSz="914400">
                        <a:lnSpc>
                          <a:spcPts val="3800"/>
                        </a:lnSpc>
                        <a:defRPr sz="1800"/>
                      </a:pPr>
                      <a:r>
                        <a:rPr sz="2700">
                          <a:sym typeface="Lucida Sans"/>
                        </a:rPr>
                        <a:t>12</a:t>
                      </a:r>
                    </a:p>
                  </a:txBody>
                  <a:tcPr marL="38100" marR="38100" marT="38100" marB="38100" anchor="ctr" horzOverflow="overflow"/>
                </a:tc>
                <a:tc>
                  <a:txBody>
                    <a:bodyPr/>
                    <a:lstStyle/>
                    <a:p>
                      <a:pPr defTabSz="914400">
                        <a:lnSpc>
                          <a:spcPts val="3800"/>
                        </a:lnSpc>
                        <a:defRPr sz="2700">
                          <a:sym typeface="Lucida Sans"/>
                        </a:defRPr>
                      </a:pPr>
                      <a:endParaRPr/>
                    </a:p>
                  </a:txBody>
                  <a:tcPr marL="38100" marR="38100" marT="38100" marB="38100" anchor="ctr" horzOverflow="overflow"/>
                </a:tc>
                <a:extLst>
                  <a:ext uri="{0D108BD9-81ED-4DB2-BD59-A6C34878D82A}">
                    <a16:rowId xmlns:a16="http://schemas.microsoft.com/office/drawing/2014/main" val="10001"/>
                  </a:ext>
                </a:extLst>
              </a:tr>
              <a:tr h="680157">
                <a:tc>
                  <a:txBody>
                    <a:bodyPr/>
                    <a:lstStyle/>
                    <a:p>
                      <a:pPr defTabSz="914400">
                        <a:lnSpc>
                          <a:spcPts val="3800"/>
                        </a:lnSpc>
                        <a:defRPr sz="2700">
                          <a:sym typeface="Lucida Sans"/>
                        </a:defRPr>
                      </a:pPr>
                      <a:r>
                        <a:t>2</a:t>
                      </a:r>
                      <a:r>
                        <a:rPr baseline="31999"/>
                        <a:t>59</a:t>
                      </a:r>
                      <a:r>
                        <a:t> + 131</a:t>
                      </a:r>
                    </a:p>
                  </a:txBody>
                  <a:tcPr marL="38100" marR="38100" marT="38100" marB="38100" anchor="ctr" horzOverflow="overflow"/>
                </a:tc>
                <a:tc>
                  <a:txBody>
                    <a:bodyPr/>
                    <a:lstStyle/>
                    <a:p>
                      <a:pPr defTabSz="914400">
                        <a:lnSpc>
                          <a:spcPts val="3800"/>
                        </a:lnSpc>
                        <a:defRPr sz="1800"/>
                      </a:pPr>
                      <a:r>
                        <a:rPr sz="2700">
                          <a:sym typeface="Lucida Sans"/>
                        </a:rPr>
                        <a:t>18</a:t>
                      </a:r>
                    </a:p>
                  </a:txBody>
                  <a:tcPr marL="38100" marR="38100" marT="38100" marB="38100" anchor="ctr" horzOverflow="overflow"/>
                </a:tc>
                <a:tc>
                  <a:txBody>
                    <a:bodyPr/>
                    <a:lstStyle/>
                    <a:p>
                      <a:pPr defTabSz="914400">
                        <a:lnSpc>
                          <a:spcPts val="3800"/>
                        </a:lnSpc>
                        <a:defRPr sz="2700">
                          <a:sym typeface="Lucida Sans"/>
                        </a:defRPr>
                      </a:pPr>
                      <a:endParaRPr/>
                    </a:p>
                  </a:txBody>
                  <a:tcPr marL="38100" marR="38100" marT="38100" marB="38100" anchor="ctr" horzOverflow="overflow"/>
                </a:tc>
                <a:extLst>
                  <a:ext uri="{0D108BD9-81ED-4DB2-BD59-A6C34878D82A}">
                    <a16:rowId xmlns:a16="http://schemas.microsoft.com/office/drawing/2014/main" val="10002"/>
                  </a:ext>
                </a:extLst>
              </a:tr>
              <a:tr h="680157">
                <a:tc>
                  <a:txBody>
                    <a:bodyPr/>
                    <a:lstStyle/>
                    <a:p>
                      <a:pPr defTabSz="914400">
                        <a:lnSpc>
                          <a:spcPts val="3800"/>
                        </a:lnSpc>
                        <a:defRPr sz="2700">
                          <a:sym typeface="Lucida Sans"/>
                        </a:defRPr>
                      </a:pPr>
                      <a:r>
                        <a:t>2</a:t>
                      </a:r>
                      <a:r>
                        <a:rPr baseline="31999"/>
                        <a:t>60</a:t>
                      </a:r>
                      <a:r>
                        <a:t> + 33</a:t>
                      </a:r>
                    </a:p>
                  </a:txBody>
                  <a:tcPr marL="38100" marR="38100" marT="38100" marB="38100" anchor="ctr" horzOverflow="overflow"/>
                </a:tc>
                <a:tc>
                  <a:txBody>
                    <a:bodyPr/>
                    <a:lstStyle/>
                    <a:p>
                      <a:pPr defTabSz="914400">
                        <a:lnSpc>
                          <a:spcPts val="3800"/>
                        </a:lnSpc>
                        <a:defRPr sz="1800"/>
                      </a:pPr>
                      <a:r>
                        <a:rPr sz="2700">
                          <a:sym typeface="Lucida Sans"/>
                        </a:rPr>
                        <a:t>25</a:t>
                      </a:r>
                    </a:p>
                  </a:txBody>
                  <a:tcPr marL="38100" marR="38100" marT="38100" marB="38100" anchor="ctr" horzOverflow="overflow"/>
                </a:tc>
                <a:tc>
                  <a:txBody>
                    <a:bodyPr/>
                    <a:lstStyle/>
                    <a:p>
                      <a:pPr defTabSz="914400">
                        <a:lnSpc>
                          <a:spcPts val="3800"/>
                        </a:lnSpc>
                        <a:defRPr sz="1800"/>
                      </a:pPr>
                      <a:r>
                        <a:rPr sz="2700">
                          <a:sym typeface="Lucida Sans"/>
                        </a:rPr>
                        <a:t>2.08</a:t>
                      </a:r>
                    </a:p>
                  </a:txBody>
                  <a:tcPr marL="38100" marR="38100" marT="38100" marB="38100" anchor="ctr" horzOverflow="overflow"/>
                </a:tc>
                <a:extLst>
                  <a:ext uri="{0D108BD9-81ED-4DB2-BD59-A6C34878D82A}">
                    <a16:rowId xmlns:a16="http://schemas.microsoft.com/office/drawing/2014/main" val="10003"/>
                  </a:ext>
                </a:extLst>
              </a:tr>
              <a:tr h="680157">
                <a:tc>
                  <a:txBody>
                    <a:bodyPr/>
                    <a:lstStyle/>
                    <a:p>
                      <a:pPr defTabSz="914400">
                        <a:lnSpc>
                          <a:spcPts val="3800"/>
                        </a:lnSpc>
                        <a:defRPr sz="2700">
                          <a:sym typeface="Lucida Sans"/>
                        </a:defRPr>
                      </a:pPr>
                      <a:r>
                        <a:t>2</a:t>
                      </a:r>
                      <a:r>
                        <a:rPr baseline="31999"/>
                        <a:t>61</a:t>
                      </a:r>
                      <a:r>
                        <a:t> + 15</a:t>
                      </a:r>
                    </a:p>
                  </a:txBody>
                  <a:tcPr marL="38100" marR="38100" marT="38100" marB="38100" anchor="ctr" horzOverflow="overflow"/>
                </a:tc>
                <a:tc>
                  <a:txBody>
                    <a:bodyPr/>
                    <a:lstStyle/>
                    <a:p>
                      <a:pPr defTabSz="914400">
                        <a:lnSpc>
                          <a:spcPts val="3800"/>
                        </a:lnSpc>
                        <a:defRPr sz="1800"/>
                      </a:pPr>
                      <a:r>
                        <a:rPr sz="2700">
                          <a:sym typeface="Lucida Sans"/>
                        </a:rPr>
                        <a:t>35</a:t>
                      </a:r>
                    </a:p>
                  </a:txBody>
                  <a:tcPr marL="38100" marR="38100" marT="38100" marB="38100" anchor="ctr" horzOverflow="overflow"/>
                </a:tc>
                <a:tc>
                  <a:txBody>
                    <a:bodyPr/>
                    <a:lstStyle/>
                    <a:p>
                      <a:pPr defTabSz="914400">
                        <a:lnSpc>
                          <a:spcPts val="3800"/>
                        </a:lnSpc>
                        <a:defRPr sz="1800"/>
                      </a:pPr>
                      <a:r>
                        <a:rPr sz="2700">
                          <a:sym typeface="Lucida Sans"/>
                        </a:rPr>
                        <a:t>1.94</a:t>
                      </a:r>
                    </a:p>
                  </a:txBody>
                  <a:tcPr marL="38100" marR="38100" marT="38100" marB="38100" anchor="ctr" horzOverflow="overflow"/>
                </a:tc>
                <a:extLst>
                  <a:ext uri="{0D108BD9-81ED-4DB2-BD59-A6C34878D82A}">
                    <a16:rowId xmlns:a16="http://schemas.microsoft.com/office/drawing/2014/main" val="10004"/>
                  </a:ext>
                </a:extLst>
              </a:tr>
              <a:tr h="680157">
                <a:tc>
                  <a:txBody>
                    <a:bodyPr/>
                    <a:lstStyle/>
                    <a:p>
                      <a:pPr defTabSz="914400">
                        <a:lnSpc>
                          <a:spcPts val="3800"/>
                        </a:lnSpc>
                        <a:defRPr sz="2700">
                          <a:sym typeface="Lucida Sans"/>
                        </a:defRPr>
                      </a:pPr>
                      <a:r>
                        <a:t>2</a:t>
                      </a:r>
                      <a:r>
                        <a:rPr baseline="31999"/>
                        <a:t>62</a:t>
                      </a:r>
                      <a:r>
                        <a:t> + 135</a:t>
                      </a:r>
                    </a:p>
                  </a:txBody>
                  <a:tcPr marL="38100" marR="38100" marT="38100" marB="38100" anchor="ctr" horzOverflow="overflow"/>
                </a:tc>
                <a:tc>
                  <a:txBody>
                    <a:bodyPr/>
                    <a:lstStyle/>
                    <a:p>
                      <a:pPr defTabSz="914400">
                        <a:lnSpc>
                          <a:spcPts val="3800"/>
                        </a:lnSpc>
                        <a:defRPr sz="1800"/>
                      </a:pPr>
                      <a:r>
                        <a:rPr sz="2700">
                          <a:sym typeface="Lucida Sans"/>
                        </a:rPr>
                        <a:t>49</a:t>
                      </a:r>
                    </a:p>
                  </a:txBody>
                  <a:tcPr marL="38100" marR="38100" marT="38100" marB="38100" anchor="ctr" horzOverflow="overflow"/>
                </a:tc>
                <a:tc>
                  <a:txBody>
                    <a:bodyPr/>
                    <a:lstStyle/>
                    <a:p>
                      <a:pPr defTabSz="914400">
                        <a:lnSpc>
                          <a:spcPts val="3800"/>
                        </a:lnSpc>
                        <a:defRPr sz="1800"/>
                      </a:pPr>
                      <a:r>
                        <a:rPr sz="2700">
                          <a:sym typeface="Lucida Sans"/>
                        </a:rPr>
                        <a:t>1.96</a:t>
                      </a:r>
                    </a:p>
                  </a:txBody>
                  <a:tcPr marL="38100" marR="38100" marT="38100" marB="38100" anchor="ctr" horzOverflow="overflow"/>
                </a:tc>
                <a:extLst>
                  <a:ext uri="{0D108BD9-81ED-4DB2-BD59-A6C34878D82A}">
                    <a16:rowId xmlns:a16="http://schemas.microsoft.com/office/drawing/2014/main" val="10005"/>
                  </a:ext>
                </a:extLst>
              </a:tr>
              <a:tr h="680157">
                <a:tc>
                  <a:txBody>
                    <a:bodyPr/>
                    <a:lstStyle/>
                    <a:p>
                      <a:pPr defTabSz="914400">
                        <a:lnSpc>
                          <a:spcPts val="3800"/>
                        </a:lnSpc>
                        <a:defRPr sz="2700">
                          <a:solidFill>
                            <a:srgbClr val="8D3124"/>
                          </a:solidFill>
                          <a:sym typeface="Lucida Sans"/>
                        </a:defRPr>
                      </a:pPr>
                      <a:endParaRPr/>
                    </a:p>
                  </a:txBody>
                  <a:tcPr marL="38100" marR="38100" marT="38100" marB="38100" anchor="ctr" horzOverflow="overflow"/>
                </a:tc>
                <a:tc>
                  <a:txBody>
                    <a:bodyPr/>
                    <a:lstStyle/>
                    <a:p>
                      <a:pPr defTabSz="914400">
                        <a:lnSpc>
                          <a:spcPts val="3800"/>
                        </a:lnSpc>
                        <a:defRPr sz="2700">
                          <a:solidFill>
                            <a:srgbClr val="8D3124"/>
                          </a:solidFill>
                          <a:sym typeface="Lucida Sans"/>
                        </a:defRPr>
                      </a:pPr>
                      <a:endParaRPr/>
                    </a:p>
                  </a:txBody>
                  <a:tcPr marL="38100" marR="38100" marT="38100" marB="38100" anchor="ctr" horzOverflow="overflow"/>
                </a:tc>
                <a:tc>
                  <a:txBody>
                    <a:bodyPr/>
                    <a:lstStyle/>
                    <a:p>
                      <a:pPr defTabSz="914400">
                        <a:lnSpc>
                          <a:spcPts val="3800"/>
                        </a:lnSpc>
                        <a:defRPr sz="2700">
                          <a:solidFill>
                            <a:srgbClr val="8D3124"/>
                          </a:solidFill>
                          <a:sym typeface="Lucida Sans"/>
                        </a:defRPr>
                      </a:pPr>
                      <a:endParaRPr/>
                    </a:p>
                  </a:txBody>
                  <a:tcPr marL="38100" marR="38100" marT="38100" marB="38100" anchor="ctr" horzOverflow="overflow"/>
                </a:tc>
                <a:extLst>
                  <a:ext uri="{0D108BD9-81ED-4DB2-BD59-A6C34878D82A}">
                    <a16:rowId xmlns:a16="http://schemas.microsoft.com/office/drawing/2014/main" val="10006"/>
                  </a:ext>
                </a:extLst>
              </a:tr>
              <a:tr h="680157">
                <a:tc>
                  <a:txBody>
                    <a:bodyPr/>
                    <a:lstStyle/>
                    <a:p>
                      <a:pPr defTabSz="914400">
                        <a:lnSpc>
                          <a:spcPts val="3800"/>
                        </a:lnSpc>
                        <a:defRPr sz="1800"/>
                      </a:pPr>
                      <a:r>
                        <a:rPr sz="2700">
                          <a:solidFill>
                            <a:srgbClr val="8D3124"/>
                          </a:solidFill>
                          <a:sym typeface="Lucida Sans"/>
                        </a:rPr>
                        <a:t>...</a:t>
                      </a:r>
                    </a:p>
                  </a:txBody>
                  <a:tcPr marL="38100" marR="38100" marT="38100" marB="38100" anchor="ctr" horzOverflow="overflow"/>
                </a:tc>
                <a:tc>
                  <a:txBody>
                    <a:bodyPr/>
                    <a:lstStyle/>
                    <a:p>
                      <a:pPr defTabSz="914400">
                        <a:lnSpc>
                          <a:spcPts val="3800"/>
                        </a:lnSpc>
                        <a:defRPr sz="2700">
                          <a:solidFill>
                            <a:srgbClr val="8D3124"/>
                          </a:solidFill>
                          <a:sym typeface="Lucida Sans"/>
                        </a:defRPr>
                      </a:pPr>
                      <a:endParaRPr/>
                    </a:p>
                  </a:txBody>
                  <a:tcPr marL="38100" marR="38100" marT="38100" marB="38100" anchor="ctr" horzOverflow="overflow"/>
                </a:tc>
                <a:tc>
                  <a:txBody>
                    <a:bodyPr/>
                    <a:lstStyle/>
                    <a:p>
                      <a:pPr defTabSz="914400">
                        <a:lnSpc>
                          <a:spcPts val="3800"/>
                        </a:lnSpc>
                        <a:defRPr sz="1800"/>
                      </a:pPr>
                      <a:r>
                        <a:rPr sz="2700">
                          <a:solidFill>
                            <a:srgbClr val="8D3124"/>
                          </a:solidFill>
                          <a:sym typeface="Lucida Sans"/>
                        </a:rPr>
                        <a:t>2</a:t>
                      </a:r>
                    </a:p>
                  </a:txBody>
                  <a:tcPr marL="38100" marR="38100" marT="38100" marB="38100" anchor="ctr" horzOverflow="overflow"/>
                </a:tc>
                <a:extLst>
                  <a:ext uri="{0D108BD9-81ED-4DB2-BD59-A6C34878D82A}">
                    <a16:rowId xmlns:a16="http://schemas.microsoft.com/office/drawing/2014/main" val="10007"/>
                  </a:ext>
                </a:extLst>
              </a:tr>
              <a:tr h="680157">
                <a:tc>
                  <a:txBody>
                    <a:bodyPr/>
                    <a:lstStyle/>
                    <a:p>
                      <a:pPr defTabSz="914400">
                        <a:lnSpc>
                          <a:spcPts val="3800"/>
                        </a:lnSpc>
                        <a:defRPr sz="2700">
                          <a:sym typeface="Lucida Sans"/>
                        </a:defRPr>
                      </a:pPr>
                      <a:r>
                        <a:t>2</a:t>
                      </a:r>
                      <a:r>
                        <a:rPr baseline="31999"/>
                        <a:t>84</a:t>
                      </a:r>
                      <a:r>
                        <a:t> + ...</a:t>
                      </a:r>
                    </a:p>
                  </a:txBody>
                  <a:tcPr marL="38100" marR="38100" marT="38100" marB="38100" anchor="ctr" horzOverflow="overflow"/>
                </a:tc>
                <a:tc>
                  <a:txBody>
                    <a:bodyPr/>
                    <a:lstStyle/>
                    <a:p>
                      <a:pPr defTabSz="914400">
                        <a:lnSpc>
                          <a:spcPts val="3800"/>
                        </a:lnSpc>
                        <a:defRPr sz="2700">
                          <a:solidFill>
                            <a:srgbClr val="8D3124"/>
                          </a:solidFill>
                          <a:sym typeface="Lucida Sans"/>
                        </a:defRPr>
                      </a:pPr>
                      <a:r>
                        <a:t>49 × 2</a:t>
                      </a:r>
                      <a:r>
                        <a:rPr baseline="31999"/>
                        <a:t>11</a:t>
                      </a:r>
                      <a:r>
                        <a:t> = 100352</a:t>
                      </a:r>
                    </a:p>
                  </a:txBody>
                  <a:tcPr marL="38100" marR="38100" marT="38100" marB="38100" anchor="ctr" horzOverflow="overflow"/>
                </a:tc>
                <a:tc>
                  <a:txBody>
                    <a:bodyPr/>
                    <a:lstStyle/>
                    <a:p>
                      <a:pPr defTabSz="914400">
                        <a:lnSpc>
                          <a:spcPts val="3800"/>
                        </a:lnSpc>
                        <a:defRPr sz="1800"/>
                      </a:pPr>
                      <a:r>
                        <a:rPr sz="2700">
                          <a:solidFill>
                            <a:srgbClr val="8D3124"/>
                          </a:solidFill>
                          <a:sym typeface="Lucida Sans"/>
                        </a:rPr>
                        <a:t>2</a:t>
                      </a:r>
                    </a:p>
                  </a:txBody>
                  <a:tcPr marL="38100" marR="38100" marT="38100" marB="38100" anchor="ctr" horzOverflow="overflow"/>
                </a:tc>
                <a:extLst>
                  <a:ext uri="{0D108BD9-81ED-4DB2-BD59-A6C34878D82A}">
                    <a16:rowId xmlns:a16="http://schemas.microsoft.com/office/drawing/2014/main" val="10008"/>
                  </a:ext>
                </a:extLst>
              </a:tr>
            </a:tbl>
          </a:graphicData>
        </a:graphic>
      </p:graphicFrame>
      <p:sp>
        <p:nvSpPr>
          <p:cNvPr id="887" name="A. About 284 (26 digits)."/>
          <p:cNvSpPr txBox="1"/>
          <p:nvPr/>
        </p:nvSpPr>
        <p:spPr>
          <a:xfrm>
            <a:off x="4067775" y="11538070"/>
            <a:ext cx="61214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dirty="0"/>
              <a:t>A. </a:t>
            </a:r>
            <a:r>
              <a:rPr dirty="0">
                <a:solidFill>
                  <a:srgbClr val="000000"/>
                </a:solidFill>
              </a:rPr>
              <a:t>About 2</a:t>
            </a:r>
            <a:r>
              <a:rPr baseline="31999" dirty="0">
                <a:solidFill>
                  <a:srgbClr val="000000"/>
                </a:solidFill>
              </a:rPr>
              <a:t>84</a:t>
            </a:r>
            <a:r>
              <a:rPr dirty="0">
                <a:solidFill>
                  <a:srgbClr val="000000"/>
                </a:solidFill>
              </a:rPr>
              <a:t> (26 digits).</a:t>
            </a:r>
          </a:p>
        </p:txBody>
      </p:sp>
      <p:sp>
        <p:nvSpPr>
          <p:cNvPr id="888" name="Circle"/>
          <p:cNvSpPr/>
          <p:nvPr/>
        </p:nvSpPr>
        <p:spPr>
          <a:xfrm>
            <a:off x="21056600" y="1943100"/>
            <a:ext cx="685800" cy="685800"/>
          </a:xfrm>
          <a:prstGeom prst="ellipse">
            <a:avLst/>
          </a:prstGeom>
          <a:ln w="38100">
            <a:solidFill>
              <a:srgbClr val="8D3124"/>
            </a:solidFill>
          </a:ln>
        </p:spPr>
        <p:txBody>
          <a:bodyPr lIns="469900" tIns="469900" rIns="469900" bIns="469900"/>
          <a:lstStyle/>
          <a:p>
            <a:pPr marL="7224" marR="7224" defTabSz="1295400">
              <a:lnSpc>
                <a:spcPct val="130000"/>
              </a:lnSpc>
              <a:defRPr sz="3000">
                <a:uFill>
                  <a:solidFill>
                    <a:srgbClr val="0433FF"/>
                  </a:solidFill>
                </a:uFill>
              </a:defRPr>
            </a:pPr>
            <a:endParaRPr/>
          </a:p>
        </p:txBody>
      </p:sp>
      <p:grpSp>
        <p:nvGrpSpPr>
          <p:cNvPr id="893" name="Group"/>
          <p:cNvGrpSpPr/>
          <p:nvPr/>
        </p:nvGrpSpPr>
        <p:grpSpPr>
          <a:xfrm>
            <a:off x="20091418" y="5245100"/>
            <a:ext cx="3894039" cy="6642100"/>
            <a:chOff x="14648" y="0"/>
            <a:chExt cx="3894038" cy="6642100"/>
          </a:xfrm>
        </p:grpSpPr>
        <p:pic>
          <p:nvPicPr>
            <p:cNvPr id="889" name="droppedImage.pdf" descr="droppedImage.pdf"/>
            <p:cNvPicPr>
              <a:picLocks noChangeAspect="1"/>
            </p:cNvPicPr>
            <p:nvPr/>
          </p:nvPicPr>
          <p:blipFill>
            <a:blip r:embed="rId2"/>
            <a:stretch>
              <a:fillRect/>
            </a:stretch>
          </p:blipFill>
          <p:spPr>
            <a:xfrm>
              <a:off x="1026245" y="4521200"/>
              <a:ext cx="2379285" cy="2120900"/>
            </a:xfrm>
            <a:prstGeom prst="rect">
              <a:avLst/>
            </a:prstGeom>
            <a:ln w="12700" cap="flat">
              <a:noFill/>
              <a:miter lim="400000"/>
            </a:ln>
            <a:effectLst/>
          </p:spPr>
        </p:pic>
        <p:sp>
          <p:nvSpPr>
            <p:cNvPr id="890" name="✓"/>
            <p:cNvSpPr txBox="1"/>
            <p:nvPr/>
          </p:nvSpPr>
          <p:spPr>
            <a:xfrm>
              <a:off x="1754638" y="0"/>
              <a:ext cx="521904" cy="736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5000"/>
                </a:lnSpc>
                <a:tabLst>
                  <a:tab pos="1511300" algn="l"/>
                </a:tabLst>
                <a:defRPr sz="4200">
                  <a:solidFill>
                    <a:srgbClr val="005493"/>
                  </a:solidFill>
                  <a:latin typeface="Lucida Sans"/>
                  <a:ea typeface="Lucida Sans"/>
                  <a:cs typeface="Lucida Sans"/>
                  <a:sym typeface="Lucida Sans"/>
                </a:defRPr>
              </a:lvl1pPr>
            </a:lstStyle>
            <a:p>
              <a:r>
                <a:t>✓</a:t>
              </a:r>
            </a:p>
          </p:txBody>
        </p:sp>
        <p:sp>
          <p:nvSpPr>
            <p:cNvPr id="891" name="Tricky: math model says…"/>
            <p:cNvSpPr txBox="1"/>
            <p:nvPr/>
          </p:nvSpPr>
          <p:spPr>
            <a:xfrm>
              <a:off x="14648" y="2921000"/>
              <a:ext cx="3894039" cy="1295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100"/>
                </a:lnSpc>
                <a:spcBef>
                  <a:spcPts val="200"/>
                </a:spcBef>
                <a:tabLst>
                  <a:tab pos="1511300" algn="l"/>
                </a:tabLst>
                <a:defRPr sz="2400">
                  <a:solidFill>
                    <a:srgbClr val="005493"/>
                  </a:solidFill>
                  <a:uFill>
                    <a:solidFill>
                      <a:srgbClr val="005493"/>
                    </a:solidFill>
                  </a:uFill>
                  <a:latin typeface="Lucida Sans"/>
                  <a:ea typeface="Lucida Sans"/>
                  <a:cs typeface="Lucida Sans"/>
                  <a:sym typeface="Lucida Sans"/>
                </a:defRPr>
              </a:pPr>
              <a:r>
                <a:t>Tricky: math model says</a:t>
              </a:r>
            </a:p>
            <a:p>
              <a:pPr marL="82550" marR="82550" algn="ctr" defTabSz="647700">
                <a:lnSpc>
                  <a:spcPts val="3100"/>
                </a:lnSpc>
                <a:spcBef>
                  <a:spcPts val="200"/>
                </a:spcBef>
                <a:tabLst>
                  <a:tab pos="1511300" algn="l"/>
                </a:tabLst>
                <a:defRPr sz="2400">
                  <a:solidFill>
                    <a:srgbClr val="005493"/>
                  </a:solidFill>
                  <a:uFill>
                    <a:solidFill>
                      <a:srgbClr val="005493"/>
                    </a:solidFill>
                  </a:uFill>
                  <a:latin typeface="Lucida Sans"/>
                  <a:ea typeface="Lucida Sans"/>
                  <a:cs typeface="Lucida Sans"/>
                  <a:sym typeface="Lucida Sans"/>
                </a:defRPr>
              </a:pPr>
              <a:r>
                <a:t>order of growth</a:t>
              </a:r>
            </a:p>
            <a:p>
              <a:pPr marL="82550" marR="82550" algn="ctr" defTabSz="647700">
                <a:lnSpc>
                  <a:spcPts val="3100"/>
                </a:lnSpc>
                <a:spcBef>
                  <a:spcPts val="200"/>
                </a:spcBef>
                <a:tabLst>
                  <a:tab pos="1511300" algn="l"/>
                </a:tabLst>
                <a:defRPr sz="2400">
                  <a:solidFill>
                    <a:srgbClr val="005493"/>
                  </a:solidFill>
                  <a:uFill>
                    <a:solidFill>
                      <a:srgbClr val="005493"/>
                    </a:solidFill>
                  </a:uFill>
                  <a:latin typeface="Lucida Sans"/>
                  <a:ea typeface="Lucida Sans"/>
                  <a:cs typeface="Lucida Sans"/>
                  <a:sym typeface="Lucida Sans"/>
                </a:defRPr>
              </a:pPr>
              <a:r>
                <a:t>should be √</a:t>
              </a:r>
              <a:r>
                <a:rPr i="1" spc="360"/>
                <a:t>N</a:t>
              </a:r>
            </a:p>
          </p:txBody>
        </p:sp>
        <p:sp>
          <p:nvSpPr>
            <p:cNvPr id="892" name="Line"/>
            <p:cNvSpPr/>
            <p:nvPr/>
          </p:nvSpPr>
          <p:spPr>
            <a:xfrm flipH="1">
              <a:off x="1987165" y="686858"/>
              <a:ext cx="1" cy="2148152"/>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85">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885">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88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885">
                                            <p:txEl>
                                              <p:pRg st="2" end="2"/>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88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885">
                                            <p:txEl>
                                              <p:pRg st="4" end="4"/>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885">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885">
                                            <p:txEl>
                                              <p:pRg st="6" end="6"/>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iterate>
                                    <p:tmAbs val="0"/>
                                  </p:iterate>
                                  <p:childTnLst>
                                    <p:set>
                                      <p:cBhvr>
                                        <p:cTn id="40" fill="hold"/>
                                        <p:tgtEl>
                                          <p:spTgt spid="885">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885">
                                            <p:txEl>
                                              <p:pRg st="8" end="8"/>
                                            </p:txEl>
                                          </p:spTgt>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885">
                                            <p:txEl>
                                              <p:pRg st="9" end="9"/>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88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88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89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p:tmAbs val="0"/>
                                  </p:iterate>
                                  <p:childTnLst>
                                    <p:set>
                                      <p:cBhvr>
                                        <p:cTn id="63" fill="hold"/>
                                        <p:tgtEl>
                                          <p:spTgt spid="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 grpId="0" animBg="1" advAuto="0"/>
      <p:bldP spid="884" grpId="0" animBg="1" advAuto="0"/>
      <p:bldP spid="885" grpId="0" build="p" bldLvl="5" animBg="1" advAuto="0"/>
      <p:bldP spid="886" grpId="0" animBg="1" advAuto="0"/>
      <p:bldP spid="887" grpId="0" animBg="1" advAuto="0"/>
      <p:bldP spid="888" grpId="0" animBg="1" advAuto="0"/>
      <p:bldP spid="893"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lstStyle>
            <a:lvl1pPr algn="r"/>
          </a:lstStyle>
          <a:p>
            <a:fld id="{86CB4B4D-7CA3-9044-876B-883B54F8677D}" type="slidenum">
              <a:t>5</a:t>
            </a:fld>
            <a:endParaRPr/>
          </a:p>
        </p:txBody>
      </p:sp>
      <p:sp>
        <p:nvSpPr>
          <p:cNvPr id="147" name="Three reasons to study program performance"/>
          <p:cNvSpPr txBox="1">
            <a:spLocks noGrp="1"/>
          </p:cNvSpPr>
          <p:nvPr>
            <p:ph type="title"/>
          </p:nvPr>
        </p:nvSpPr>
        <p:spPr>
          <a:prstGeom prst="rect">
            <a:avLst/>
          </a:prstGeom>
        </p:spPr>
        <p:txBody>
          <a:bodyPr lIns="38100" tIns="38100" rIns="38100" bIns="38100"/>
          <a:lstStyle/>
          <a:p>
            <a:pPr>
              <a:spcBef>
                <a:spcPts val="0"/>
              </a:spcBef>
            </a:pPr>
            <a:r>
              <a:t>Three reasons to study program performance</a:t>
            </a:r>
          </a:p>
        </p:txBody>
      </p:sp>
      <p:sp>
        <p:nvSpPr>
          <p:cNvPr id="148" name="2. To compare algorithms and implementations.…"/>
          <p:cNvSpPr txBox="1"/>
          <p:nvPr/>
        </p:nvSpPr>
        <p:spPr>
          <a:xfrm>
            <a:off x="1270000" y="5791200"/>
            <a:ext cx="11439922" cy="27178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2. To compare algorithms and implementations.</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Will this change make my program faster?</a:t>
            </a:r>
          </a:p>
          <a:p>
            <a:pPr marL="838200" lvl="1" indent="-381000" defTabSz="647700">
              <a:lnSpc>
                <a:spcPts val="5500"/>
              </a:lnSpc>
              <a:spcBef>
                <a:spcPts val="600"/>
              </a:spcBef>
              <a:buSzPct val="125000"/>
              <a:buFont typeface="Gill Sans"/>
              <a:buChar char="•"/>
              <a:tabLst>
                <a:tab pos="2476500" algn="l"/>
              </a:tabLst>
              <a:defRPr sz="3600">
                <a:latin typeface="Lucida Sans"/>
                <a:ea typeface="Lucida Sans"/>
                <a:cs typeface="Lucida Sans"/>
                <a:sym typeface="Lucida Sans"/>
              </a:defRPr>
            </a:pPr>
            <a:r>
              <a:t>How can I make my program faster?</a:t>
            </a:r>
          </a:p>
        </p:txBody>
      </p:sp>
      <p:sp>
        <p:nvSpPr>
          <p:cNvPr id="149" name="3. To develop a basis for understanding the problem and for designing new algorithms…"/>
          <p:cNvSpPr txBox="1"/>
          <p:nvPr/>
        </p:nvSpPr>
        <p:spPr>
          <a:xfrm>
            <a:off x="1270000" y="9283700"/>
            <a:ext cx="11439922" cy="3340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300"/>
              </a:spcBef>
              <a:tabLst>
                <a:tab pos="1168400" algn="l"/>
              </a:tabLst>
              <a:defRPr sz="3600">
                <a:latin typeface="Lucida Sans"/>
                <a:ea typeface="Lucida Sans"/>
                <a:cs typeface="Lucida Sans"/>
                <a:sym typeface="Lucida Sans"/>
              </a:defRPr>
            </a:pPr>
            <a:r>
              <a:rPr>
                <a:solidFill>
                  <a:srgbClr val="005493"/>
                </a:solidFill>
              </a:rPr>
              <a:t>3. To develop a basis for understanding the</a:t>
            </a:r>
            <a:br>
              <a:rPr>
                <a:solidFill>
                  <a:srgbClr val="005493"/>
                </a:solidFill>
              </a:rPr>
            </a:br>
            <a:r>
              <a:rPr>
                <a:solidFill>
                  <a:srgbClr val="005493"/>
                </a:solidFill>
              </a:rPr>
              <a:t>problem and for designing new algorithms</a:t>
            </a:r>
          </a:p>
          <a:p>
            <a:pPr marL="838200" lvl="1" indent="-381000" defTabSz="647700">
              <a:lnSpc>
                <a:spcPts val="5500"/>
              </a:lnSpc>
              <a:spcBef>
                <a:spcPts val="1300"/>
              </a:spcBef>
              <a:buSzPct val="125000"/>
              <a:buFont typeface="Gill Sans"/>
              <a:buChar char="•"/>
              <a:tabLst>
                <a:tab pos="2476500" algn="l"/>
              </a:tabLst>
              <a:defRPr sz="3600">
                <a:latin typeface="Lucida Sans"/>
                <a:ea typeface="Lucida Sans"/>
                <a:cs typeface="Lucida Sans"/>
                <a:sym typeface="Lucida Sans"/>
              </a:defRPr>
            </a:pPr>
            <a:r>
              <a:t>Enables new technology.</a:t>
            </a:r>
          </a:p>
          <a:p>
            <a:pPr marL="838200" lvl="1" indent="-381000" defTabSz="647700">
              <a:lnSpc>
                <a:spcPts val="5500"/>
              </a:lnSpc>
              <a:spcBef>
                <a:spcPts val="1300"/>
              </a:spcBef>
              <a:buSzPct val="125000"/>
              <a:buFont typeface="Gill Sans"/>
              <a:buChar char="•"/>
              <a:tabLst>
                <a:tab pos="2476500" algn="l"/>
              </a:tabLst>
              <a:defRPr sz="3600">
                <a:latin typeface="Lucida Sans"/>
                <a:ea typeface="Lucida Sans"/>
                <a:cs typeface="Lucida Sans"/>
                <a:sym typeface="Lucida Sans"/>
              </a:defRPr>
            </a:pPr>
            <a:r>
              <a:t>Enables new research.</a:t>
            </a:r>
          </a:p>
        </p:txBody>
      </p:sp>
      <p:sp>
        <p:nvSpPr>
          <p:cNvPr id="150" name="1. To predict program behavior…"/>
          <p:cNvSpPr txBox="1">
            <a:spLocks noGrp="1"/>
          </p:cNvSpPr>
          <p:nvPr>
            <p:ph type="body" sz="quarter" idx="1"/>
          </p:nvPr>
        </p:nvSpPr>
        <p:spPr>
          <a:xfrm>
            <a:off x="1270000" y="2286000"/>
            <a:ext cx="8343900" cy="2616200"/>
          </a:xfrm>
          <a:prstGeom prst="rect">
            <a:avLst/>
          </a:prstGeom>
        </p:spPr>
        <p:txBody>
          <a:bodyPr/>
          <a:lstStyle/>
          <a:p>
            <a:pPr>
              <a:defRPr>
                <a:solidFill>
                  <a:srgbClr val="005493"/>
                </a:solidFill>
              </a:defRPr>
            </a:pPr>
            <a:r>
              <a:rPr dirty="0"/>
              <a:t>1. To predict program behavior</a:t>
            </a:r>
          </a:p>
          <a:p>
            <a:pPr lvl="1"/>
            <a:r>
              <a:rPr dirty="0"/>
              <a:t>Will my program finish?</a:t>
            </a:r>
          </a:p>
          <a:p>
            <a:pPr lvl="1"/>
            <a:r>
              <a:rPr i="1" dirty="0"/>
              <a:t>When</a:t>
            </a:r>
            <a:r>
              <a:rPr dirty="0"/>
              <a:t> will my program finish?</a:t>
            </a:r>
          </a:p>
        </p:txBody>
      </p:sp>
      <p:sp>
        <p:nvSpPr>
          <p:cNvPr id="151" name="public class Gambler…"/>
          <p:cNvSpPr txBox="1"/>
          <p:nvPr/>
        </p:nvSpPr>
        <p:spPr>
          <a:xfrm>
            <a:off x="12950023" y="1330959"/>
            <a:ext cx="10007601" cy="8270241"/>
          </a:xfrm>
          <a:prstGeom prst="rect">
            <a:avLst/>
          </a:prstGeom>
          <a:solidFill>
            <a:srgbClr val="FFFFFF"/>
          </a:solidFill>
          <a:ln w="127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6350" marR="6350" defTabSz="647700">
              <a:lnSpc>
                <a:spcPct val="110000"/>
              </a:lnSpc>
              <a:buClr>
                <a:srgbClr val="0433FF"/>
              </a:buClr>
              <a:buFont typeface="Courier New"/>
              <a:tabLst>
                <a:tab pos="1155700" algn="l"/>
              </a:tabLst>
              <a:defRPr sz="1800"/>
            </a:pPr>
            <a:r>
              <a:rPr sz="2400" dirty="0">
                <a:uFill>
                  <a:solidFill>
                    <a:srgbClr val="000000"/>
                  </a:solidFill>
                </a:uFill>
              </a:rPr>
              <a:t>public class Gambler </a:t>
            </a:r>
            <a:endParaRPr sz="2400" dirty="0"/>
          </a:p>
          <a:p>
            <a:pPr marL="6350" marR="6350" defTabSz="647700">
              <a:lnSpc>
                <a:spcPct val="110000"/>
              </a:lnSpc>
              <a:buClr>
                <a:srgbClr val="000000"/>
              </a:buClr>
              <a:buFont typeface="Courier New"/>
              <a:tabLst>
                <a:tab pos="1155700" algn="l"/>
              </a:tabLst>
              <a:defRPr sz="1800"/>
            </a:pPr>
            <a:r>
              <a:rPr sz="2400" dirty="0"/>
              <a:t>{</a:t>
            </a:r>
          </a:p>
          <a:p>
            <a:pPr marL="6350" marR="6350" defTabSz="647700">
              <a:lnSpc>
                <a:spcPct val="110000"/>
              </a:lnSpc>
              <a:buClr>
                <a:srgbClr val="000000"/>
              </a:buClr>
              <a:buFont typeface="Courier New"/>
              <a:tabLst>
                <a:tab pos="1155700" algn="l"/>
              </a:tabLst>
              <a:defRPr sz="1800"/>
            </a:pPr>
            <a:r>
              <a:rPr sz="2400" dirty="0"/>
              <a:t>    </a:t>
            </a:r>
            <a:r>
              <a:rPr sz="2400" dirty="0">
                <a:uFill>
                  <a:solidFill>
                    <a:srgbClr val="000000"/>
                  </a:solidFill>
                </a:uFill>
              </a:rPr>
              <a:t>public static void </a:t>
            </a:r>
            <a:r>
              <a:rPr sz="2400" dirty="0"/>
              <a:t>main</a:t>
            </a:r>
            <a:r>
              <a:rPr sz="2400" dirty="0">
                <a:uFill>
                  <a:solidFill>
                    <a:srgbClr val="000000"/>
                  </a:solidFill>
                </a:uFill>
              </a:rPr>
              <a:t>(String[] </a:t>
            </a:r>
            <a:r>
              <a:rPr sz="2400" dirty="0" err="1">
                <a:uFill>
                  <a:solidFill>
                    <a:srgbClr val="000000"/>
                  </a:solidFill>
                </a:uFill>
              </a:rPr>
              <a:t>args</a:t>
            </a:r>
            <a:r>
              <a:rPr sz="2400" dirty="0">
                <a:uFill>
                  <a:solidFill>
                    <a:srgbClr val="000000"/>
                  </a:solidFill>
                </a:uFill>
              </a:rPr>
              <a:t>) </a:t>
            </a:r>
            <a:endParaRPr sz="2400" dirty="0"/>
          </a:p>
          <a:p>
            <a:pPr marL="6350" marR="6350" defTabSz="647700">
              <a:lnSpc>
                <a:spcPct val="110000"/>
              </a:lnSpc>
              <a:buClr>
                <a:srgbClr val="000000"/>
              </a:buClr>
              <a:buFont typeface="Courier New"/>
              <a:tabLst>
                <a:tab pos="1155700" algn="l"/>
              </a:tabLst>
              <a:defRPr sz="1800"/>
            </a:pPr>
            <a:r>
              <a:rPr sz="2400" dirty="0"/>
              <a:t>    {</a:t>
            </a:r>
          </a:p>
          <a:p>
            <a:pPr marL="6350" marR="6350" defTabSz="647700">
              <a:lnSpc>
                <a:spcPct val="110000"/>
              </a:lnSpc>
              <a:buClr>
                <a:srgbClr val="000000"/>
              </a:buClr>
              <a:buFont typeface="Courier New"/>
              <a:tabLst>
                <a:tab pos="1155700" algn="l"/>
              </a:tabLst>
              <a:defRPr sz="1800"/>
            </a:pPr>
            <a:r>
              <a:rPr sz="2400" dirty="0"/>
              <a:t>      </a:t>
            </a:r>
            <a:r>
              <a:rPr sz="2400" dirty="0">
                <a:uFill>
                  <a:solidFill>
                    <a:srgbClr val="000000"/>
                  </a:solidFill>
                </a:uFill>
              </a:rPr>
              <a:t>int stake  = Integer.</a:t>
            </a:r>
            <a:r>
              <a:rPr sz="2400" dirty="0"/>
              <a:t>parseInt</a:t>
            </a:r>
            <a:r>
              <a:rPr sz="2400" dirty="0">
                <a:uFill>
                  <a:solidFill>
                    <a:srgbClr val="000000"/>
                  </a:solidFill>
                </a:uFill>
              </a:rPr>
              <a:t>(</a:t>
            </a:r>
            <a:r>
              <a:rPr sz="2400" dirty="0" err="1">
                <a:uFill>
                  <a:solidFill>
                    <a:srgbClr val="000000"/>
                  </a:solidFill>
                </a:uFill>
              </a:rPr>
              <a:t>args</a:t>
            </a:r>
            <a:r>
              <a:rPr sz="2400" dirty="0">
                <a:uFill>
                  <a:solidFill>
                    <a:srgbClr val="000000"/>
                  </a:solidFill>
                </a:uFill>
              </a:rPr>
              <a:t>[0]);</a:t>
            </a:r>
          </a:p>
          <a:p>
            <a:pPr marL="6350" marR="6350" defTabSz="647700">
              <a:lnSpc>
                <a:spcPct val="110000"/>
              </a:lnSpc>
              <a:buClr>
                <a:srgbClr val="AC2900"/>
              </a:buClr>
              <a:buFont typeface="Courier New"/>
              <a:tabLst>
                <a:tab pos="1155700" algn="l"/>
              </a:tabLst>
              <a:defRPr sz="1800"/>
            </a:pPr>
            <a:r>
              <a:rPr sz="2400" dirty="0">
                <a:uFill>
                  <a:solidFill>
                    <a:srgbClr val="000000"/>
                  </a:solidFill>
                </a:uFill>
              </a:rPr>
              <a:t>      int goal   = Integer.</a:t>
            </a:r>
            <a:r>
              <a:rPr sz="2400" dirty="0"/>
              <a:t>parseInt</a:t>
            </a:r>
            <a:r>
              <a:rPr sz="2400" dirty="0">
                <a:uFill>
                  <a:solidFill>
                    <a:srgbClr val="000000"/>
                  </a:solidFill>
                </a:uFill>
              </a:rPr>
              <a:t>(</a:t>
            </a:r>
            <a:r>
              <a:rPr sz="2400" dirty="0" err="1">
                <a:uFill>
                  <a:solidFill>
                    <a:srgbClr val="000000"/>
                  </a:solidFill>
                </a:uFill>
              </a:rPr>
              <a:t>args</a:t>
            </a:r>
            <a:r>
              <a:rPr sz="2400" dirty="0">
                <a:uFill>
                  <a:solidFill>
                    <a:srgbClr val="000000"/>
                  </a:solidFill>
                </a:uFill>
              </a:rPr>
              <a:t>[1]);</a:t>
            </a:r>
          </a:p>
          <a:p>
            <a:pPr marL="6350" marR="6350" defTabSz="647700">
              <a:lnSpc>
                <a:spcPct val="110000"/>
              </a:lnSpc>
              <a:buClr>
                <a:srgbClr val="AC2900"/>
              </a:buClr>
              <a:buFont typeface="Courier New"/>
              <a:tabLst>
                <a:tab pos="1155700" algn="l"/>
              </a:tabLst>
              <a:defRPr sz="1800"/>
            </a:pPr>
            <a:r>
              <a:rPr sz="2400" dirty="0">
                <a:uFill>
                  <a:solidFill>
                    <a:srgbClr val="000000"/>
                  </a:solidFill>
                </a:uFill>
              </a:rPr>
              <a:t>      int trials = Integer.</a:t>
            </a:r>
            <a:r>
              <a:rPr sz="2400" dirty="0"/>
              <a:t>parseInt</a:t>
            </a:r>
            <a:r>
              <a:rPr sz="2400" dirty="0">
                <a:uFill>
                  <a:solidFill>
                    <a:srgbClr val="000000"/>
                  </a:solidFill>
                </a:uFill>
              </a:rPr>
              <a:t>(</a:t>
            </a:r>
            <a:r>
              <a:rPr sz="2400" dirty="0" err="1">
                <a:uFill>
                  <a:solidFill>
                    <a:srgbClr val="000000"/>
                  </a:solidFill>
                </a:uFill>
              </a:rPr>
              <a:t>args</a:t>
            </a:r>
            <a:r>
              <a:rPr sz="2400" dirty="0">
                <a:uFill>
                  <a:solidFill>
                    <a:srgbClr val="000000"/>
                  </a:solidFill>
                </a:uFill>
              </a:rPr>
              <a:t>[2]);      </a:t>
            </a:r>
            <a:endParaRPr sz="2400" dirty="0"/>
          </a:p>
          <a:p>
            <a:pPr marL="6350" marR="6350" defTabSz="647700">
              <a:lnSpc>
                <a:spcPct val="110000"/>
              </a:lnSpc>
              <a:buClr>
                <a:srgbClr val="0433FF"/>
              </a:buClr>
              <a:buFont typeface="Courier New"/>
              <a:tabLst>
                <a:tab pos="1155700" algn="l"/>
              </a:tabLst>
              <a:defRPr sz="1800"/>
            </a:pPr>
            <a:r>
              <a:rPr sz="2400" dirty="0">
                <a:uFill>
                  <a:solidFill>
                    <a:srgbClr val="000000"/>
                  </a:solidFill>
                </a:uFill>
              </a:rPr>
              <a:t>      int wins   = 0;</a:t>
            </a:r>
          </a:p>
          <a:p>
            <a:pPr marL="6350" marR="6350" defTabSz="647700">
              <a:lnSpc>
                <a:spcPct val="110000"/>
              </a:lnSpc>
              <a:buClr>
                <a:srgbClr val="0433FF"/>
              </a:buClr>
              <a:buFont typeface="Courier New"/>
              <a:tabLst>
                <a:tab pos="1155700" algn="l"/>
              </a:tabLst>
              <a:defRPr sz="1800"/>
            </a:pPr>
            <a:r>
              <a:rPr sz="2400" dirty="0">
                <a:uFill>
                  <a:solidFill>
                    <a:srgbClr val="000000"/>
                  </a:solidFill>
                </a:uFill>
              </a:rPr>
              <a:t>      for (int t = 0; t &lt; trials; t++)</a:t>
            </a:r>
          </a:p>
          <a:p>
            <a:pPr marL="6350" marR="6350" defTabSz="647700">
              <a:lnSpc>
                <a:spcPct val="110000"/>
              </a:lnSpc>
              <a:buClr>
                <a:srgbClr val="0433FF"/>
              </a:buClr>
              <a:buFont typeface="Courier New"/>
              <a:tabLst>
                <a:tab pos="1155700" algn="l"/>
              </a:tabLst>
              <a:defRPr sz="1800"/>
            </a:pPr>
            <a:r>
              <a:rPr sz="2400" dirty="0"/>
              <a:t>      {  </a:t>
            </a:r>
            <a:endParaRPr sz="2400" dirty="0">
              <a:solidFill>
                <a:srgbClr val="5E5E5E"/>
              </a:solidFill>
              <a:uFill>
                <a:solidFill>
                  <a:srgbClr val="5E5E5E"/>
                </a:solidFill>
              </a:uFill>
            </a:endParaRPr>
          </a:p>
          <a:p>
            <a:pPr marL="6350" marR="6350" defTabSz="647700">
              <a:lnSpc>
                <a:spcPct val="110000"/>
              </a:lnSpc>
              <a:buClr>
                <a:srgbClr val="0433FF"/>
              </a:buClr>
              <a:buFont typeface="Courier New"/>
              <a:tabLst>
                <a:tab pos="1155700" algn="l"/>
              </a:tabLst>
              <a:defRPr sz="1800"/>
            </a:pPr>
            <a:r>
              <a:rPr sz="2400" dirty="0">
                <a:uFill>
                  <a:solidFill>
                    <a:srgbClr val="000000"/>
                  </a:solidFill>
                </a:uFill>
              </a:rPr>
              <a:t>         int cash = stake;</a:t>
            </a:r>
          </a:p>
          <a:p>
            <a:pPr marL="86359" defTabSz="647700">
              <a:lnSpc>
                <a:spcPct val="110000"/>
              </a:lnSpc>
              <a:buClr>
                <a:srgbClr val="0433FF"/>
              </a:buClr>
              <a:buFont typeface="Courier New"/>
              <a:tabLst>
                <a:tab pos="1155700" algn="l"/>
              </a:tabLst>
              <a:defRPr sz="1800"/>
            </a:pPr>
            <a:r>
              <a:rPr sz="2400" dirty="0">
                <a:uFill>
                  <a:solidFill>
                    <a:srgbClr val="000000"/>
                  </a:solidFill>
                </a:uFill>
              </a:rPr>
              <a:t>         while (cash &gt; 0 &amp;&amp; cash &lt; goal)</a:t>
            </a:r>
          </a:p>
          <a:p>
            <a:pPr marL="86359" defTabSz="647700">
              <a:lnSpc>
                <a:spcPct val="110000"/>
              </a:lnSpc>
              <a:buClr>
                <a:srgbClr val="0433FF"/>
              </a:buClr>
              <a:buFont typeface="Courier New"/>
              <a:tabLst>
                <a:tab pos="1155700" algn="l"/>
              </a:tabLst>
              <a:defRPr sz="1800"/>
            </a:pPr>
            <a:r>
              <a:rPr sz="2400" dirty="0">
                <a:uFill>
                  <a:solidFill>
                    <a:srgbClr val="000000"/>
                  </a:solidFill>
                </a:uFill>
              </a:rPr>
              <a:t>            if (</a:t>
            </a:r>
            <a:r>
              <a:rPr sz="2400" dirty="0" err="1">
                <a:uFill>
                  <a:solidFill>
                    <a:srgbClr val="000000"/>
                  </a:solidFill>
                </a:uFill>
              </a:rPr>
              <a:t>Math.</a:t>
            </a:r>
            <a:r>
              <a:rPr sz="2400" dirty="0" err="1"/>
              <a:t>random</a:t>
            </a:r>
            <a:r>
              <a:rPr sz="2400" dirty="0">
                <a:uFill>
                  <a:solidFill>
                    <a:srgbClr val="000000"/>
                  </a:solidFill>
                </a:uFill>
              </a:rPr>
              <a:t>() &lt; 0.5) cash++;</a:t>
            </a:r>
            <a:br>
              <a:rPr sz="2400" dirty="0">
                <a:uFill>
                  <a:solidFill>
                    <a:srgbClr val="000000"/>
                  </a:solidFill>
                </a:uFill>
              </a:rPr>
            </a:br>
            <a:r>
              <a:rPr sz="2400" dirty="0">
                <a:uFill>
                  <a:solidFill>
                    <a:srgbClr val="000000"/>
                  </a:solidFill>
                </a:uFill>
              </a:rPr>
              <a:t>            else                     cash--;</a:t>
            </a:r>
          </a:p>
          <a:p>
            <a:pPr marL="86359" defTabSz="647700">
              <a:lnSpc>
                <a:spcPct val="110000"/>
              </a:lnSpc>
              <a:buClr>
                <a:srgbClr val="0433FF"/>
              </a:buClr>
              <a:buFont typeface="Courier New"/>
              <a:tabLst>
                <a:tab pos="1155700" algn="l"/>
              </a:tabLst>
              <a:defRPr sz="1800"/>
            </a:pPr>
            <a:r>
              <a:rPr sz="2400" dirty="0">
                <a:uFill>
                  <a:solidFill>
                    <a:srgbClr val="000000"/>
                  </a:solidFill>
                </a:uFill>
              </a:rPr>
              <a:t>         if (cash == goal) wins++;</a:t>
            </a:r>
          </a:p>
          <a:p>
            <a:pPr marL="6350" marR="6350" defTabSz="647700">
              <a:lnSpc>
                <a:spcPct val="110000"/>
              </a:lnSpc>
              <a:buClr>
                <a:srgbClr val="000000"/>
              </a:buClr>
              <a:buFont typeface="Courier New"/>
              <a:tabLst>
                <a:tab pos="1155700" algn="l"/>
              </a:tabLst>
              <a:defRPr sz="2400"/>
            </a:pPr>
            <a:r>
              <a:rPr dirty="0"/>
              <a:t>      }</a:t>
            </a:r>
          </a:p>
          <a:p>
            <a:pPr marL="6350" marR="6350" defTabSz="647700">
              <a:lnSpc>
                <a:spcPct val="110000"/>
              </a:lnSpc>
              <a:buClr>
                <a:srgbClr val="000000"/>
              </a:buClr>
              <a:buFont typeface="Courier New"/>
              <a:tabLst>
                <a:tab pos="1155700" algn="l"/>
              </a:tabLst>
              <a:defRPr sz="2400"/>
            </a:pPr>
            <a:r>
              <a:rPr dirty="0">
                <a:uFill>
                  <a:solidFill>
                    <a:srgbClr val="000000"/>
                  </a:solidFill>
                </a:uFill>
              </a:rPr>
              <a:t>      </a:t>
            </a:r>
            <a:r>
              <a:rPr dirty="0" err="1">
                <a:uFill>
                  <a:solidFill>
                    <a:srgbClr val="000000"/>
                  </a:solidFill>
                </a:uFill>
              </a:rPr>
              <a:t>StdOut.</a:t>
            </a:r>
            <a:r>
              <a:rPr dirty="0" err="1"/>
              <a:t>print</a:t>
            </a:r>
            <a:r>
              <a:rPr dirty="0">
                <a:uFill>
                  <a:solidFill>
                    <a:srgbClr val="000000"/>
                  </a:solidFill>
                </a:uFill>
              </a:rPr>
              <a:t>(</a:t>
            </a:r>
            <a:r>
              <a:rPr dirty="0"/>
              <a:t>wins</a:t>
            </a:r>
            <a:r>
              <a:rPr dirty="0">
                <a:uFill>
                  <a:solidFill>
                    <a:srgbClr val="000000"/>
                  </a:solidFill>
                </a:uFill>
              </a:rPr>
              <a:t> + " wins of " + trials);</a:t>
            </a:r>
          </a:p>
          <a:p>
            <a:pPr marL="6350" marR="6350" defTabSz="647700">
              <a:lnSpc>
                <a:spcPct val="110000"/>
              </a:lnSpc>
              <a:buClr>
                <a:srgbClr val="000000"/>
              </a:buClr>
              <a:buFont typeface="Courier New"/>
              <a:tabLst>
                <a:tab pos="1155700" algn="l"/>
              </a:tabLst>
              <a:defRPr sz="1800"/>
            </a:pPr>
            <a:r>
              <a:rPr sz="2400" dirty="0"/>
              <a:t>   }</a:t>
            </a:r>
          </a:p>
          <a:p>
            <a:pPr marL="6350" marR="6350" defTabSz="647700">
              <a:lnSpc>
                <a:spcPct val="110000"/>
              </a:lnSpc>
              <a:buClr>
                <a:srgbClr val="000000"/>
              </a:buClr>
              <a:buFont typeface="Courier New"/>
              <a:tabLst>
                <a:tab pos="1155700" algn="l"/>
              </a:tabLst>
              <a:defRPr sz="1800"/>
            </a:pPr>
            <a:r>
              <a:rPr sz="2400" dirty="0"/>
              <a:t>}</a:t>
            </a:r>
            <a:r>
              <a:rPr sz="2400" dirty="0">
                <a:uFill>
                  <a:solidFill>
                    <a:srgbClr val="000000"/>
                  </a:solidFill>
                </a:uFill>
              </a:rPr>
              <a:t> </a:t>
            </a:r>
          </a:p>
        </p:txBody>
      </p:sp>
      <p:grpSp>
        <p:nvGrpSpPr>
          <p:cNvPr id="154" name="Group"/>
          <p:cNvGrpSpPr/>
          <p:nvPr/>
        </p:nvGrpSpPr>
        <p:grpSpPr>
          <a:xfrm>
            <a:off x="12950023" y="9878920"/>
            <a:ext cx="9437753" cy="2440080"/>
            <a:chOff x="-435777" y="531720"/>
            <a:chExt cx="9437753" cy="2440080"/>
          </a:xfrm>
        </p:grpSpPr>
        <p:sp>
          <p:nvSpPr>
            <p:cNvPr id="152" name="An algorithm is a method for solving a problem that is suitable for implementation as a computer program."/>
            <p:cNvSpPr txBox="1"/>
            <p:nvPr/>
          </p:nvSpPr>
          <p:spPr>
            <a:xfrm>
              <a:off x="-435777" y="531720"/>
              <a:ext cx="6946900" cy="244007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p>
              <a:pPr algn="ctr" defTabSz="647700">
                <a:lnSpc>
                  <a:spcPts val="5000"/>
                </a:lnSpc>
                <a:tabLst>
                  <a:tab pos="1168400" algn="l"/>
                </a:tabLst>
                <a:defRPr sz="3200">
                  <a:latin typeface="Lucida Sans"/>
                  <a:ea typeface="Lucida Sans"/>
                  <a:cs typeface="Lucida Sans"/>
                  <a:sym typeface="Lucida Sans"/>
                </a:defRPr>
              </a:pPr>
              <a:r>
                <a:rPr dirty="0"/>
                <a:t>An </a:t>
              </a:r>
              <a:r>
                <a:rPr i="1" dirty="0">
                  <a:solidFill>
                    <a:srgbClr val="005493"/>
                  </a:solidFill>
                </a:rPr>
                <a:t>algorithm</a:t>
              </a:r>
              <a:r>
                <a:rPr dirty="0"/>
                <a:t> is a method for solving a problem that is suitable for implementation as a computer program.</a:t>
              </a:r>
            </a:p>
          </p:txBody>
        </p:sp>
        <p:pic>
          <p:nvPicPr>
            <p:cNvPr id="153" name="algs4.cs.princeton.png" descr="algs4.cs.princeton.png"/>
            <p:cNvPicPr>
              <a:picLocks noChangeAspect="1"/>
            </p:cNvPicPr>
            <p:nvPr/>
          </p:nvPicPr>
          <p:blipFill>
            <a:blip r:embed="rId3"/>
            <a:stretch>
              <a:fillRect/>
            </a:stretch>
          </p:blipFill>
          <p:spPr>
            <a:xfrm>
              <a:off x="7226054" y="761344"/>
              <a:ext cx="1775922" cy="2210456"/>
            </a:xfrm>
            <a:prstGeom prst="rect">
              <a:avLst/>
            </a:prstGeom>
            <a:ln w="12700" cap="flat">
              <a:noFill/>
              <a:miter lim="400000"/>
            </a:ln>
            <a:effectLst/>
          </p:spPr>
        </p:pic>
      </p:grpSp>
      <p:grpSp>
        <p:nvGrpSpPr>
          <p:cNvPr id="157" name="Group"/>
          <p:cNvGrpSpPr/>
          <p:nvPr/>
        </p:nvGrpSpPr>
        <p:grpSpPr>
          <a:xfrm>
            <a:off x="14630727" y="11867687"/>
            <a:ext cx="9144001" cy="1567235"/>
            <a:chOff x="0" y="0"/>
            <a:chExt cx="9144000" cy="1567234"/>
          </a:xfrm>
        </p:grpSpPr>
        <p:sp>
          <p:nvSpPr>
            <p:cNvPr id="155" name="Line"/>
            <p:cNvSpPr/>
            <p:nvPr/>
          </p:nvSpPr>
          <p:spPr>
            <a:xfrm flipV="1">
              <a:off x="5372558" y="0"/>
              <a:ext cx="548424" cy="730363"/>
            </a:xfrm>
            <a:prstGeom prst="line">
              <a:avLst/>
            </a:prstGeom>
            <a:noFill/>
            <a:ln w="38100" cap="flat">
              <a:solidFill>
                <a:srgbClr val="005493"/>
              </a:solidFill>
              <a:prstDash val="solid"/>
              <a:round/>
              <a:tailEnd type="stealth" w="med" len="med"/>
            </a:ln>
            <a:effectLst/>
          </p:spPr>
          <p:txBody>
            <a:bodyPr wrap="square" lIns="0" tIns="0" rIns="0" bIns="0" numCol="1" anchor="t">
              <a:noAutofit/>
            </a:bodyPr>
            <a:lstStyle/>
            <a:p>
              <a:endParaRPr/>
            </a:p>
          </p:txBody>
        </p:sp>
        <p:sp>
          <p:nvSpPr>
            <p:cNvPr id="156" name="We study several algorithms later in this course. Taking more CS courses? You'll learn dozens of algorithms."/>
            <p:cNvSpPr txBox="1"/>
            <p:nvPr/>
          </p:nvSpPr>
          <p:spPr>
            <a:xfrm>
              <a:off x="0" y="729034"/>
              <a:ext cx="9144000" cy="838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ctr" defTabSz="647700">
                <a:lnSpc>
                  <a:spcPct val="130000"/>
                </a:lnSpc>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We study several algorithms later in this course.</a:t>
              </a:r>
              <a:br/>
              <a:r>
                <a:t>Taking more CS courses? You'll learn dozens of algorithms.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advAuto="0"/>
      <p:bldP spid="149" grpId="0" animBg="1" advAuto="0"/>
      <p:bldP spid="151" grpId="0" animBg="1" advAuto="0"/>
      <p:bldP spid="154" grpId="0" animBg="1" advAuto="0"/>
      <p:bldP spid="157"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Pop quiz on performance"/>
          <p:cNvSpPr txBox="1">
            <a:spLocks noGrp="1"/>
          </p:cNvSpPr>
          <p:nvPr>
            <p:ph type="title"/>
          </p:nvPr>
        </p:nvSpPr>
        <p:spPr>
          <a:prstGeom prst="rect">
            <a:avLst/>
          </a:prstGeom>
        </p:spPr>
        <p:txBody>
          <a:bodyPr/>
          <a:lstStyle/>
          <a:p>
            <a:r>
              <a:t>Pop quiz on performance</a:t>
            </a:r>
          </a:p>
        </p:txBody>
      </p:sp>
      <p:sp>
        <p:nvSpPr>
          <p:cNvPr id="896" name="Q. Let TN be the running time of program Mystery and consider these experiments:"/>
          <p:cNvSpPr txBox="1">
            <a:spLocks noGrp="1"/>
          </p:cNvSpPr>
          <p:nvPr>
            <p:ph type="body" sz="quarter" idx="1"/>
          </p:nvPr>
        </p:nvSpPr>
        <p:spPr>
          <a:xfrm>
            <a:off x="1270000" y="1778000"/>
            <a:ext cx="19291300" cy="1041400"/>
          </a:xfrm>
          <a:prstGeom prst="rect">
            <a:avLst/>
          </a:prstGeom>
        </p:spPr>
        <p:txBody>
          <a:bodyPr/>
          <a:lstStyle/>
          <a:p>
            <a:pPr>
              <a:defRPr>
                <a:solidFill>
                  <a:srgbClr val="005493"/>
                </a:solidFill>
              </a:defRPr>
            </a:pPr>
            <a:r>
              <a:t>Q. </a:t>
            </a:r>
            <a:r>
              <a:rPr>
                <a:solidFill>
                  <a:srgbClr val="000000"/>
                </a:solidFill>
              </a:rPr>
              <a:t>Let </a:t>
            </a:r>
            <a:r>
              <a:rPr i="1">
                <a:solidFill>
                  <a:srgbClr val="000000"/>
                </a:solidFill>
              </a:rPr>
              <a:t>T</a:t>
            </a:r>
            <a:r>
              <a:rPr i="1" baseline="-5999">
                <a:solidFill>
                  <a:srgbClr val="000000"/>
                </a:solidFill>
              </a:rPr>
              <a:t>N</a:t>
            </a:r>
            <a:r>
              <a:rPr>
                <a:solidFill>
                  <a:srgbClr val="000000"/>
                </a:solidFill>
              </a:rPr>
              <a:t> be the running time of program Mystery and consider these experiments:</a:t>
            </a:r>
          </a:p>
        </p:txBody>
      </p:sp>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sp>
        <p:nvSpPr>
          <p:cNvPr id="898" name="public class Mystery…"/>
          <p:cNvSpPr/>
          <p:nvPr/>
        </p:nvSpPr>
        <p:spPr>
          <a:xfrm>
            <a:off x="2091266" y="3387725"/>
            <a:ext cx="9740901" cy="5200651"/>
          </a:xfrm>
          <a:prstGeom prst="rect">
            <a:avLst/>
          </a:prstGeom>
          <a:solidFill>
            <a:srgbClr val="FFFFFF"/>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9900" tIns="469900" rIns="469900" bIns="469900">
            <a:spAutoFit/>
          </a:bodyPr>
          <a:lstStyle/>
          <a:p>
            <a:pPr marL="10159" marR="10159" defTabSz="647700">
              <a:lnSpc>
                <a:spcPts val="3900"/>
              </a:lnSpc>
              <a:buClr>
                <a:srgbClr val="000112"/>
              </a:buClr>
              <a:buFont typeface="Courier New"/>
              <a:tabLst>
                <a:tab pos="1511300" algn="l"/>
              </a:tabLst>
              <a:defRPr sz="2700">
                <a:uFill>
                  <a:solidFill>
                    <a:srgbClr val="000000"/>
                  </a:solidFill>
                </a:uFill>
              </a:defRPr>
            </a:pPr>
            <a:r>
              <a:t>public class Mystery</a:t>
            </a:r>
          </a:p>
          <a:p>
            <a:pPr marL="10159" marR="10159" defTabSz="647700">
              <a:lnSpc>
                <a:spcPts val="3900"/>
              </a:lnSpc>
              <a:buClr>
                <a:srgbClr val="000112"/>
              </a:buClr>
              <a:buFont typeface="Courier New"/>
              <a:tabLst>
                <a:tab pos="1511300" algn="l"/>
              </a:tabLst>
              <a:defRPr sz="2700">
                <a:uFill>
                  <a:solidFill>
                    <a:srgbClr val="000000"/>
                  </a:solidFill>
                </a:uFill>
              </a:defRPr>
            </a:pPr>
            <a:r>
              <a:t>{</a:t>
            </a:r>
          </a:p>
          <a:p>
            <a:pPr marL="10159" marR="10159" defTabSz="647700">
              <a:lnSpc>
                <a:spcPts val="3900"/>
              </a:lnSpc>
              <a:buClr>
                <a:srgbClr val="000112"/>
              </a:buClr>
              <a:buFont typeface="Courier New"/>
              <a:tabLst>
                <a:tab pos="1511300" algn="l"/>
              </a:tabLst>
              <a:defRPr sz="2700">
                <a:uFill>
                  <a:solidFill>
                    <a:srgbClr val="000000"/>
                  </a:solidFill>
                </a:uFill>
              </a:defRPr>
            </a:pPr>
            <a:r>
              <a:t> </a:t>
            </a:r>
            <a:r>
              <a:rPr sz="2400"/>
              <a:t>   public static void main(String[] args) </a:t>
            </a:r>
          </a:p>
          <a:p>
            <a:pPr marL="6350" marR="6350" defTabSz="647700">
              <a:lnSpc>
                <a:spcPct val="110000"/>
              </a:lnSpc>
              <a:buClr>
                <a:srgbClr val="000000"/>
              </a:buClr>
              <a:buFont typeface="Courier New"/>
              <a:tabLst>
                <a:tab pos="1155700" algn="l"/>
              </a:tabLst>
              <a:defRPr sz="1800"/>
            </a:pPr>
            <a:r>
              <a:rPr sz="2400"/>
              <a:t>    {</a:t>
            </a:r>
          </a:p>
          <a:p>
            <a:pPr marL="10159" marR="10159" defTabSz="647700">
              <a:lnSpc>
                <a:spcPts val="3900"/>
              </a:lnSpc>
              <a:buClr>
                <a:srgbClr val="000112"/>
              </a:buClr>
              <a:buFont typeface="Courier New"/>
              <a:tabLst>
                <a:tab pos="1511300" algn="l"/>
              </a:tabLst>
              <a:defRPr sz="2700">
                <a:uFill>
                  <a:solidFill>
                    <a:srgbClr val="000000"/>
                  </a:solidFill>
                </a:uFill>
              </a:defRPr>
            </a:pPr>
            <a:r>
              <a:t>      ...</a:t>
            </a:r>
          </a:p>
          <a:p>
            <a:pPr marL="10159" marR="10159" defTabSz="647700">
              <a:lnSpc>
                <a:spcPts val="3900"/>
              </a:lnSpc>
              <a:buClr>
                <a:srgbClr val="000112"/>
              </a:buClr>
              <a:buFont typeface="Courier New"/>
              <a:tabLst>
                <a:tab pos="1511300" algn="l"/>
              </a:tabLst>
              <a:defRPr sz="2700">
                <a:uFill>
                  <a:solidFill>
                    <a:srgbClr val="000000"/>
                  </a:solidFill>
                </a:uFill>
              </a:defRPr>
            </a:pPr>
            <a:r>
              <a:t>      int N = Integer.parseInt(args[0]);</a:t>
            </a:r>
          </a:p>
          <a:p>
            <a:pPr marL="10159" marR="10159" defTabSz="647700">
              <a:lnSpc>
                <a:spcPts val="3900"/>
              </a:lnSpc>
              <a:buClr>
                <a:srgbClr val="000112"/>
              </a:buClr>
              <a:buFont typeface="Courier New"/>
              <a:tabLst>
                <a:tab pos="1511300" algn="l"/>
              </a:tabLst>
              <a:defRPr sz="2700">
                <a:uFill>
                  <a:solidFill>
                    <a:srgbClr val="000000"/>
                  </a:solidFill>
                </a:uFill>
              </a:defRPr>
            </a:pPr>
            <a:r>
              <a:t>      ...</a:t>
            </a:r>
          </a:p>
          <a:p>
            <a:pPr marL="10159" marR="10159" defTabSz="647700">
              <a:lnSpc>
                <a:spcPts val="3900"/>
              </a:lnSpc>
              <a:buClr>
                <a:srgbClr val="000112"/>
              </a:buClr>
              <a:buFont typeface="Courier New"/>
              <a:tabLst>
                <a:tab pos="1511300" algn="l"/>
              </a:tabLst>
              <a:defRPr sz="2700">
                <a:uFill>
                  <a:solidFill>
                    <a:srgbClr val="000000"/>
                  </a:solidFill>
                </a:uFill>
              </a:defRPr>
            </a:pPr>
            <a:r>
              <a:t>    }</a:t>
            </a:r>
          </a:p>
          <a:p>
            <a:pPr marL="10159" marR="10159" defTabSz="647700">
              <a:lnSpc>
                <a:spcPts val="3900"/>
              </a:lnSpc>
              <a:buClr>
                <a:srgbClr val="000112"/>
              </a:buClr>
              <a:buFont typeface="Courier New"/>
              <a:tabLst>
                <a:tab pos="1511300" algn="l"/>
              </a:tabLst>
              <a:defRPr sz="2700">
                <a:uFill>
                  <a:solidFill>
                    <a:srgbClr val="000000"/>
                  </a:solidFill>
                </a:uFill>
              </a:defRPr>
            </a:pPr>
            <a:r>
              <a:t>}</a:t>
            </a:r>
          </a:p>
        </p:txBody>
      </p:sp>
      <p:sp>
        <p:nvSpPr>
          <p:cNvPr id="899" name="Q. Predict the running time for N = 64,000."/>
          <p:cNvSpPr txBox="1"/>
          <p:nvPr/>
        </p:nvSpPr>
        <p:spPr>
          <a:xfrm>
            <a:off x="1270000" y="9374188"/>
            <a:ext cx="10604500" cy="1143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pPr>
            <a:r>
              <a:rPr dirty="0"/>
              <a:t>Q. </a:t>
            </a:r>
            <a:r>
              <a:rPr dirty="0">
                <a:solidFill>
                  <a:srgbClr val="000000"/>
                </a:solidFill>
              </a:rPr>
              <a:t>Predict the running time for </a:t>
            </a:r>
            <a:r>
              <a:rPr i="1" dirty="0">
                <a:solidFill>
                  <a:srgbClr val="000000"/>
                </a:solidFill>
              </a:rPr>
              <a:t>N</a:t>
            </a:r>
            <a:r>
              <a:rPr dirty="0">
                <a:solidFill>
                  <a:srgbClr val="000000"/>
                </a:solidFill>
              </a:rPr>
              <a:t> = 64,000.</a:t>
            </a:r>
          </a:p>
        </p:txBody>
      </p:sp>
      <p:sp>
        <p:nvSpPr>
          <p:cNvPr id="900" name="Q. Estimate the order of growth."/>
          <p:cNvSpPr txBox="1"/>
          <p:nvPr/>
        </p:nvSpPr>
        <p:spPr>
          <a:xfrm>
            <a:off x="1270000" y="11303000"/>
            <a:ext cx="7988300" cy="1143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Estimate the order of growth.</a:t>
            </a:r>
          </a:p>
        </p:txBody>
      </p:sp>
      <p:graphicFrame>
        <p:nvGraphicFramePr>
          <p:cNvPr id="901" name="Table"/>
          <p:cNvGraphicFramePr/>
          <p:nvPr/>
        </p:nvGraphicFramePr>
        <p:xfrm>
          <a:off x="14077553" y="3207720"/>
          <a:ext cx="8242298" cy="4279900"/>
        </p:xfrm>
        <a:graphic>
          <a:graphicData uri="http://schemas.openxmlformats.org/drawingml/2006/table">
            <a:tbl>
              <a:tblPr firstRow="1">
                <a:tableStyleId>{8F44A2F1-9E1F-4B54-A3A2-5F16C0AD49E2}</a:tableStyleId>
              </a:tblPr>
              <a:tblGrid>
                <a:gridCol w="2320137">
                  <a:extLst>
                    <a:ext uri="{9D8B030D-6E8A-4147-A177-3AD203B41FA5}">
                      <a16:colId xmlns:a16="http://schemas.microsoft.com/office/drawing/2014/main" val="20000"/>
                    </a:ext>
                  </a:extLst>
                </a:gridCol>
                <a:gridCol w="4447383">
                  <a:extLst>
                    <a:ext uri="{9D8B030D-6E8A-4147-A177-3AD203B41FA5}">
                      <a16:colId xmlns:a16="http://schemas.microsoft.com/office/drawing/2014/main" val="20001"/>
                    </a:ext>
                  </a:extLst>
                </a:gridCol>
                <a:gridCol w="1474778">
                  <a:extLst>
                    <a:ext uri="{9D8B030D-6E8A-4147-A177-3AD203B41FA5}">
                      <a16:colId xmlns:a16="http://schemas.microsoft.com/office/drawing/2014/main" val="20002"/>
                    </a:ext>
                  </a:extLst>
                </a:gridCol>
              </a:tblGrid>
              <a:tr h="723900">
                <a:tc>
                  <a:txBody>
                    <a:bodyPr/>
                    <a:lstStyle/>
                    <a:p>
                      <a:pPr defTabSz="914400">
                        <a:lnSpc>
                          <a:spcPts val="3700"/>
                        </a:lnSpc>
                        <a:defRPr sz="1800" i="0"/>
                      </a:pPr>
                      <a:r>
                        <a:rPr sz="3100" i="1">
                          <a:sym typeface="Lucida Sans"/>
                        </a:rPr>
                        <a:t>N</a:t>
                      </a:r>
                    </a:p>
                  </a:txBody>
                  <a:tcPr marL="25400" marR="25400" marT="25400" marB="25400" anchor="ctr" horzOverflow="overflow"/>
                </a:tc>
                <a:tc>
                  <a:txBody>
                    <a:bodyPr/>
                    <a:lstStyle/>
                    <a:p>
                      <a:pPr defTabSz="914400">
                        <a:lnSpc>
                          <a:spcPts val="3900"/>
                        </a:lnSpc>
                        <a:defRPr sz="3300">
                          <a:sym typeface="Lucida Sans"/>
                        </a:defRPr>
                      </a:pPr>
                      <a:r>
                        <a:t>T</a:t>
                      </a:r>
                      <a:r>
                        <a:rPr baseline="-5999"/>
                        <a:t>N</a:t>
                      </a:r>
                      <a:r>
                        <a:rPr i="0"/>
                        <a:t>  (in seconds)</a:t>
                      </a:r>
                    </a:p>
                  </a:txBody>
                  <a:tcPr marL="25400" marR="25400" marT="25400" marB="25400" anchor="ctr" horzOverflow="overflow"/>
                </a:tc>
                <a:tc>
                  <a:txBody>
                    <a:bodyPr/>
                    <a:lstStyle/>
                    <a:p>
                      <a:pPr algn="l">
                        <a:lnSpc>
                          <a:spcPts val="4900"/>
                        </a:lnSpc>
                        <a:spcBef>
                          <a:spcPts val="1200"/>
                        </a:spcBef>
                        <a:tabLst>
                          <a:tab pos="1168400" algn="l"/>
                        </a:tabLst>
                        <a:defRPr sz="31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N/2</a:t>
                      </a:r>
                    </a:p>
                  </a:txBody>
                  <a:tcPr marL="25400" marR="25400" marT="25400" marB="25400" anchor="ctr" horzOverflow="overflow"/>
                </a:tc>
                <a:extLst>
                  <a:ext uri="{0D108BD9-81ED-4DB2-BD59-A6C34878D82A}">
                    <a16:rowId xmlns:a16="http://schemas.microsoft.com/office/drawing/2014/main" val="10000"/>
                  </a:ext>
                </a:extLst>
              </a:tr>
              <a:tr h="889000">
                <a:tc>
                  <a:txBody>
                    <a:bodyPr/>
                    <a:lstStyle/>
                    <a:p>
                      <a:pPr defTabSz="914400">
                        <a:lnSpc>
                          <a:spcPts val="4300"/>
                        </a:lnSpc>
                        <a:defRPr sz="1800"/>
                      </a:pPr>
                      <a:r>
                        <a:rPr sz="3100">
                          <a:sym typeface="Lucida Sans"/>
                        </a:rPr>
                        <a:t>1000</a:t>
                      </a:r>
                    </a:p>
                  </a:txBody>
                  <a:tcPr marL="38100" marR="38100" marT="38100" marB="38100" anchor="ctr" horzOverflow="overflow"/>
                </a:tc>
                <a:tc>
                  <a:txBody>
                    <a:bodyPr/>
                    <a:lstStyle/>
                    <a:p>
                      <a:pPr defTabSz="914400">
                        <a:lnSpc>
                          <a:spcPts val="4300"/>
                        </a:lnSpc>
                        <a:defRPr sz="1800"/>
                      </a:pPr>
                      <a:r>
                        <a:rPr sz="3100">
                          <a:sym typeface="Lucida Sans"/>
                        </a:rPr>
                        <a:t>5</a:t>
                      </a:r>
                    </a:p>
                  </a:txBody>
                  <a:tcPr marL="38100" marR="38100" marT="38100" marB="38100" anchor="ctr" horzOverflow="overflow"/>
                </a:tc>
                <a:tc>
                  <a:txBody>
                    <a:bodyPr/>
                    <a:lstStyle/>
                    <a:p>
                      <a:pPr defTabSz="914400">
                        <a:lnSpc>
                          <a:spcPts val="4300"/>
                        </a:lnSpc>
                        <a:defRPr sz="3100">
                          <a:sym typeface="Lucida Sans"/>
                        </a:defRPr>
                      </a:pPr>
                      <a:endParaRPr/>
                    </a:p>
                  </a:txBody>
                  <a:tcPr marL="38100" marR="38100" marT="38100" marB="38100" anchor="ctr" horzOverflow="overflow"/>
                </a:tc>
                <a:extLst>
                  <a:ext uri="{0D108BD9-81ED-4DB2-BD59-A6C34878D82A}">
                    <a16:rowId xmlns:a16="http://schemas.microsoft.com/office/drawing/2014/main" val="10001"/>
                  </a:ext>
                </a:extLst>
              </a:tr>
              <a:tr h="889000">
                <a:tc>
                  <a:txBody>
                    <a:bodyPr/>
                    <a:lstStyle/>
                    <a:p>
                      <a:pPr defTabSz="914400">
                        <a:lnSpc>
                          <a:spcPts val="4300"/>
                        </a:lnSpc>
                        <a:defRPr sz="1800"/>
                      </a:pPr>
                      <a:r>
                        <a:rPr sz="3100">
                          <a:sym typeface="Lucida Sans"/>
                        </a:rPr>
                        <a:t>2000</a:t>
                      </a:r>
                    </a:p>
                  </a:txBody>
                  <a:tcPr marL="38100" marR="38100" marT="38100" marB="38100" anchor="ctr" horzOverflow="overflow"/>
                </a:tc>
                <a:tc>
                  <a:txBody>
                    <a:bodyPr/>
                    <a:lstStyle/>
                    <a:p>
                      <a:pPr defTabSz="914400">
                        <a:lnSpc>
                          <a:spcPts val="4300"/>
                        </a:lnSpc>
                        <a:defRPr sz="1800"/>
                      </a:pPr>
                      <a:r>
                        <a:rPr sz="3100">
                          <a:sym typeface="Lucida Sans"/>
                        </a:rPr>
                        <a:t>20</a:t>
                      </a:r>
                    </a:p>
                  </a:txBody>
                  <a:tcPr marL="38100" marR="38100" marT="38100" marB="38100" anchor="ctr" horzOverflow="overflow"/>
                </a:tc>
                <a:tc>
                  <a:txBody>
                    <a:bodyPr/>
                    <a:lstStyle/>
                    <a:p>
                      <a:pPr defTabSz="914400">
                        <a:lnSpc>
                          <a:spcPts val="4300"/>
                        </a:lnSpc>
                        <a:defRPr sz="1800"/>
                      </a:pPr>
                      <a:r>
                        <a:rPr sz="3100">
                          <a:sym typeface="Lucida Sans"/>
                        </a:rPr>
                        <a:t>4</a:t>
                      </a:r>
                    </a:p>
                  </a:txBody>
                  <a:tcPr marL="38100" marR="38100" marT="38100" marB="38100" anchor="ctr" horzOverflow="overflow"/>
                </a:tc>
                <a:extLst>
                  <a:ext uri="{0D108BD9-81ED-4DB2-BD59-A6C34878D82A}">
                    <a16:rowId xmlns:a16="http://schemas.microsoft.com/office/drawing/2014/main" val="10002"/>
                  </a:ext>
                </a:extLst>
              </a:tr>
              <a:tr h="889000">
                <a:tc>
                  <a:txBody>
                    <a:bodyPr/>
                    <a:lstStyle/>
                    <a:p>
                      <a:pPr defTabSz="914400">
                        <a:lnSpc>
                          <a:spcPts val="4300"/>
                        </a:lnSpc>
                        <a:defRPr sz="1800"/>
                      </a:pPr>
                      <a:r>
                        <a:rPr sz="3100">
                          <a:sym typeface="Lucida Sans"/>
                        </a:rPr>
                        <a:t>4000</a:t>
                      </a:r>
                    </a:p>
                  </a:txBody>
                  <a:tcPr marL="38100" marR="38100" marT="38100" marB="38100" anchor="ctr" horzOverflow="overflow"/>
                </a:tc>
                <a:tc>
                  <a:txBody>
                    <a:bodyPr/>
                    <a:lstStyle/>
                    <a:p>
                      <a:pPr defTabSz="914400">
                        <a:lnSpc>
                          <a:spcPts val="4300"/>
                        </a:lnSpc>
                        <a:defRPr sz="1800"/>
                      </a:pPr>
                      <a:r>
                        <a:rPr sz="3100">
                          <a:sym typeface="Lucida Sans"/>
                        </a:rPr>
                        <a:t>80</a:t>
                      </a:r>
                    </a:p>
                  </a:txBody>
                  <a:tcPr marL="38100" marR="38100" marT="38100" marB="38100" anchor="ctr" horzOverflow="overflow"/>
                </a:tc>
                <a:tc>
                  <a:txBody>
                    <a:bodyPr/>
                    <a:lstStyle/>
                    <a:p>
                      <a:pPr defTabSz="914400">
                        <a:lnSpc>
                          <a:spcPts val="4300"/>
                        </a:lnSpc>
                        <a:defRPr sz="1800"/>
                      </a:pPr>
                      <a:r>
                        <a:rPr sz="3100">
                          <a:sym typeface="Lucida Sans"/>
                        </a:rPr>
                        <a:t>4</a:t>
                      </a:r>
                    </a:p>
                  </a:txBody>
                  <a:tcPr marL="38100" marR="38100" marT="38100" marB="38100" anchor="ctr" horzOverflow="overflow"/>
                </a:tc>
                <a:extLst>
                  <a:ext uri="{0D108BD9-81ED-4DB2-BD59-A6C34878D82A}">
                    <a16:rowId xmlns:a16="http://schemas.microsoft.com/office/drawing/2014/main" val="10003"/>
                  </a:ext>
                </a:extLst>
              </a:tr>
              <a:tr h="889000">
                <a:tc>
                  <a:txBody>
                    <a:bodyPr/>
                    <a:lstStyle/>
                    <a:p>
                      <a:pPr defTabSz="914400">
                        <a:lnSpc>
                          <a:spcPts val="4300"/>
                        </a:lnSpc>
                        <a:defRPr sz="1800"/>
                      </a:pPr>
                      <a:r>
                        <a:rPr sz="3100">
                          <a:sym typeface="Lucida Sans"/>
                        </a:rPr>
                        <a:t>8000</a:t>
                      </a:r>
                    </a:p>
                  </a:txBody>
                  <a:tcPr marL="38100" marR="38100" marT="38100" marB="38100" anchor="ctr" horzOverflow="overflow"/>
                </a:tc>
                <a:tc>
                  <a:txBody>
                    <a:bodyPr/>
                    <a:lstStyle/>
                    <a:p>
                      <a:pPr defTabSz="914400">
                        <a:lnSpc>
                          <a:spcPts val="4300"/>
                        </a:lnSpc>
                        <a:defRPr sz="1800"/>
                      </a:pPr>
                      <a:r>
                        <a:rPr sz="3100">
                          <a:sym typeface="Lucida Sans"/>
                        </a:rPr>
                        <a:t>320</a:t>
                      </a:r>
                    </a:p>
                  </a:txBody>
                  <a:tcPr marL="38100" marR="38100" marT="38100" marB="38100" anchor="ctr" horzOverflow="overflow"/>
                </a:tc>
                <a:tc>
                  <a:txBody>
                    <a:bodyPr/>
                    <a:lstStyle/>
                    <a:p>
                      <a:pPr defTabSz="914400">
                        <a:lnSpc>
                          <a:spcPts val="4300"/>
                        </a:lnSpc>
                        <a:defRPr sz="1800"/>
                      </a:pPr>
                      <a:r>
                        <a:rPr sz="3100">
                          <a:sym typeface="Lucida Sans"/>
                        </a:rPr>
                        <a:t>4</a:t>
                      </a:r>
                    </a:p>
                  </a:txBody>
                  <a:tcPr marL="38100" marR="38100" marT="38100" marB="38100" anchor="ctr" horzOverflow="overflow"/>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Pop quiz on performance"/>
          <p:cNvSpPr txBox="1">
            <a:spLocks noGrp="1"/>
          </p:cNvSpPr>
          <p:nvPr>
            <p:ph type="title"/>
          </p:nvPr>
        </p:nvSpPr>
        <p:spPr>
          <a:prstGeom prst="rect">
            <a:avLst/>
          </a:prstGeom>
        </p:spPr>
        <p:txBody>
          <a:bodyPr/>
          <a:lstStyle/>
          <a:p>
            <a:r>
              <a:t>Pop quiz on performance</a:t>
            </a:r>
          </a:p>
        </p:txBody>
      </p:sp>
      <p:sp>
        <p:nvSpPr>
          <p:cNvPr id="904" name="Q. Let TN be the running time of program Mystery and consider these experiments."/>
          <p:cNvSpPr txBox="1">
            <a:spLocks noGrp="1"/>
          </p:cNvSpPr>
          <p:nvPr>
            <p:ph type="body" sz="quarter" idx="1"/>
          </p:nvPr>
        </p:nvSpPr>
        <p:spPr>
          <a:xfrm>
            <a:off x="1270000" y="1778000"/>
            <a:ext cx="20993100" cy="1118297"/>
          </a:xfrm>
          <a:prstGeom prst="rect">
            <a:avLst/>
          </a:prstGeom>
        </p:spPr>
        <p:txBody>
          <a:bodyPr/>
          <a:lstStyle/>
          <a:p>
            <a:pPr>
              <a:defRPr>
                <a:solidFill>
                  <a:srgbClr val="005493"/>
                </a:solidFill>
              </a:defRPr>
            </a:pPr>
            <a:r>
              <a:t>Q. </a:t>
            </a:r>
            <a:r>
              <a:rPr>
                <a:solidFill>
                  <a:srgbClr val="000000"/>
                </a:solidFill>
              </a:rPr>
              <a:t>Let </a:t>
            </a:r>
            <a:r>
              <a:rPr i="1">
                <a:solidFill>
                  <a:srgbClr val="000000"/>
                </a:solidFill>
              </a:rPr>
              <a:t>T</a:t>
            </a:r>
            <a:r>
              <a:rPr i="1" baseline="-5999">
                <a:solidFill>
                  <a:srgbClr val="000000"/>
                </a:solidFill>
              </a:rPr>
              <a:t>N</a:t>
            </a:r>
            <a:r>
              <a:rPr>
                <a:solidFill>
                  <a:srgbClr val="000000"/>
                </a:solidFill>
              </a:rPr>
              <a:t> be the running time of program Mystery and consider these experiments.</a:t>
            </a:r>
          </a:p>
        </p:txBody>
      </p:sp>
      <p:sp>
        <p:nvSpPr>
          <p:cNvPr id="9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sp>
        <p:nvSpPr>
          <p:cNvPr id="906" name="Q. Predict the running time for N = 64,000."/>
          <p:cNvSpPr txBox="1"/>
          <p:nvPr/>
        </p:nvSpPr>
        <p:spPr>
          <a:xfrm>
            <a:off x="1270000" y="8509000"/>
            <a:ext cx="106045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Predict the running time for </a:t>
            </a:r>
            <a:r>
              <a:rPr i="1">
                <a:solidFill>
                  <a:srgbClr val="000000"/>
                </a:solidFill>
              </a:rPr>
              <a:t>N</a:t>
            </a:r>
            <a:r>
              <a:rPr>
                <a:solidFill>
                  <a:srgbClr val="000000"/>
                </a:solidFill>
              </a:rPr>
              <a:t> = 64,000.</a:t>
            </a:r>
          </a:p>
        </p:txBody>
      </p:sp>
      <p:sp>
        <p:nvSpPr>
          <p:cNvPr id="907" name="Q. Estimate the order of growth."/>
          <p:cNvSpPr txBox="1"/>
          <p:nvPr/>
        </p:nvSpPr>
        <p:spPr>
          <a:xfrm>
            <a:off x="1270000" y="11303000"/>
            <a:ext cx="79883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Estimate the order of growth.</a:t>
            </a:r>
          </a:p>
        </p:txBody>
      </p:sp>
      <p:graphicFrame>
        <p:nvGraphicFramePr>
          <p:cNvPr id="908" name="Table"/>
          <p:cNvGraphicFramePr/>
          <p:nvPr/>
        </p:nvGraphicFramePr>
        <p:xfrm>
          <a:off x="14077553" y="3207720"/>
          <a:ext cx="8242298" cy="6972295"/>
        </p:xfrm>
        <a:graphic>
          <a:graphicData uri="http://schemas.openxmlformats.org/drawingml/2006/table">
            <a:tbl>
              <a:tblPr firstRow="1">
                <a:tableStyleId>{8F44A2F1-9E1F-4B54-A3A2-5F16C0AD49E2}</a:tableStyleId>
              </a:tblPr>
              <a:tblGrid>
                <a:gridCol w="2320137">
                  <a:extLst>
                    <a:ext uri="{9D8B030D-6E8A-4147-A177-3AD203B41FA5}">
                      <a16:colId xmlns:a16="http://schemas.microsoft.com/office/drawing/2014/main" val="20000"/>
                    </a:ext>
                  </a:extLst>
                </a:gridCol>
                <a:gridCol w="4447383">
                  <a:extLst>
                    <a:ext uri="{9D8B030D-6E8A-4147-A177-3AD203B41FA5}">
                      <a16:colId xmlns:a16="http://schemas.microsoft.com/office/drawing/2014/main" val="20001"/>
                    </a:ext>
                  </a:extLst>
                </a:gridCol>
                <a:gridCol w="1474778">
                  <a:extLst>
                    <a:ext uri="{9D8B030D-6E8A-4147-A177-3AD203B41FA5}">
                      <a16:colId xmlns:a16="http://schemas.microsoft.com/office/drawing/2014/main" val="20002"/>
                    </a:ext>
                  </a:extLst>
                </a:gridCol>
              </a:tblGrid>
              <a:tr h="725726">
                <a:tc>
                  <a:txBody>
                    <a:bodyPr/>
                    <a:lstStyle/>
                    <a:p>
                      <a:pPr defTabSz="914400">
                        <a:lnSpc>
                          <a:spcPts val="3700"/>
                        </a:lnSpc>
                        <a:defRPr sz="1800" i="0"/>
                      </a:pPr>
                      <a:r>
                        <a:rPr sz="3100" i="1">
                          <a:sym typeface="Lucida Sans"/>
                        </a:rPr>
                        <a:t>N</a:t>
                      </a:r>
                    </a:p>
                  </a:txBody>
                  <a:tcPr marL="25400" marR="25400" marT="25400" marB="25400" anchor="ctr" horzOverflow="overflow"/>
                </a:tc>
                <a:tc>
                  <a:txBody>
                    <a:bodyPr/>
                    <a:lstStyle/>
                    <a:p>
                      <a:pPr defTabSz="914400">
                        <a:lnSpc>
                          <a:spcPts val="3900"/>
                        </a:lnSpc>
                        <a:defRPr sz="3300">
                          <a:sym typeface="Lucida Sans"/>
                        </a:defRPr>
                      </a:pPr>
                      <a:r>
                        <a:t>T</a:t>
                      </a:r>
                      <a:r>
                        <a:rPr baseline="-5999"/>
                        <a:t>N</a:t>
                      </a:r>
                      <a:r>
                        <a:rPr i="0"/>
                        <a:t>  (in seconds)</a:t>
                      </a:r>
                    </a:p>
                  </a:txBody>
                  <a:tcPr marL="25400" marR="25400" marT="25400" marB="25400" anchor="ctr" horzOverflow="overflow"/>
                </a:tc>
                <a:tc>
                  <a:txBody>
                    <a:bodyPr/>
                    <a:lstStyle/>
                    <a:p>
                      <a:pPr algn="l">
                        <a:lnSpc>
                          <a:spcPts val="4900"/>
                        </a:lnSpc>
                        <a:spcBef>
                          <a:spcPts val="1200"/>
                        </a:spcBef>
                        <a:tabLst>
                          <a:tab pos="1168400" algn="l"/>
                        </a:tabLst>
                        <a:defRPr sz="31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N/2</a:t>
                      </a:r>
                    </a:p>
                  </a:txBody>
                  <a:tcPr marL="25400" marR="25400" marT="25400" marB="25400" anchor="ctr" horzOverflow="overflow"/>
                </a:tc>
                <a:extLst>
                  <a:ext uri="{0D108BD9-81ED-4DB2-BD59-A6C34878D82A}">
                    <a16:rowId xmlns:a16="http://schemas.microsoft.com/office/drawing/2014/main" val="10000"/>
                  </a:ext>
                </a:extLst>
              </a:tr>
              <a:tr h="892367">
                <a:tc>
                  <a:txBody>
                    <a:bodyPr/>
                    <a:lstStyle/>
                    <a:p>
                      <a:pPr defTabSz="914400">
                        <a:lnSpc>
                          <a:spcPts val="4300"/>
                        </a:lnSpc>
                        <a:defRPr sz="1800"/>
                      </a:pPr>
                      <a:r>
                        <a:rPr sz="3100">
                          <a:sym typeface="Lucida Sans"/>
                        </a:rPr>
                        <a:t>1000</a:t>
                      </a:r>
                    </a:p>
                  </a:txBody>
                  <a:tcPr marL="38100" marR="38100" marT="38100" marB="38100" anchor="ctr" horzOverflow="overflow"/>
                </a:tc>
                <a:tc>
                  <a:txBody>
                    <a:bodyPr/>
                    <a:lstStyle/>
                    <a:p>
                      <a:pPr defTabSz="914400">
                        <a:lnSpc>
                          <a:spcPts val="4300"/>
                        </a:lnSpc>
                        <a:defRPr sz="1800"/>
                      </a:pPr>
                      <a:r>
                        <a:rPr sz="3100">
                          <a:sym typeface="Lucida Sans"/>
                        </a:rPr>
                        <a:t>5</a:t>
                      </a:r>
                    </a:p>
                  </a:txBody>
                  <a:tcPr marL="38100" marR="38100" marT="38100" marB="38100" anchor="ctr" horzOverflow="overflow"/>
                </a:tc>
                <a:tc>
                  <a:txBody>
                    <a:bodyPr/>
                    <a:lstStyle/>
                    <a:p>
                      <a:pPr defTabSz="914400">
                        <a:lnSpc>
                          <a:spcPts val="4300"/>
                        </a:lnSpc>
                        <a:defRPr sz="3100">
                          <a:sym typeface="Lucida Sans"/>
                        </a:defRPr>
                      </a:pPr>
                      <a:endParaRPr/>
                    </a:p>
                  </a:txBody>
                  <a:tcPr marL="38100" marR="38100" marT="38100" marB="38100" anchor="ctr" horzOverflow="overflow"/>
                </a:tc>
                <a:extLst>
                  <a:ext uri="{0D108BD9-81ED-4DB2-BD59-A6C34878D82A}">
                    <a16:rowId xmlns:a16="http://schemas.microsoft.com/office/drawing/2014/main" val="10001"/>
                  </a:ext>
                </a:extLst>
              </a:tr>
              <a:tr h="892367">
                <a:tc>
                  <a:txBody>
                    <a:bodyPr/>
                    <a:lstStyle/>
                    <a:p>
                      <a:pPr defTabSz="914400">
                        <a:lnSpc>
                          <a:spcPts val="4300"/>
                        </a:lnSpc>
                        <a:defRPr sz="1800"/>
                      </a:pPr>
                      <a:r>
                        <a:rPr sz="3100">
                          <a:sym typeface="Lucida Sans"/>
                        </a:rPr>
                        <a:t>2000</a:t>
                      </a:r>
                    </a:p>
                  </a:txBody>
                  <a:tcPr marL="38100" marR="38100" marT="38100" marB="38100" anchor="ctr" horzOverflow="overflow"/>
                </a:tc>
                <a:tc>
                  <a:txBody>
                    <a:bodyPr/>
                    <a:lstStyle/>
                    <a:p>
                      <a:pPr defTabSz="914400">
                        <a:lnSpc>
                          <a:spcPts val="4300"/>
                        </a:lnSpc>
                        <a:defRPr sz="1800"/>
                      </a:pPr>
                      <a:r>
                        <a:rPr sz="3100">
                          <a:sym typeface="Lucida Sans"/>
                        </a:rPr>
                        <a:t>20</a:t>
                      </a:r>
                    </a:p>
                  </a:txBody>
                  <a:tcPr marL="38100" marR="38100" marT="38100" marB="38100" anchor="ctr" horzOverflow="overflow"/>
                </a:tc>
                <a:tc>
                  <a:txBody>
                    <a:bodyPr/>
                    <a:lstStyle/>
                    <a:p>
                      <a:pPr defTabSz="914400">
                        <a:lnSpc>
                          <a:spcPts val="4300"/>
                        </a:lnSpc>
                        <a:defRPr sz="1800"/>
                      </a:pPr>
                      <a:r>
                        <a:rPr sz="3100">
                          <a:sym typeface="Lucida Sans"/>
                        </a:rPr>
                        <a:t>4</a:t>
                      </a:r>
                    </a:p>
                  </a:txBody>
                  <a:tcPr marL="38100" marR="38100" marT="38100" marB="38100" anchor="ctr" horzOverflow="overflow"/>
                </a:tc>
                <a:extLst>
                  <a:ext uri="{0D108BD9-81ED-4DB2-BD59-A6C34878D82A}">
                    <a16:rowId xmlns:a16="http://schemas.microsoft.com/office/drawing/2014/main" val="10002"/>
                  </a:ext>
                </a:extLst>
              </a:tr>
              <a:tr h="892367">
                <a:tc>
                  <a:txBody>
                    <a:bodyPr/>
                    <a:lstStyle/>
                    <a:p>
                      <a:pPr defTabSz="914400">
                        <a:lnSpc>
                          <a:spcPts val="4300"/>
                        </a:lnSpc>
                        <a:defRPr sz="1800"/>
                      </a:pPr>
                      <a:r>
                        <a:rPr sz="3100">
                          <a:sym typeface="Lucida Sans"/>
                        </a:rPr>
                        <a:t>4000</a:t>
                      </a:r>
                    </a:p>
                  </a:txBody>
                  <a:tcPr marL="38100" marR="38100" marT="38100" marB="38100" anchor="ctr" horzOverflow="overflow"/>
                </a:tc>
                <a:tc>
                  <a:txBody>
                    <a:bodyPr/>
                    <a:lstStyle/>
                    <a:p>
                      <a:pPr defTabSz="914400">
                        <a:lnSpc>
                          <a:spcPts val="4300"/>
                        </a:lnSpc>
                        <a:defRPr sz="1800"/>
                      </a:pPr>
                      <a:r>
                        <a:rPr sz="3100">
                          <a:sym typeface="Lucida Sans"/>
                        </a:rPr>
                        <a:t>80</a:t>
                      </a:r>
                    </a:p>
                  </a:txBody>
                  <a:tcPr marL="38100" marR="38100" marT="38100" marB="38100" anchor="ctr" horzOverflow="overflow"/>
                </a:tc>
                <a:tc>
                  <a:txBody>
                    <a:bodyPr/>
                    <a:lstStyle/>
                    <a:p>
                      <a:pPr defTabSz="914400">
                        <a:lnSpc>
                          <a:spcPts val="4300"/>
                        </a:lnSpc>
                        <a:defRPr sz="1800"/>
                      </a:pPr>
                      <a:r>
                        <a:rPr sz="3100">
                          <a:sym typeface="Lucida Sans"/>
                        </a:rPr>
                        <a:t>4</a:t>
                      </a:r>
                    </a:p>
                  </a:txBody>
                  <a:tcPr marL="38100" marR="38100" marT="38100" marB="38100" anchor="ctr" horzOverflow="overflow"/>
                </a:tc>
                <a:extLst>
                  <a:ext uri="{0D108BD9-81ED-4DB2-BD59-A6C34878D82A}">
                    <a16:rowId xmlns:a16="http://schemas.microsoft.com/office/drawing/2014/main" val="10003"/>
                  </a:ext>
                </a:extLst>
              </a:tr>
              <a:tr h="892367">
                <a:tc>
                  <a:txBody>
                    <a:bodyPr/>
                    <a:lstStyle/>
                    <a:p>
                      <a:pPr defTabSz="914400">
                        <a:lnSpc>
                          <a:spcPts val="4300"/>
                        </a:lnSpc>
                        <a:defRPr sz="1800"/>
                      </a:pPr>
                      <a:r>
                        <a:rPr sz="3100">
                          <a:sym typeface="Lucida Sans"/>
                        </a:rPr>
                        <a:t>8000</a:t>
                      </a:r>
                    </a:p>
                  </a:txBody>
                  <a:tcPr marL="38100" marR="38100" marT="38100" marB="38100" anchor="ctr" horzOverflow="overflow"/>
                </a:tc>
                <a:tc>
                  <a:txBody>
                    <a:bodyPr/>
                    <a:lstStyle/>
                    <a:p>
                      <a:pPr defTabSz="914400">
                        <a:lnSpc>
                          <a:spcPts val="4300"/>
                        </a:lnSpc>
                        <a:defRPr sz="1800"/>
                      </a:pPr>
                      <a:r>
                        <a:rPr sz="3100">
                          <a:sym typeface="Lucida Sans"/>
                        </a:rPr>
                        <a:t>320</a:t>
                      </a:r>
                    </a:p>
                  </a:txBody>
                  <a:tcPr marL="38100" marR="38100" marT="38100" marB="38100" anchor="ctr" horzOverflow="overflow"/>
                </a:tc>
                <a:tc>
                  <a:txBody>
                    <a:bodyPr/>
                    <a:lstStyle/>
                    <a:p>
                      <a:pPr defTabSz="914400">
                        <a:lnSpc>
                          <a:spcPts val="4300"/>
                        </a:lnSpc>
                        <a:defRPr sz="1800"/>
                      </a:pPr>
                      <a:r>
                        <a:rPr sz="3100">
                          <a:sym typeface="Lucida Sans"/>
                        </a:rPr>
                        <a:t>4</a:t>
                      </a:r>
                    </a:p>
                  </a:txBody>
                  <a:tcPr marL="38100" marR="38100" marT="38100" marB="38100" anchor="ctr" horzOverflow="overflow"/>
                </a:tc>
                <a:extLst>
                  <a:ext uri="{0D108BD9-81ED-4DB2-BD59-A6C34878D82A}">
                    <a16:rowId xmlns:a16="http://schemas.microsoft.com/office/drawing/2014/main" val="10004"/>
                  </a:ext>
                </a:extLst>
              </a:tr>
              <a:tr h="892367">
                <a:tc>
                  <a:txBody>
                    <a:bodyPr/>
                    <a:lstStyle/>
                    <a:p>
                      <a:pPr defTabSz="914400">
                        <a:lnSpc>
                          <a:spcPts val="4300"/>
                        </a:lnSpc>
                        <a:defRPr sz="1800"/>
                      </a:pPr>
                      <a:r>
                        <a:rPr sz="3100">
                          <a:solidFill>
                            <a:srgbClr val="8D3124"/>
                          </a:solidFill>
                          <a:sym typeface="Lucida Sans"/>
                        </a:rPr>
                        <a:t>16000</a:t>
                      </a:r>
                    </a:p>
                  </a:txBody>
                  <a:tcPr marL="38100" marR="38100" marT="38100" marB="38100" anchor="ctr" horzOverflow="overflow"/>
                </a:tc>
                <a:tc>
                  <a:txBody>
                    <a:bodyPr/>
                    <a:lstStyle/>
                    <a:p>
                      <a:pPr defTabSz="914400">
                        <a:lnSpc>
                          <a:spcPts val="4300"/>
                        </a:lnSpc>
                        <a:defRPr sz="1800"/>
                      </a:pPr>
                      <a:r>
                        <a:rPr sz="3100">
                          <a:solidFill>
                            <a:srgbClr val="8D3124"/>
                          </a:solidFill>
                          <a:sym typeface="Lucida Sans"/>
                        </a:rPr>
                        <a:t>320 × 4 = 1280</a:t>
                      </a:r>
                    </a:p>
                  </a:txBody>
                  <a:tcPr marL="38100" marR="38100" marT="38100" marB="38100" anchor="ctr" horzOverflow="overflow"/>
                </a:tc>
                <a:tc>
                  <a:txBody>
                    <a:bodyPr/>
                    <a:lstStyle/>
                    <a:p>
                      <a:pPr defTabSz="914400">
                        <a:lnSpc>
                          <a:spcPts val="4300"/>
                        </a:lnSpc>
                        <a:defRPr sz="1800"/>
                      </a:pPr>
                      <a:r>
                        <a:rPr sz="3100">
                          <a:solidFill>
                            <a:srgbClr val="8D3124"/>
                          </a:solidFill>
                          <a:sym typeface="Lucida Sans"/>
                        </a:rPr>
                        <a:t>4</a:t>
                      </a:r>
                    </a:p>
                  </a:txBody>
                  <a:tcPr marL="38100" marR="38100" marT="38100" marB="38100" anchor="ctr" horzOverflow="overflow"/>
                </a:tc>
                <a:extLst>
                  <a:ext uri="{0D108BD9-81ED-4DB2-BD59-A6C34878D82A}">
                    <a16:rowId xmlns:a16="http://schemas.microsoft.com/office/drawing/2014/main" val="10005"/>
                  </a:ext>
                </a:extLst>
              </a:tr>
              <a:tr h="892367">
                <a:tc>
                  <a:txBody>
                    <a:bodyPr/>
                    <a:lstStyle/>
                    <a:p>
                      <a:pPr defTabSz="914400">
                        <a:lnSpc>
                          <a:spcPts val="4300"/>
                        </a:lnSpc>
                        <a:defRPr sz="1800"/>
                      </a:pPr>
                      <a:r>
                        <a:rPr sz="3100">
                          <a:solidFill>
                            <a:srgbClr val="8D3124"/>
                          </a:solidFill>
                          <a:sym typeface="Lucida Sans"/>
                        </a:rPr>
                        <a:t>32000</a:t>
                      </a:r>
                    </a:p>
                  </a:txBody>
                  <a:tcPr marL="38100" marR="38100" marT="38100" marB="38100" anchor="ctr" horzOverflow="overflow"/>
                </a:tc>
                <a:tc>
                  <a:txBody>
                    <a:bodyPr/>
                    <a:lstStyle/>
                    <a:p>
                      <a:pPr defTabSz="914400">
                        <a:lnSpc>
                          <a:spcPts val="4300"/>
                        </a:lnSpc>
                        <a:defRPr sz="1800"/>
                      </a:pPr>
                      <a:r>
                        <a:rPr sz="3100">
                          <a:solidFill>
                            <a:srgbClr val="8D3124"/>
                          </a:solidFill>
                          <a:sym typeface="Lucida Sans"/>
                        </a:rPr>
                        <a:t>1280 × 4 = 5120</a:t>
                      </a:r>
                    </a:p>
                  </a:txBody>
                  <a:tcPr marL="38100" marR="38100" marT="38100" marB="38100" anchor="ctr" horzOverflow="overflow"/>
                </a:tc>
                <a:tc>
                  <a:txBody>
                    <a:bodyPr/>
                    <a:lstStyle/>
                    <a:p>
                      <a:pPr defTabSz="914400">
                        <a:lnSpc>
                          <a:spcPts val="4300"/>
                        </a:lnSpc>
                        <a:defRPr sz="1800"/>
                      </a:pPr>
                      <a:r>
                        <a:rPr sz="3100">
                          <a:solidFill>
                            <a:srgbClr val="8D3124"/>
                          </a:solidFill>
                          <a:sym typeface="Lucida Sans"/>
                        </a:rPr>
                        <a:t>4</a:t>
                      </a:r>
                    </a:p>
                  </a:txBody>
                  <a:tcPr marL="38100" marR="38100" marT="38100" marB="38100" anchor="ctr" horzOverflow="overflow"/>
                </a:tc>
                <a:extLst>
                  <a:ext uri="{0D108BD9-81ED-4DB2-BD59-A6C34878D82A}">
                    <a16:rowId xmlns:a16="http://schemas.microsoft.com/office/drawing/2014/main" val="10006"/>
                  </a:ext>
                </a:extLst>
              </a:tr>
              <a:tr h="892367">
                <a:tc>
                  <a:txBody>
                    <a:bodyPr/>
                    <a:lstStyle/>
                    <a:p>
                      <a:pPr defTabSz="914400">
                        <a:lnSpc>
                          <a:spcPts val="4300"/>
                        </a:lnSpc>
                        <a:defRPr sz="1800"/>
                      </a:pPr>
                      <a:r>
                        <a:rPr sz="3100">
                          <a:solidFill>
                            <a:srgbClr val="8D3124"/>
                          </a:solidFill>
                          <a:sym typeface="Lucida Sans"/>
                        </a:rPr>
                        <a:t>64000</a:t>
                      </a:r>
                    </a:p>
                  </a:txBody>
                  <a:tcPr marL="38100" marR="38100" marT="38100" marB="38100" anchor="ctr" horzOverflow="overflow"/>
                </a:tc>
                <a:tc>
                  <a:txBody>
                    <a:bodyPr/>
                    <a:lstStyle/>
                    <a:p>
                      <a:pPr defTabSz="914400">
                        <a:lnSpc>
                          <a:spcPts val="4300"/>
                        </a:lnSpc>
                        <a:defRPr sz="1800"/>
                      </a:pPr>
                      <a:r>
                        <a:rPr sz="3100">
                          <a:solidFill>
                            <a:srgbClr val="8D3124"/>
                          </a:solidFill>
                          <a:sym typeface="Lucida Sans"/>
                        </a:rPr>
                        <a:t>5120 × 4 = 20480</a:t>
                      </a:r>
                    </a:p>
                  </a:txBody>
                  <a:tcPr marL="38100" marR="38100" marT="38100" marB="38100" anchor="ctr" horzOverflow="overflow"/>
                </a:tc>
                <a:tc>
                  <a:txBody>
                    <a:bodyPr/>
                    <a:lstStyle/>
                    <a:p>
                      <a:pPr defTabSz="914400">
                        <a:lnSpc>
                          <a:spcPts val="4300"/>
                        </a:lnSpc>
                        <a:defRPr sz="1800"/>
                      </a:pPr>
                      <a:r>
                        <a:rPr sz="3100">
                          <a:solidFill>
                            <a:srgbClr val="8D3124"/>
                          </a:solidFill>
                          <a:sym typeface="Lucida Sans"/>
                        </a:rPr>
                        <a:t>4</a:t>
                      </a:r>
                    </a:p>
                  </a:txBody>
                  <a:tcPr marL="38100" marR="38100" marT="38100" marB="38100" anchor="ctr" horzOverflow="overflow"/>
                </a:tc>
                <a:extLst>
                  <a:ext uri="{0D108BD9-81ED-4DB2-BD59-A6C34878D82A}">
                    <a16:rowId xmlns:a16="http://schemas.microsoft.com/office/drawing/2014/main" val="10007"/>
                  </a:ext>
                </a:extLst>
              </a:tr>
            </a:tbl>
          </a:graphicData>
        </a:graphic>
      </p:graphicFrame>
      <p:sp>
        <p:nvSpPr>
          <p:cNvPr id="909" name="A. N2, since lg 4 = 2."/>
          <p:cNvSpPr txBox="1"/>
          <p:nvPr/>
        </p:nvSpPr>
        <p:spPr>
          <a:xfrm>
            <a:off x="1295400" y="12573000"/>
            <a:ext cx="53721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300"/>
              </a:lnSpc>
              <a:tabLst>
                <a:tab pos="1168400" algn="l"/>
              </a:tabLst>
              <a:defRPr sz="3600">
                <a:solidFill>
                  <a:srgbClr val="005493"/>
                </a:solidFill>
                <a:latin typeface="Lucida Sans"/>
                <a:ea typeface="Lucida Sans"/>
                <a:cs typeface="Lucida Sans"/>
                <a:sym typeface="Lucida Sans"/>
              </a:defRPr>
            </a:pPr>
            <a:r>
              <a:t>A. </a:t>
            </a:r>
            <a:r>
              <a:rPr i="1" spc="467"/>
              <a:t>N</a:t>
            </a:r>
            <a:r>
              <a:rPr baseline="31999"/>
              <a:t>2</a:t>
            </a:r>
            <a:r>
              <a:t>, since lg 4 = 2.</a:t>
            </a:r>
          </a:p>
        </p:txBody>
      </p:sp>
      <p:sp>
        <p:nvSpPr>
          <p:cNvPr id="910" name="A. 20480 seconds."/>
          <p:cNvSpPr txBox="1"/>
          <p:nvPr/>
        </p:nvSpPr>
        <p:spPr>
          <a:xfrm>
            <a:off x="1282700" y="9753600"/>
            <a:ext cx="49022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lvl1pPr defTabSz="647700">
              <a:lnSpc>
                <a:spcPts val="5300"/>
              </a:lnSpc>
              <a:tabLst>
                <a:tab pos="1168400" algn="l"/>
              </a:tabLst>
              <a:defRPr sz="3600">
                <a:solidFill>
                  <a:srgbClr val="005493"/>
                </a:solidFill>
                <a:latin typeface="Lucida Sans"/>
                <a:ea typeface="Lucida Sans"/>
                <a:cs typeface="Lucida Sans"/>
                <a:sym typeface="Lucida Sans"/>
              </a:defRPr>
            </a:lvl1pPr>
          </a:lstStyle>
          <a:p>
            <a:r>
              <a:t>A. 20480 seconds.</a:t>
            </a:r>
          </a:p>
        </p:txBody>
      </p:sp>
      <p:sp>
        <p:nvSpPr>
          <p:cNvPr id="911" name="public class Mystery…"/>
          <p:cNvSpPr/>
          <p:nvPr/>
        </p:nvSpPr>
        <p:spPr>
          <a:xfrm>
            <a:off x="1270000" y="3124897"/>
            <a:ext cx="9740901" cy="5200651"/>
          </a:xfrm>
          <a:prstGeom prst="rect">
            <a:avLst/>
          </a:prstGeom>
          <a:solidFill>
            <a:srgbClr val="FFFFFF"/>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9900" tIns="469900" rIns="469900" bIns="469900">
            <a:spAutoFit/>
          </a:bodyPr>
          <a:lstStyle/>
          <a:p>
            <a:pPr marL="10159" marR="10159" defTabSz="647700">
              <a:lnSpc>
                <a:spcPts val="3900"/>
              </a:lnSpc>
              <a:buClr>
                <a:srgbClr val="000112"/>
              </a:buClr>
              <a:buFont typeface="Courier New"/>
              <a:tabLst>
                <a:tab pos="1511300" algn="l"/>
              </a:tabLst>
              <a:defRPr sz="2700">
                <a:uFill>
                  <a:solidFill>
                    <a:srgbClr val="000000"/>
                  </a:solidFill>
                </a:uFill>
              </a:defRPr>
            </a:pPr>
            <a:r>
              <a:rPr dirty="0"/>
              <a:t>public class Mystery</a:t>
            </a:r>
          </a:p>
          <a:p>
            <a:pPr marL="10159" marR="10159" defTabSz="647700">
              <a:lnSpc>
                <a:spcPts val="3900"/>
              </a:lnSpc>
              <a:buClr>
                <a:srgbClr val="000112"/>
              </a:buClr>
              <a:buFont typeface="Courier New"/>
              <a:tabLst>
                <a:tab pos="1511300" algn="l"/>
              </a:tabLst>
              <a:defRPr sz="2700">
                <a:uFill>
                  <a:solidFill>
                    <a:srgbClr val="000000"/>
                  </a:solidFill>
                </a:uFill>
              </a:defRPr>
            </a:pPr>
            <a:r>
              <a:rPr dirty="0"/>
              <a:t>{</a:t>
            </a:r>
          </a:p>
          <a:p>
            <a:pPr marL="10159" marR="10159" defTabSz="647700">
              <a:lnSpc>
                <a:spcPts val="3900"/>
              </a:lnSpc>
              <a:buClr>
                <a:srgbClr val="000112"/>
              </a:buClr>
              <a:buFont typeface="Courier New"/>
              <a:tabLst>
                <a:tab pos="1511300" algn="l"/>
              </a:tabLst>
              <a:defRPr sz="2700">
                <a:uFill>
                  <a:solidFill>
                    <a:srgbClr val="000000"/>
                  </a:solidFill>
                </a:uFill>
              </a:defRPr>
            </a:pPr>
            <a:r>
              <a:rPr dirty="0"/>
              <a:t> </a:t>
            </a:r>
            <a:r>
              <a:rPr sz="2400" dirty="0"/>
              <a:t>   public static void main(String[] </a:t>
            </a:r>
            <a:r>
              <a:rPr sz="2400" dirty="0" err="1"/>
              <a:t>args</a:t>
            </a:r>
            <a:r>
              <a:rPr sz="2400" dirty="0"/>
              <a:t>) </a:t>
            </a:r>
          </a:p>
          <a:p>
            <a:pPr marL="6350" marR="6350" defTabSz="647700">
              <a:lnSpc>
                <a:spcPct val="110000"/>
              </a:lnSpc>
              <a:buClr>
                <a:srgbClr val="000000"/>
              </a:buClr>
              <a:buFont typeface="Courier New"/>
              <a:tabLst>
                <a:tab pos="1155700" algn="l"/>
              </a:tabLst>
              <a:defRPr sz="1800"/>
            </a:pPr>
            <a:r>
              <a:rPr sz="2400" dirty="0"/>
              <a:t>    {</a:t>
            </a:r>
          </a:p>
          <a:p>
            <a:pPr marL="10159" marR="10159" defTabSz="647700">
              <a:lnSpc>
                <a:spcPts val="3900"/>
              </a:lnSpc>
              <a:buClr>
                <a:srgbClr val="000112"/>
              </a:buClr>
              <a:buFont typeface="Courier New"/>
              <a:tabLst>
                <a:tab pos="1511300" algn="l"/>
              </a:tabLst>
              <a:defRPr sz="2700">
                <a:uFill>
                  <a:solidFill>
                    <a:srgbClr val="000000"/>
                  </a:solidFill>
                </a:uFill>
              </a:defRPr>
            </a:pPr>
            <a:r>
              <a:rPr dirty="0"/>
              <a:t>      ...</a:t>
            </a:r>
          </a:p>
          <a:p>
            <a:pPr marL="10159" marR="10159" defTabSz="647700">
              <a:lnSpc>
                <a:spcPts val="3900"/>
              </a:lnSpc>
              <a:buClr>
                <a:srgbClr val="000112"/>
              </a:buClr>
              <a:buFont typeface="Courier New"/>
              <a:tabLst>
                <a:tab pos="1511300" algn="l"/>
              </a:tabLst>
              <a:defRPr sz="2700">
                <a:uFill>
                  <a:solidFill>
                    <a:srgbClr val="000000"/>
                  </a:solidFill>
                </a:uFill>
              </a:defRPr>
            </a:pPr>
            <a:r>
              <a:rPr dirty="0"/>
              <a:t>      int N = Integer.parseInt(</a:t>
            </a:r>
            <a:r>
              <a:rPr dirty="0" err="1"/>
              <a:t>args</a:t>
            </a:r>
            <a:r>
              <a:rPr dirty="0"/>
              <a:t>[0]);</a:t>
            </a:r>
          </a:p>
          <a:p>
            <a:pPr marL="10159" marR="10159" defTabSz="647700">
              <a:lnSpc>
                <a:spcPts val="3900"/>
              </a:lnSpc>
              <a:buClr>
                <a:srgbClr val="000112"/>
              </a:buClr>
              <a:buFont typeface="Courier New"/>
              <a:tabLst>
                <a:tab pos="1511300" algn="l"/>
              </a:tabLst>
              <a:defRPr sz="2700">
                <a:uFill>
                  <a:solidFill>
                    <a:srgbClr val="000000"/>
                  </a:solidFill>
                </a:uFill>
              </a:defRPr>
            </a:pPr>
            <a:r>
              <a:rPr dirty="0"/>
              <a:t>      ...</a:t>
            </a:r>
          </a:p>
          <a:p>
            <a:pPr marL="10159" marR="10159" defTabSz="647700">
              <a:lnSpc>
                <a:spcPts val="3900"/>
              </a:lnSpc>
              <a:buClr>
                <a:srgbClr val="000112"/>
              </a:buClr>
              <a:buFont typeface="Courier New"/>
              <a:tabLst>
                <a:tab pos="1511300" algn="l"/>
              </a:tabLst>
              <a:defRPr sz="2700">
                <a:uFill>
                  <a:solidFill>
                    <a:srgbClr val="000000"/>
                  </a:solidFill>
                </a:uFill>
              </a:defRPr>
            </a:pPr>
            <a:r>
              <a:rPr dirty="0"/>
              <a:t>    }</a:t>
            </a:r>
          </a:p>
          <a:p>
            <a:pPr marL="10159" marR="10159" defTabSz="647700">
              <a:lnSpc>
                <a:spcPts val="3900"/>
              </a:lnSpc>
              <a:buClr>
                <a:srgbClr val="000112"/>
              </a:buClr>
              <a:buFont typeface="Courier New"/>
              <a:tabLst>
                <a:tab pos="1511300" algn="l"/>
              </a:tabLst>
              <a:defRPr sz="2700">
                <a:uFill>
                  <a:solidFill>
                    <a:srgbClr val="000000"/>
                  </a:solidFill>
                </a:uFill>
              </a:defRPr>
            </a:pPr>
            <a:r>
              <a:rPr dirty="0"/>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9"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3" name="Trick question on performance"/>
          <p:cNvSpPr txBox="1">
            <a:spLocks noGrp="1"/>
          </p:cNvSpPr>
          <p:nvPr>
            <p:ph type="title"/>
          </p:nvPr>
        </p:nvSpPr>
        <p:spPr>
          <a:prstGeom prst="rect">
            <a:avLst/>
          </a:prstGeom>
        </p:spPr>
        <p:txBody>
          <a:bodyPr/>
          <a:lstStyle/>
          <a:p>
            <a:r>
              <a:t>Trick question on performance</a:t>
            </a:r>
          </a:p>
        </p:txBody>
      </p:sp>
      <p:sp>
        <p:nvSpPr>
          <p:cNvPr id="914" name="Q. Let TN be the running time of program Mystery and consider these experiemnts:"/>
          <p:cNvSpPr txBox="1">
            <a:spLocks noGrp="1"/>
          </p:cNvSpPr>
          <p:nvPr>
            <p:ph type="body" sz="quarter" idx="1"/>
          </p:nvPr>
        </p:nvSpPr>
        <p:spPr>
          <a:xfrm>
            <a:off x="1270000" y="1778000"/>
            <a:ext cx="19291300" cy="1041400"/>
          </a:xfrm>
          <a:prstGeom prst="rect">
            <a:avLst/>
          </a:prstGeom>
        </p:spPr>
        <p:txBody>
          <a:bodyPr/>
          <a:lstStyle/>
          <a:p>
            <a:pPr>
              <a:defRPr>
                <a:solidFill>
                  <a:srgbClr val="005493"/>
                </a:solidFill>
              </a:defRPr>
            </a:pPr>
            <a:r>
              <a:t>Q. </a:t>
            </a:r>
            <a:r>
              <a:rPr>
                <a:solidFill>
                  <a:srgbClr val="000000"/>
                </a:solidFill>
              </a:rPr>
              <a:t>Let </a:t>
            </a:r>
            <a:r>
              <a:rPr i="1">
                <a:solidFill>
                  <a:srgbClr val="000000"/>
                </a:solidFill>
              </a:rPr>
              <a:t>T</a:t>
            </a:r>
            <a:r>
              <a:rPr i="1" baseline="-5999">
                <a:solidFill>
                  <a:srgbClr val="000000"/>
                </a:solidFill>
              </a:rPr>
              <a:t>N</a:t>
            </a:r>
            <a:r>
              <a:rPr>
                <a:solidFill>
                  <a:srgbClr val="000000"/>
                </a:solidFill>
              </a:rPr>
              <a:t> be the running time of program Mystery and consider these experiemnts:</a:t>
            </a:r>
          </a:p>
        </p:txBody>
      </p:sp>
      <p:sp>
        <p:nvSpPr>
          <p:cNvPr id="91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
        <p:nvSpPr>
          <p:cNvPr id="916" name="public static Mystery…"/>
          <p:cNvSpPr/>
          <p:nvPr/>
        </p:nvSpPr>
        <p:spPr>
          <a:xfrm>
            <a:off x="2091266" y="3387725"/>
            <a:ext cx="8674101" cy="3810001"/>
          </a:xfrm>
          <a:prstGeom prst="rect">
            <a:avLst/>
          </a:prstGeom>
          <a:solidFill>
            <a:srgbClr val="FFFFFF"/>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9900" tIns="469900" rIns="469900" bIns="469900">
            <a:spAutoFit/>
          </a:bodyPr>
          <a:lstStyle/>
          <a:p>
            <a:pPr marL="10159" marR="10159" defTabSz="647700">
              <a:lnSpc>
                <a:spcPts val="3900"/>
              </a:lnSpc>
              <a:buClr>
                <a:srgbClr val="000112"/>
              </a:buClr>
              <a:buFont typeface="Courier New"/>
              <a:tabLst>
                <a:tab pos="1511300" algn="l"/>
              </a:tabLst>
              <a:defRPr sz="2700">
                <a:uFill>
                  <a:solidFill>
                    <a:srgbClr val="000000"/>
                  </a:solidFill>
                </a:uFill>
              </a:defRPr>
            </a:pPr>
            <a:r>
              <a:t>public static Mystery</a:t>
            </a:r>
          </a:p>
          <a:p>
            <a:pPr marL="10159" marR="10159" defTabSz="647700">
              <a:lnSpc>
                <a:spcPts val="3900"/>
              </a:lnSpc>
              <a:buClr>
                <a:srgbClr val="000112"/>
              </a:buClr>
              <a:buFont typeface="Courier New"/>
              <a:tabLst>
                <a:tab pos="1511300" algn="l"/>
              </a:tabLst>
              <a:defRPr sz="2700">
                <a:uFill>
                  <a:solidFill>
                    <a:srgbClr val="000000"/>
                  </a:solidFill>
                </a:uFill>
              </a:defRPr>
            </a:pPr>
            <a:r>
              <a:t>{</a:t>
            </a:r>
          </a:p>
          <a:p>
            <a:pPr marL="10159" marR="10159" defTabSz="647700">
              <a:lnSpc>
                <a:spcPts val="3900"/>
              </a:lnSpc>
              <a:buClr>
                <a:srgbClr val="000112"/>
              </a:buClr>
              <a:buFont typeface="Courier New"/>
              <a:tabLst>
                <a:tab pos="1511300" algn="l"/>
              </a:tabLst>
              <a:defRPr sz="2700">
                <a:uFill>
                  <a:solidFill>
                    <a:srgbClr val="000000"/>
                  </a:solidFill>
                </a:uFill>
              </a:defRPr>
            </a:pPr>
            <a:r>
              <a:t>   ...</a:t>
            </a:r>
          </a:p>
          <a:p>
            <a:pPr marL="10159" marR="10159" defTabSz="647700">
              <a:lnSpc>
                <a:spcPts val="3900"/>
              </a:lnSpc>
              <a:buClr>
                <a:srgbClr val="000112"/>
              </a:buClr>
              <a:buFont typeface="Courier New"/>
              <a:tabLst>
                <a:tab pos="1511300" algn="l"/>
              </a:tabLst>
              <a:defRPr sz="2700">
                <a:uFill>
                  <a:solidFill>
                    <a:srgbClr val="000000"/>
                  </a:solidFill>
                </a:uFill>
              </a:defRPr>
            </a:pPr>
            <a:r>
              <a:t>   int N = Integer.parseInt(args[0]);</a:t>
            </a:r>
          </a:p>
          <a:p>
            <a:pPr marL="10159" marR="10159" defTabSz="647700">
              <a:lnSpc>
                <a:spcPts val="3900"/>
              </a:lnSpc>
              <a:buClr>
                <a:srgbClr val="000112"/>
              </a:buClr>
              <a:buFont typeface="Courier New"/>
              <a:tabLst>
                <a:tab pos="1511300" algn="l"/>
              </a:tabLst>
              <a:defRPr sz="2700">
                <a:uFill>
                  <a:solidFill>
                    <a:srgbClr val="000000"/>
                  </a:solidFill>
                </a:uFill>
              </a:defRPr>
            </a:pPr>
            <a:r>
              <a:t>   ...</a:t>
            </a:r>
          </a:p>
          <a:p>
            <a:pPr marL="10159" marR="10159" defTabSz="647700">
              <a:lnSpc>
                <a:spcPts val="3900"/>
              </a:lnSpc>
              <a:buClr>
                <a:srgbClr val="000112"/>
              </a:buClr>
              <a:buFont typeface="Courier New"/>
              <a:tabLst>
                <a:tab pos="1511300" algn="l"/>
              </a:tabLst>
              <a:defRPr sz="2700">
                <a:uFill>
                  <a:solidFill>
                    <a:srgbClr val="000000"/>
                  </a:solidFill>
                </a:uFill>
              </a:defRPr>
            </a:pPr>
            <a:r>
              <a:t>}</a:t>
            </a:r>
          </a:p>
        </p:txBody>
      </p:sp>
      <p:sp>
        <p:nvSpPr>
          <p:cNvPr id="917" name="Q. Why is the ratio growing, not converging to a constant?"/>
          <p:cNvSpPr txBox="1"/>
          <p:nvPr/>
        </p:nvSpPr>
        <p:spPr>
          <a:xfrm>
            <a:off x="1270000" y="7747000"/>
            <a:ext cx="136779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Why is the ratio growing, not converging to a constant?</a:t>
            </a:r>
          </a:p>
        </p:txBody>
      </p:sp>
      <p:sp>
        <p:nvSpPr>
          <p:cNvPr id="918" name="A. Order of growth is exponential."/>
          <p:cNvSpPr txBox="1"/>
          <p:nvPr/>
        </p:nvSpPr>
        <p:spPr>
          <a:xfrm>
            <a:off x="1270000" y="10541000"/>
            <a:ext cx="8674100" cy="1041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Order of growth is </a:t>
            </a:r>
            <a:r>
              <a:rPr i="1"/>
              <a:t>exponential</a:t>
            </a:r>
            <a:r>
              <a:rPr>
                <a:solidFill>
                  <a:srgbClr val="000000"/>
                </a:solidFill>
              </a:rPr>
              <a:t>.</a:t>
            </a:r>
          </a:p>
        </p:txBody>
      </p:sp>
      <p:graphicFrame>
        <p:nvGraphicFramePr>
          <p:cNvPr id="919" name="Table"/>
          <p:cNvGraphicFramePr/>
          <p:nvPr/>
        </p:nvGraphicFramePr>
        <p:xfrm>
          <a:off x="14077553" y="3207720"/>
          <a:ext cx="8242298" cy="4279900"/>
        </p:xfrm>
        <a:graphic>
          <a:graphicData uri="http://schemas.openxmlformats.org/drawingml/2006/table">
            <a:tbl>
              <a:tblPr firstRow="1">
                <a:tableStyleId>{8F44A2F1-9E1F-4B54-A3A2-5F16C0AD49E2}</a:tableStyleId>
              </a:tblPr>
              <a:tblGrid>
                <a:gridCol w="2320137">
                  <a:extLst>
                    <a:ext uri="{9D8B030D-6E8A-4147-A177-3AD203B41FA5}">
                      <a16:colId xmlns:a16="http://schemas.microsoft.com/office/drawing/2014/main" val="20000"/>
                    </a:ext>
                  </a:extLst>
                </a:gridCol>
                <a:gridCol w="4447383">
                  <a:extLst>
                    <a:ext uri="{9D8B030D-6E8A-4147-A177-3AD203B41FA5}">
                      <a16:colId xmlns:a16="http://schemas.microsoft.com/office/drawing/2014/main" val="20001"/>
                    </a:ext>
                  </a:extLst>
                </a:gridCol>
                <a:gridCol w="1474778">
                  <a:extLst>
                    <a:ext uri="{9D8B030D-6E8A-4147-A177-3AD203B41FA5}">
                      <a16:colId xmlns:a16="http://schemas.microsoft.com/office/drawing/2014/main" val="20002"/>
                    </a:ext>
                  </a:extLst>
                </a:gridCol>
              </a:tblGrid>
              <a:tr h="723900">
                <a:tc>
                  <a:txBody>
                    <a:bodyPr/>
                    <a:lstStyle/>
                    <a:p>
                      <a:pPr defTabSz="914400">
                        <a:lnSpc>
                          <a:spcPts val="3700"/>
                        </a:lnSpc>
                        <a:defRPr sz="1800" i="0"/>
                      </a:pPr>
                      <a:r>
                        <a:rPr sz="3100" i="1">
                          <a:sym typeface="Lucida Sans"/>
                        </a:rPr>
                        <a:t>N</a:t>
                      </a:r>
                    </a:p>
                  </a:txBody>
                  <a:tcPr marL="25400" marR="25400" marT="25400" marB="25400" anchor="ctr" horzOverflow="overflow"/>
                </a:tc>
                <a:tc>
                  <a:txBody>
                    <a:bodyPr/>
                    <a:lstStyle/>
                    <a:p>
                      <a:pPr defTabSz="914400">
                        <a:lnSpc>
                          <a:spcPts val="3900"/>
                        </a:lnSpc>
                        <a:defRPr sz="3300">
                          <a:sym typeface="Lucida Sans"/>
                        </a:defRPr>
                      </a:pPr>
                      <a:r>
                        <a:t>T</a:t>
                      </a:r>
                      <a:r>
                        <a:rPr baseline="-5999"/>
                        <a:t>N</a:t>
                      </a:r>
                      <a:r>
                        <a:rPr i="0"/>
                        <a:t>  (in seconds)</a:t>
                      </a:r>
                    </a:p>
                  </a:txBody>
                  <a:tcPr marL="25400" marR="25400" marT="25400" marB="25400" anchor="ctr" horzOverflow="overflow"/>
                </a:tc>
                <a:tc>
                  <a:txBody>
                    <a:bodyPr/>
                    <a:lstStyle/>
                    <a:p>
                      <a:pPr algn="l">
                        <a:lnSpc>
                          <a:spcPts val="4900"/>
                        </a:lnSpc>
                        <a:spcBef>
                          <a:spcPts val="1200"/>
                        </a:spcBef>
                        <a:tabLst>
                          <a:tab pos="1168400" algn="l"/>
                        </a:tabLst>
                        <a:defRPr sz="31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N/2</a:t>
                      </a:r>
                    </a:p>
                  </a:txBody>
                  <a:tcPr marL="25400" marR="25400" marT="25400" marB="25400" anchor="ctr" horzOverflow="overflow"/>
                </a:tc>
                <a:extLst>
                  <a:ext uri="{0D108BD9-81ED-4DB2-BD59-A6C34878D82A}">
                    <a16:rowId xmlns:a16="http://schemas.microsoft.com/office/drawing/2014/main" val="10000"/>
                  </a:ext>
                </a:extLst>
              </a:tr>
              <a:tr h="889000">
                <a:tc>
                  <a:txBody>
                    <a:bodyPr/>
                    <a:lstStyle/>
                    <a:p>
                      <a:pPr defTabSz="914400">
                        <a:lnSpc>
                          <a:spcPts val="4300"/>
                        </a:lnSpc>
                        <a:defRPr sz="1800"/>
                      </a:pPr>
                      <a:r>
                        <a:rPr sz="3100">
                          <a:sym typeface="Lucida Sans"/>
                        </a:rPr>
                        <a:t>10</a:t>
                      </a:r>
                    </a:p>
                  </a:txBody>
                  <a:tcPr marL="38100" marR="38100" marT="38100" marB="38100" anchor="ctr" horzOverflow="overflow"/>
                </a:tc>
                <a:tc>
                  <a:txBody>
                    <a:bodyPr/>
                    <a:lstStyle/>
                    <a:p>
                      <a:pPr defTabSz="914400">
                        <a:lnSpc>
                          <a:spcPts val="4300"/>
                        </a:lnSpc>
                        <a:defRPr sz="1800"/>
                      </a:pPr>
                      <a:r>
                        <a:rPr sz="3100">
                          <a:sym typeface="Lucida Sans"/>
                        </a:rPr>
                        <a:t>5</a:t>
                      </a:r>
                    </a:p>
                  </a:txBody>
                  <a:tcPr marL="38100" marR="38100" marT="38100" marB="38100" anchor="ctr" horzOverflow="overflow"/>
                </a:tc>
                <a:tc>
                  <a:txBody>
                    <a:bodyPr/>
                    <a:lstStyle/>
                    <a:p>
                      <a:pPr defTabSz="914400">
                        <a:lnSpc>
                          <a:spcPts val="4300"/>
                        </a:lnSpc>
                        <a:defRPr sz="3100">
                          <a:sym typeface="Lucida Sans"/>
                        </a:defRPr>
                      </a:pPr>
                      <a:endParaRPr/>
                    </a:p>
                  </a:txBody>
                  <a:tcPr marL="38100" marR="38100" marT="38100" marB="38100" anchor="ctr" horzOverflow="overflow"/>
                </a:tc>
                <a:extLst>
                  <a:ext uri="{0D108BD9-81ED-4DB2-BD59-A6C34878D82A}">
                    <a16:rowId xmlns:a16="http://schemas.microsoft.com/office/drawing/2014/main" val="10001"/>
                  </a:ext>
                </a:extLst>
              </a:tr>
              <a:tr h="889000">
                <a:tc>
                  <a:txBody>
                    <a:bodyPr/>
                    <a:lstStyle/>
                    <a:p>
                      <a:pPr defTabSz="914400">
                        <a:lnSpc>
                          <a:spcPts val="4300"/>
                        </a:lnSpc>
                        <a:defRPr sz="1800"/>
                      </a:pPr>
                      <a:r>
                        <a:rPr sz="3100">
                          <a:sym typeface="Lucida Sans"/>
                        </a:rPr>
                        <a:t>20</a:t>
                      </a:r>
                    </a:p>
                  </a:txBody>
                  <a:tcPr marL="38100" marR="38100" marT="38100" marB="38100" anchor="ctr" horzOverflow="overflow"/>
                </a:tc>
                <a:tc>
                  <a:txBody>
                    <a:bodyPr/>
                    <a:lstStyle/>
                    <a:p>
                      <a:pPr defTabSz="914400">
                        <a:lnSpc>
                          <a:spcPts val="4300"/>
                        </a:lnSpc>
                        <a:defRPr sz="1800"/>
                      </a:pPr>
                      <a:r>
                        <a:rPr sz="3100">
                          <a:sym typeface="Lucida Sans"/>
                        </a:rPr>
                        <a:t>50</a:t>
                      </a:r>
                    </a:p>
                  </a:txBody>
                  <a:tcPr marL="38100" marR="38100" marT="38100" marB="38100" anchor="ctr" horzOverflow="overflow"/>
                </a:tc>
                <a:tc>
                  <a:txBody>
                    <a:bodyPr/>
                    <a:lstStyle/>
                    <a:p>
                      <a:pPr defTabSz="914400">
                        <a:lnSpc>
                          <a:spcPts val="4300"/>
                        </a:lnSpc>
                        <a:defRPr sz="1800"/>
                      </a:pPr>
                      <a:r>
                        <a:rPr sz="3100">
                          <a:sym typeface="Lucida Sans"/>
                        </a:rPr>
                        <a:t>10</a:t>
                      </a:r>
                    </a:p>
                  </a:txBody>
                  <a:tcPr marL="38100" marR="38100" marT="38100" marB="38100" anchor="ctr" horzOverflow="overflow"/>
                </a:tc>
                <a:extLst>
                  <a:ext uri="{0D108BD9-81ED-4DB2-BD59-A6C34878D82A}">
                    <a16:rowId xmlns:a16="http://schemas.microsoft.com/office/drawing/2014/main" val="10002"/>
                  </a:ext>
                </a:extLst>
              </a:tr>
              <a:tr h="889000">
                <a:tc>
                  <a:txBody>
                    <a:bodyPr/>
                    <a:lstStyle/>
                    <a:p>
                      <a:pPr defTabSz="914400">
                        <a:lnSpc>
                          <a:spcPts val="4300"/>
                        </a:lnSpc>
                        <a:defRPr sz="1800"/>
                      </a:pPr>
                      <a:r>
                        <a:rPr sz="3100">
                          <a:sym typeface="Lucida Sans"/>
                        </a:rPr>
                        <a:t>30</a:t>
                      </a:r>
                    </a:p>
                  </a:txBody>
                  <a:tcPr marL="38100" marR="38100" marT="38100" marB="38100" anchor="ctr" horzOverflow="overflow"/>
                </a:tc>
                <a:tc>
                  <a:txBody>
                    <a:bodyPr/>
                    <a:lstStyle/>
                    <a:p>
                      <a:pPr defTabSz="914400">
                        <a:lnSpc>
                          <a:spcPts val="4300"/>
                        </a:lnSpc>
                        <a:defRPr sz="1800"/>
                      </a:pPr>
                      <a:r>
                        <a:rPr sz="3100">
                          <a:sym typeface="Lucida Sans"/>
                        </a:rPr>
                        <a:t>5000</a:t>
                      </a:r>
                    </a:p>
                  </a:txBody>
                  <a:tcPr marL="38100" marR="38100" marT="38100" marB="38100" anchor="ctr" horzOverflow="overflow"/>
                </a:tc>
                <a:tc>
                  <a:txBody>
                    <a:bodyPr/>
                    <a:lstStyle/>
                    <a:p>
                      <a:pPr defTabSz="914400">
                        <a:lnSpc>
                          <a:spcPts val="4300"/>
                        </a:lnSpc>
                        <a:defRPr sz="1800"/>
                      </a:pPr>
                      <a:r>
                        <a:rPr sz="3100">
                          <a:sym typeface="Lucida Sans"/>
                        </a:rPr>
                        <a:t>100</a:t>
                      </a:r>
                    </a:p>
                  </a:txBody>
                  <a:tcPr marL="38100" marR="38100" marT="38100" marB="38100" anchor="ctr" horzOverflow="overflow"/>
                </a:tc>
                <a:extLst>
                  <a:ext uri="{0D108BD9-81ED-4DB2-BD59-A6C34878D82A}">
                    <a16:rowId xmlns:a16="http://schemas.microsoft.com/office/drawing/2014/main" val="10003"/>
                  </a:ext>
                </a:extLst>
              </a:tr>
              <a:tr h="889000">
                <a:tc>
                  <a:txBody>
                    <a:bodyPr/>
                    <a:lstStyle/>
                    <a:p>
                      <a:pPr defTabSz="914400">
                        <a:lnSpc>
                          <a:spcPts val="4300"/>
                        </a:lnSpc>
                        <a:defRPr sz="1800"/>
                      </a:pPr>
                      <a:r>
                        <a:rPr sz="3100">
                          <a:sym typeface="Lucida Sans"/>
                        </a:rPr>
                        <a:t>40</a:t>
                      </a:r>
                    </a:p>
                  </a:txBody>
                  <a:tcPr marL="38100" marR="38100" marT="38100" marB="38100" anchor="ctr" horzOverflow="overflow"/>
                </a:tc>
                <a:tc>
                  <a:txBody>
                    <a:bodyPr/>
                    <a:lstStyle/>
                    <a:p>
                      <a:pPr defTabSz="914400">
                        <a:lnSpc>
                          <a:spcPts val="4300"/>
                        </a:lnSpc>
                        <a:defRPr sz="1800"/>
                      </a:pPr>
                      <a:r>
                        <a:rPr sz="3100">
                          <a:solidFill>
                            <a:srgbClr val="8D3124"/>
                          </a:solidFill>
                          <a:sym typeface="Lucida Sans"/>
                        </a:rPr>
                        <a:t>50000000</a:t>
                      </a:r>
                    </a:p>
                  </a:txBody>
                  <a:tcPr marL="38100" marR="38100" marT="38100" marB="38100" anchor="ctr" horzOverflow="overflow"/>
                </a:tc>
                <a:tc>
                  <a:txBody>
                    <a:bodyPr/>
                    <a:lstStyle/>
                    <a:p>
                      <a:pPr defTabSz="914400">
                        <a:lnSpc>
                          <a:spcPts val="4300"/>
                        </a:lnSpc>
                        <a:defRPr sz="1800"/>
                      </a:pPr>
                      <a:r>
                        <a:rPr sz="3100">
                          <a:solidFill>
                            <a:srgbClr val="8D3124"/>
                          </a:solidFill>
                          <a:sym typeface="Lucida Sans"/>
                        </a:rPr>
                        <a:t>10000</a:t>
                      </a:r>
                    </a:p>
                  </a:txBody>
                  <a:tcPr marL="38100" marR="38100" marT="38100" marB="38100" anchor="ctr" horzOverflow="overflow"/>
                </a:tc>
                <a:extLst>
                  <a:ext uri="{0D108BD9-81ED-4DB2-BD59-A6C34878D82A}">
                    <a16:rowId xmlns:a16="http://schemas.microsoft.com/office/drawing/2014/main" val="10004"/>
                  </a:ext>
                </a:extLst>
              </a:tr>
            </a:tbl>
          </a:graphicData>
        </a:graphic>
      </p:graphicFrame>
      <p:pic>
        <p:nvPicPr>
          <p:cNvPr id="920" name="droppedImage.pdf" descr="droppedImage.pdf"/>
          <p:cNvPicPr>
            <a:picLocks noChangeAspect="1"/>
          </p:cNvPicPr>
          <p:nvPr/>
        </p:nvPicPr>
        <p:blipFill>
          <a:blip r:embed="rId2"/>
          <a:stretch>
            <a:fillRect/>
          </a:stretch>
        </p:blipFill>
        <p:spPr>
          <a:xfrm>
            <a:off x="11341100" y="10515600"/>
            <a:ext cx="2171700" cy="1079500"/>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Another example: Coupon collector"/>
          <p:cNvSpPr txBox="1">
            <a:spLocks noGrp="1"/>
          </p:cNvSpPr>
          <p:nvPr>
            <p:ph type="title"/>
          </p:nvPr>
        </p:nvSpPr>
        <p:spPr>
          <a:prstGeom prst="rect">
            <a:avLst/>
          </a:prstGeom>
        </p:spPr>
        <p:txBody>
          <a:bodyPr/>
          <a:lstStyle/>
          <a:p>
            <a:r>
              <a:t>Another example: Coupon collector</a:t>
            </a:r>
          </a:p>
        </p:txBody>
      </p:sp>
      <p:sp>
        <p:nvSpPr>
          <p:cNvPr id="9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53</a:t>
            </a:fld>
            <a:endParaRPr/>
          </a:p>
        </p:txBody>
      </p:sp>
      <p:sp>
        <p:nvSpPr>
          <p:cNvPr id="924" name="public class Collector…"/>
          <p:cNvSpPr txBox="1"/>
          <p:nvPr/>
        </p:nvSpPr>
        <p:spPr>
          <a:xfrm>
            <a:off x="1270000" y="3073399"/>
            <a:ext cx="11798301" cy="8864601"/>
          </a:xfrm>
          <a:prstGeom prst="rect">
            <a:avLst/>
          </a:prstGeom>
          <a:solidFill>
            <a:srgbClr val="FFFFFF"/>
          </a:solidFill>
          <a:ln w="127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spAutoFit/>
          </a:bodyPr>
          <a:lstStyle/>
          <a:p>
            <a:pPr marL="6350" marR="6350" defTabSz="647700">
              <a:buClr>
                <a:srgbClr val="000000"/>
              </a:buClr>
              <a:buFont typeface="Courier New"/>
              <a:tabLst>
                <a:tab pos="1155700" algn="l"/>
              </a:tabLst>
              <a:defRPr sz="1500"/>
            </a:pPr>
            <a:r>
              <a:rPr sz="2100" dirty="0">
                <a:uFill>
                  <a:solidFill>
                    <a:srgbClr val="000000"/>
                  </a:solidFill>
                </a:uFill>
              </a:rPr>
              <a:t>public class Collector</a:t>
            </a:r>
          </a:p>
          <a:p>
            <a:pPr marL="6350" marR="6350" defTabSz="647700">
              <a:buClr>
                <a:srgbClr val="000000"/>
              </a:buClr>
              <a:buFont typeface="Courier New"/>
              <a:tabLst>
                <a:tab pos="1155700" algn="l"/>
              </a:tabLst>
              <a:defRPr sz="1500"/>
            </a:pPr>
            <a:r>
              <a:rPr sz="2100" dirty="0">
                <a:uFill>
                  <a:solidFill>
                    <a:srgbClr val="000000"/>
                  </a:solidFill>
                </a:uFill>
              </a:rPr>
              <a:t>{</a:t>
            </a:r>
          </a:p>
          <a:p>
            <a:pPr marL="6350" marR="6350" defTabSz="647700">
              <a:buClr>
                <a:srgbClr val="000000"/>
              </a:buClr>
              <a:buFont typeface="Courier New"/>
              <a:tabLst>
                <a:tab pos="1155700" algn="l"/>
              </a:tabLst>
              <a:defRPr sz="1500"/>
            </a:pPr>
            <a:r>
              <a:rPr sz="2100" dirty="0">
                <a:uFill>
                  <a:solidFill>
                    <a:srgbClr val="000000"/>
                  </a:solidFill>
                </a:uFill>
              </a:rPr>
              <a:t>    public static void main(String[] </a:t>
            </a:r>
            <a:r>
              <a:rPr sz="2100" dirty="0" err="1">
                <a:uFill>
                  <a:solidFill>
                    <a:srgbClr val="000000"/>
                  </a:solidFill>
                </a:uFill>
              </a:rPr>
              <a:t>args</a:t>
            </a:r>
            <a:r>
              <a:rPr sz="2100" dirty="0">
                <a:uFill>
                  <a:solidFill>
                    <a:srgbClr val="000000"/>
                  </a:solidFill>
                </a:uFill>
              </a:rPr>
              <a:t>)</a:t>
            </a:r>
          </a:p>
          <a:p>
            <a:pPr marL="6350" marR="6350" defTabSz="647700">
              <a:buClr>
                <a:srgbClr val="000000"/>
              </a:buClr>
              <a:buFont typeface="Courier New"/>
              <a:tabLst>
                <a:tab pos="1155700" algn="l"/>
              </a:tabLst>
              <a:defRPr sz="1500"/>
            </a:pPr>
            <a:r>
              <a:rPr sz="2100" dirty="0">
                <a:uFill>
                  <a:solidFill>
                    <a:srgbClr val="000000"/>
                  </a:solidFill>
                </a:uFill>
              </a:rPr>
              <a:t>    {</a:t>
            </a:r>
          </a:p>
          <a:p>
            <a:pPr marL="6350" marR="6350" defTabSz="647700">
              <a:buClr>
                <a:srgbClr val="000000"/>
              </a:buClr>
              <a:buFont typeface="Courier New"/>
              <a:tabLst>
                <a:tab pos="1155700" algn="l"/>
              </a:tabLst>
              <a:defRPr sz="1500"/>
            </a:pPr>
            <a:r>
              <a:rPr sz="2100" dirty="0">
                <a:uFill>
                  <a:solidFill>
                    <a:srgbClr val="000000"/>
                  </a:solidFill>
                </a:uFill>
              </a:rPr>
              <a:t>     	int N = Integer.parseInt(</a:t>
            </a:r>
            <a:r>
              <a:rPr sz="2100" dirty="0" err="1">
                <a:uFill>
                  <a:solidFill>
                    <a:srgbClr val="000000"/>
                  </a:solidFill>
                </a:uFill>
              </a:rPr>
              <a:t>args</a:t>
            </a:r>
            <a:r>
              <a:rPr sz="2100" dirty="0">
                <a:uFill>
                  <a:solidFill>
                    <a:srgbClr val="000000"/>
                  </a:solidFill>
                </a:uFill>
              </a:rPr>
              <a:t>[0]);</a:t>
            </a:r>
          </a:p>
          <a:p>
            <a:pPr marL="6350" marR="6350" defTabSz="647700">
              <a:buClr>
                <a:srgbClr val="000000"/>
              </a:buClr>
              <a:buFont typeface="Courier New"/>
              <a:tabLst>
                <a:tab pos="1155700" algn="l"/>
              </a:tabLst>
              <a:defRPr sz="1500"/>
            </a:pPr>
            <a:r>
              <a:rPr sz="2100" dirty="0">
                <a:uFill>
                  <a:solidFill>
                    <a:srgbClr val="000000"/>
                  </a:solidFill>
                </a:uFill>
              </a:rPr>
              <a:t>	int trials = Integer.parseInt(</a:t>
            </a:r>
            <a:r>
              <a:rPr sz="2100" dirty="0" err="1">
                <a:uFill>
                  <a:solidFill>
                    <a:srgbClr val="000000"/>
                  </a:solidFill>
                </a:uFill>
              </a:rPr>
              <a:t>args</a:t>
            </a:r>
            <a:r>
              <a:rPr sz="2100" dirty="0">
                <a:uFill>
                  <a:solidFill>
                    <a:srgbClr val="000000"/>
                  </a:solidFill>
                </a:uFill>
              </a:rPr>
              <a:t>[1]);</a:t>
            </a:r>
          </a:p>
          <a:p>
            <a:pPr marL="6350" marR="6350" defTabSz="647700">
              <a:buClr>
                <a:srgbClr val="000000"/>
              </a:buClr>
              <a:buFont typeface="Courier New"/>
              <a:tabLst>
                <a:tab pos="1155700" algn="l"/>
              </a:tabLst>
              <a:defRPr sz="1500"/>
            </a:pPr>
            <a:r>
              <a:rPr sz="2100" dirty="0">
                <a:uFill>
                  <a:solidFill>
                    <a:srgbClr val="000000"/>
                  </a:solidFill>
                </a:uFill>
              </a:rPr>
              <a:t>	int </a:t>
            </a:r>
            <a:r>
              <a:rPr sz="2100" dirty="0" err="1">
                <a:uFill>
                  <a:solidFill>
                    <a:srgbClr val="000000"/>
                  </a:solidFill>
                </a:uFill>
              </a:rPr>
              <a:t>cardcnt</a:t>
            </a:r>
            <a:r>
              <a:rPr sz="2100" dirty="0">
                <a:uFill>
                  <a:solidFill>
                    <a:srgbClr val="000000"/>
                  </a:solidFill>
                </a:uFill>
              </a:rPr>
              <a:t> = 0;</a:t>
            </a:r>
          </a:p>
          <a:p>
            <a:pPr marL="6350" marR="6350" defTabSz="647700">
              <a:buClr>
                <a:srgbClr val="000000"/>
              </a:buClr>
              <a:buFont typeface="Courier New"/>
              <a:tabLst>
                <a:tab pos="1155700" algn="l"/>
              </a:tabLst>
              <a:defRPr sz="1500">
                <a:solidFill>
                  <a:srgbClr val="8D3124"/>
                </a:solidFill>
              </a:defRPr>
            </a:pPr>
            <a:r>
              <a:rPr sz="2100" dirty="0">
                <a:uFill>
                  <a:solidFill>
                    <a:srgbClr val="000000"/>
                  </a:solidFill>
                </a:uFill>
              </a:rPr>
              <a:t>       </a:t>
            </a:r>
            <a:r>
              <a:rPr sz="2100" dirty="0">
                <a:uFill>
                  <a:solidFill>
                    <a:srgbClr val="8D3124"/>
                  </a:solidFill>
                </a:uFill>
              </a:rPr>
              <a:t>double start = </a:t>
            </a:r>
            <a:r>
              <a:rPr sz="2100" dirty="0" err="1">
                <a:uFill>
                  <a:solidFill>
                    <a:srgbClr val="8D3124"/>
                  </a:solidFill>
                </a:uFill>
              </a:rPr>
              <a:t>System.currentTimeMillis</a:t>
            </a:r>
            <a:r>
              <a:rPr sz="2100" dirty="0">
                <a:uFill>
                  <a:solidFill>
                    <a:srgbClr val="8D3124"/>
                  </a:solidFill>
                </a:uFill>
              </a:rPr>
              <a:t>()/1000.0;</a:t>
            </a:r>
          </a:p>
          <a:p>
            <a:pPr marL="6350" marR="6350" defTabSz="647700">
              <a:buClr>
                <a:srgbClr val="000000"/>
              </a:buClr>
              <a:buFont typeface="Courier New"/>
              <a:tabLst>
                <a:tab pos="1155700" algn="l"/>
              </a:tabLst>
              <a:defRPr sz="1500"/>
            </a:pPr>
            <a:r>
              <a:rPr sz="2100" dirty="0">
                <a:uFill>
                  <a:solidFill>
                    <a:srgbClr val="000000"/>
                  </a:solidFill>
                </a:uFill>
              </a:rPr>
              <a:t>	for (int </a:t>
            </a:r>
            <a:r>
              <a:rPr sz="2100" dirty="0" err="1">
                <a:uFill>
                  <a:solidFill>
                    <a:srgbClr val="000000"/>
                  </a:solidFill>
                </a:uFill>
              </a:rPr>
              <a:t>i</a:t>
            </a:r>
            <a:r>
              <a:rPr sz="2100" dirty="0">
                <a:uFill>
                  <a:solidFill>
                    <a:srgbClr val="000000"/>
                  </a:solidFill>
                </a:uFill>
              </a:rPr>
              <a:t> = 0; </a:t>
            </a:r>
            <a:r>
              <a:rPr sz="2100" dirty="0" err="1">
                <a:uFill>
                  <a:solidFill>
                    <a:srgbClr val="000000"/>
                  </a:solidFill>
                </a:uFill>
              </a:rPr>
              <a:t>i</a:t>
            </a:r>
            <a:r>
              <a:rPr sz="2100" dirty="0">
                <a:uFill>
                  <a:solidFill>
                    <a:srgbClr val="000000"/>
                  </a:solidFill>
                </a:uFill>
              </a:rPr>
              <a:t> &lt; trials; </a:t>
            </a:r>
            <a:r>
              <a:rPr sz="2100" dirty="0" err="1">
                <a:uFill>
                  <a:solidFill>
                    <a:srgbClr val="000000"/>
                  </a:solidFill>
                </a:uFill>
              </a:rPr>
              <a:t>i</a:t>
            </a:r>
            <a:r>
              <a:rPr sz="2100" dirty="0">
                <a:uFill>
                  <a:solidFill>
                    <a:srgbClr val="000000"/>
                  </a:solidFill>
                </a:uFill>
              </a:rPr>
              <a:t>++)</a:t>
            </a:r>
          </a:p>
          <a:p>
            <a:pPr marL="6350" marR="6350" defTabSz="647700">
              <a:buClr>
                <a:srgbClr val="000000"/>
              </a:buClr>
              <a:buFont typeface="Courier New"/>
              <a:tabLst>
                <a:tab pos="1155700" algn="l"/>
              </a:tabLst>
              <a:defRPr sz="1500"/>
            </a:pPr>
            <a:r>
              <a:rPr sz="2100" dirty="0">
                <a:uFill>
                  <a:solidFill>
                    <a:srgbClr val="000000"/>
                  </a:solidFill>
                </a:uFill>
              </a:rPr>
              <a:t>        {</a:t>
            </a:r>
          </a:p>
          <a:p>
            <a:pPr marL="6350" marR="6350" defTabSz="647700">
              <a:buClr>
                <a:srgbClr val="000000"/>
              </a:buClr>
              <a:buFont typeface="Courier New"/>
              <a:tabLst>
                <a:tab pos="1155700" algn="l"/>
              </a:tabLst>
              <a:defRPr sz="1500"/>
            </a:pPr>
            <a:r>
              <a:rPr sz="2100" dirty="0">
                <a:uFill>
                  <a:solidFill>
                    <a:srgbClr val="000000"/>
                  </a:solidFill>
                </a:uFill>
              </a:rPr>
              <a:t>           int </a:t>
            </a:r>
            <a:r>
              <a:rPr sz="2100" dirty="0" err="1">
                <a:uFill>
                  <a:solidFill>
                    <a:srgbClr val="000000"/>
                  </a:solidFill>
                </a:uFill>
              </a:rPr>
              <a:t>valcnt</a:t>
            </a:r>
            <a:r>
              <a:rPr sz="2100" dirty="0">
                <a:uFill>
                  <a:solidFill>
                    <a:srgbClr val="000000"/>
                  </a:solidFill>
                </a:uFill>
              </a:rPr>
              <a:t> = 0;</a:t>
            </a:r>
          </a:p>
          <a:p>
            <a:pPr marL="6350" marR="6350" defTabSz="647700">
              <a:buClr>
                <a:srgbClr val="000000"/>
              </a:buClr>
              <a:buFont typeface="Courier New"/>
              <a:tabLst>
                <a:tab pos="1155700" algn="l"/>
              </a:tabLst>
              <a:defRPr sz="1500"/>
            </a:pPr>
            <a:r>
              <a:rPr sz="2100" dirty="0">
                <a:uFill>
                  <a:solidFill>
                    <a:srgbClr val="000000"/>
                  </a:solidFill>
                </a:uFill>
              </a:rPr>
              <a:t>	    </a:t>
            </a:r>
            <a:r>
              <a:rPr sz="2100" dirty="0" err="1">
                <a:uFill>
                  <a:solidFill>
                    <a:srgbClr val="000000"/>
                  </a:solidFill>
                </a:uFill>
              </a:rPr>
              <a:t>boolean</a:t>
            </a:r>
            <a:r>
              <a:rPr sz="2100" dirty="0">
                <a:uFill>
                  <a:solidFill>
                    <a:srgbClr val="000000"/>
                  </a:solidFill>
                </a:uFill>
              </a:rPr>
              <a:t>[] found = new </a:t>
            </a:r>
            <a:r>
              <a:rPr sz="2100" dirty="0" err="1">
                <a:uFill>
                  <a:solidFill>
                    <a:srgbClr val="000000"/>
                  </a:solidFill>
                </a:uFill>
              </a:rPr>
              <a:t>boolean</a:t>
            </a:r>
            <a:r>
              <a:rPr sz="2100" dirty="0">
                <a:uFill>
                  <a:solidFill>
                    <a:srgbClr val="000000"/>
                  </a:solidFill>
                </a:uFill>
              </a:rPr>
              <a:t>[N];</a:t>
            </a:r>
          </a:p>
          <a:p>
            <a:pPr marL="6350" marR="6350" defTabSz="647700">
              <a:buClr>
                <a:srgbClr val="000000"/>
              </a:buClr>
              <a:buFont typeface="Courier New"/>
              <a:tabLst>
                <a:tab pos="1155700" algn="l"/>
              </a:tabLst>
              <a:defRPr sz="1500"/>
            </a:pPr>
            <a:r>
              <a:rPr sz="2100" dirty="0">
                <a:uFill>
                  <a:solidFill>
                    <a:srgbClr val="000000"/>
                  </a:solidFill>
                </a:uFill>
              </a:rPr>
              <a:t>           while (</a:t>
            </a:r>
            <a:r>
              <a:rPr sz="2100" dirty="0" err="1">
                <a:uFill>
                  <a:solidFill>
                    <a:srgbClr val="000000"/>
                  </a:solidFill>
                </a:uFill>
              </a:rPr>
              <a:t>valcnt</a:t>
            </a:r>
            <a:r>
              <a:rPr sz="2100" dirty="0">
                <a:uFill>
                  <a:solidFill>
                    <a:srgbClr val="000000"/>
                  </a:solidFill>
                </a:uFill>
              </a:rPr>
              <a:t> &lt; N)</a:t>
            </a:r>
          </a:p>
          <a:p>
            <a:pPr marL="6350" marR="6350" defTabSz="647700">
              <a:buClr>
                <a:srgbClr val="000000"/>
              </a:buClr>
              <a:buFont typeface="Courier New"/>
              <a:tabLst>
                <a:tab pos="1155700" algn="l"/>
              </a:tabLst>
              <a:defRPr sz="1500"/>
            </a:pPr>
            <a:r>
              <a:rPr sz="2100" dirty="0">
                <a:uFill>
                  <a:solidFill>
                    <a:srgbClr val="000000"/>
                  </a:solidFill>
                </a:uFill>
              </a:rPr>
              <a:t>           {</a:t>
            </a:r>
          </a:p>
          <a:p>
            <a:pPr marL="6350" marR="6350" defTabSz="647700">
              <a:buClr>
                <a:srgbClr val="000000"/>
              </a:buClr>
              <a:buFont typeface="Courier New"/>
              <a:tabLst>
                <a:tab pos="1155700" algn="l"/>
              </a:tabLst>
              <a:defRPr sz="1500"/>
            </a:pPr>
            <a:r>
              <a:rPr sz="2100" dirty="0">
                <a:uFill>
                  <a:solidFill>
                    <a:srgbClr val="000000"/>
                  </a:solidFill>
                </a:uFill>
              </a:rPr>
              <a:t>	      int </a:t>
            </a:r>
            <a:r>
              <a:rPr sz="2100" dirty="0" err="1">
                <a:uFill>
                  <a:solidFill>
                    <a:srgbClr val="000000"/>
                  </a:solidFill>
                </a:uFill>
              </a:rPr>
              <a:t>val</a:t>
            </a:r>
            <a:r>
              <a:rPr sz="2100" dirty="0">
                <a:uFill>
                  <a:solidFill>
                    <a:srgbClr val="000000"/>
                  </a:solidFill>
                </a:uFill>
              </a:rPr>
              <a:t> = (int) (</a:t>
            </a:r>
            <a:r>
              <a:rPr sz="2100" dirty="0" err="1">
                <a:uFill>
                  <a:solidFill>
                    <a:srgbClr val="000000"/>
                  </a:solidFill>
                </a:uFill>
              </a:rPr>
              <a:t>StdRandom</a:t>
            </a:r>
            <a:r>
              <a:rPr sz="2100" dirty="0">
                <a:uFill>
                  <a:solidFill>
                    <a:srgbClr val="000000"/>
                  </a:solidFill>
                </a:uFill>
              </a:rPr>
              <a:t>() * N);</a:t>
            </a:r>
          </a:p>
          <a:p>
            <a:pPr marL="6350" marR="6350" defTabSz="647700">
              <a:buClr>
                <a:srgbClr val="000000"/>
              </a:buClr>
              <a:buFont typeface="Courier New"/>
              <a:tabLst>
                <a:tab pos="1155700" algn="l"/>
              </a:tabLst>
              <a:defRPr sz="1500"/>
            </a:pPr>
            <a:r>
              <a:rPr sz="2100" dirty="0">
                <a:uFill>
                  <a:solidFill>
                    <a:srgbClr val="000000"/>
                  </a:solidFill>
                </a:uFill>
              </a:rPr>
              <a:t>             </a:t>
            </a:r>
            <a:r>
              <a:rPr sz="2100" dirty="0" err="1">
                <a:uFill>
                  <a:solidFill>
                    <a:srgbClr val="000000"/>
                  </a:solidFill>
                </a:uFill>
              </a:rPr>
              <a:t>cardcnt</a:t>
            </a:r>
            <a:r>
              <a:rPr sz="2100" dirty="0">
                <a:uFill>
                  <a:solidFill>
                    <a:srgbClr val="000000"/>
                  </a:solidFill>
                </a:uFill>
              </a:rPr>
              <a:t>++;</a:t>
            </a:r>
          </a:p>
          <a:p>
            <a:pPr marL="6350" marR="6350" defTabSz="647700">
              <a:buClr>
                <a:srgbClr val="000000"/>
              </a:buClr>
              <a:buFont typeface="Courier New"/>
              <a:tabLst>
                <a:tab pos="1155700" algn="l"/>
              </a:tabLst>
              <a:defRPr sz="1500"/>
            </a:pPr>
            <a:r>
              <a:rPr sz="2100" dirty="0">
                <a:uFill>
                  <a:solidFill>
                    <a:srgbClr val="000000"/>
                  </a:solidFill>
                </a:uFill>
              </a:rPr>
              <a:t>	      if (!found[</a:t>
            </a:r>
            <a:r>
              <a:rPr sz="2100" dirty="0" err="1">
                <a:uFill>
                  <a:solidFill>
                    <a:srgbClr val="000000"/>
                  </a:solidFill>
                </a:uFill>
              </a:rPr>
              <a:t>val</a:t>
            </a:r>
            <a:r>
              <a:rPr sz="2100" dirty="0">
                <a:uFill>
                  <a:solidFill>
                    <a:srgbClr val="000000"/>
                  </a:solidFill>
                </a:uFill>
              </a:rPr>
              <a:t>])</a:t>
            </a:r>
          </a:p>
          <a:p>
            <a:pPr marL="6350" marR="6350" defTabSz="647700">
              <a:buClr>
                <a:srgbClr val="000000"/>
              </a:buClr>
              <a:buFont typeface="Courier New"/>
              <a:tabLst>
                <a:tab pos="1155700" algn="l"/>
              </a:tabLst>
              <a:defRPr sz="1500"/>
            </a:pPr>
            <a:r>
              <a:rPr sz="2100" dirty="0">
                <a:uFill>
                  <a:solidFill>
                    <a:srgbClr val="000000"/>
                  </a:solidFill>
                </a:uFill>
              </a:rPr>
              <a:t>                 { </a:t>
            </a:r>
            <a:r>
              <a:rPr sz="2100" dirty="0" err="1">
                <a:uFill>
                  <a:solidFill>
                    <a:srgbClr val="000000"/>
                  </a:solidFill>
                </a:uFill>
              </a:rPr>
              <a:t>valcnt</a:t>
            </a:r>
            <a:r>
              <a:rPr sz="2100" dirty="0">
                <a:uFill>
                  <a:solidFill>
                    <a:srgbClr val="000000"/>
                  </a:solidFill>
                </a:uFill>
              </a:rPr>
              <a:t>++; found[</a:t>
            </a:r>
            <a:r>
              <a:rPr sz="2100" dirty="0" err="1">
                <a:uFill>
                  <a:solidFill>
                    <a:srgbClr val="000000"/>
                  </a:solidFill>
                </a:uFill>
              </a:rPr>
              <a:t>val</a:t>
            </a:r>
            <a:r>
              <a:rPr sz="2100" dirty="0">
                <a:uFill>
                  <a:solidFill>
                    <a:srgbClr val="000000"/>
                  </a:solidFill>
                </a:uFill>
              </a:rPr>
              <a:t>] = true; }</a:t>
            </a:r>
          </a:p>
          <a:p>
            <a:pPr marL="6350" marR="6350" defTabSz="647700">
              <a:buClr>
                <a:srgbClr val="000000"/>
              </a:buClr>
              <a:buFont typeface="Courier New"/>
              <a:tabLst>
                <a:tab pos="1155700" algn="l"/>
              </a:tabLst>
              <a:defRPr sz="1500"/>
            </a:pPr>
            <a:r>
              <a:rPr sz="2100" dirty="0">
                <a:uFill>
                  <a:solidFill>
                    <a:srgbClr val="000000"/>
                  </a:solidFill>
                </a:uFill>
              </a:rPr>
              <a:t>           }</a:t>
            </a:r>
          </a:p>
          <a:p>
            <a:pPr marL="6350" marR="6350" defTabSz="647700">
              <a:buClr>
                <a:srgbClr val="000000"/>
              </a:buClr>
              <a:buFont typeface="Courier New"/>
              <a:tabLst>
                <a:tab pos="1155700" algn="l"/>
              </a:tabLst>
              <a:defRPr sz="1500"/>
            </a:pPr>
            <a:r>
              <a:rPr sz="2100" dirty="0">
                <a:uFill>
                  <a:solidFill>
                    <a:srgbClr val="000000"/>
                  </a:solidFill>
                </a:uFill>
              </a:rPr>
              <a:t>        }</a:t>
            </a:r>
          </a:p>
          <a:p>
            <a:pPr marL="6350" marR="6350" defTabSz="647700">
              <a:buClr>
                <a:srgbClr val="000000"/>
              </a:buClr>
              <a:buFont typeface="Courier New"/>
              <a:tabLst>
                <a:tab pos="1155700" algn="l"/>
              </a:tabLst>
              <a:defRPr sz="1500">
                <a:solidFill>
                  <a:srgbClr val="8D3124"/>
                </a:solidFill>
              </a:defRPr>
            </a:pPr>
            <a:r>
              <a:rPr sz="2100" dirty="0">
                <a:uFill>
                  <a:solidFill>
                    <a:srgbClr val="000000"/>
                  </a:solidFill>
                </a:uFill>
              </a:rPr>
              <a:t>        </a:t>
            </a:r>
            <a:r>
              <a:rPr sz="2100" dirty="0">
                <a:uFill>
                  <a:solidFill>
                    <a:srgbClr val="8D3124"/>
                  </a:solidFill>
                </a:uFill>
              </a:rPr>
              <a:t>double now = </a:t>
            </a:r>
            <a:r>
              <a:rPr sz="2100" dirty="0" err="1">
                <a:uFill>
                  <a:solidFill>
                    <a:srgbClr val="8D3124"/>
                  </a:solidFill>
                </a:uFill>
              </a:rPr>
              <a:t>System.currentTimeMillis</a:t>
            </a:r>
            <a:r>
              <a:rPr sz="2100" dirty="0">
                <a:uFill>
                  <a:solidFill>
                    <a:srgbClr val="8D3124"/>
                  </a:solidFill>
                </a:uFill>
              </a:rPr>
              <a:t>()/1000.0;</a:t>
            </a:r>
          </a:p>
          <a:p>
            <a:pPr marL="6350" marR="6350" defTabSz="647700">
              <a:buClr>
                <a:srgbClr val="000000"/>
              </a:buClr>
              <a:buFont typeface="Courier New"/>
              <a:tabLst>
                <a:tab pos="1155700" algn="l"/>
              </a:tabLst>
              <a:defRPr sz="1500"/>
            </a:pPr>
            <a:r>
              <a:rPr sz="2100" dirty="0">
                <a:uFill>
                  <a:solidFill>
                    <a:srgbClr val="000000"/>
                  </a:solidFill>
                </a:uFill>
              </a:rPr>
              <a:t>        </a:t>
            </a:r>
            <a:r>
              <a:rPr sz="2100" dirty="0" err="1">
                <a:uFill>
                  <a:solidFill>
                    <a:srgbClr val="000000"/>
                  </a:solidFill>
                </a:uFill>
              </a:rPr>
              <a:t>StdOut.printf</a:t>
            </a:r>
            <a:r>
              <a:rPr sz="2100" dirty="0">
                <a:uFill>
                  <a:solidFill>
                    <a:srgbClr val="000000"/>
                  </a:solidFill>
                </a:uFill>
              </a:rPr>
              <a:t>(“%d %.0f “, N, N*Math.log(N) + .57721*N);</a:t>
            </a:r>
          </a:p>
          <a:p>
            <a:pPr marL="6350" marR="6350" defTabSz="647700">
              <a:buClr>
                <a:srgbClr val="000000"/>
              </a:buClr>
              <a:buFont typeface="Courier New"/>
              <a:tabLst>
                <a:tab pos="1155700" algn="l"/>
              </a:tabLst>
              <a:defRPr sz="1500"/>
            </a:pPr>
            <a:r>
              <a:rPr sz="2100" dirty="0">
                <a:uFill>
                  <a:solidFill>
                    <a:srgbClr val="000000"/>
                  </a:solidFill>
                </a:uFill>
              </a:rPr>
              <a:t>        </a:t>
            </a:r>
            <a:r>
              <a:rPr sz="2100" dirty="0" err="1">
                <a:uFill>
                  <a:solidFill>
                    <a:srgbClr val="000000"/>
                  </a:solidFill>
                </a:uFill>
              </a:rPr>
              <a:t>StdOut.print</a:t>
            </a:r>
            <a:r>
              <a:rPr sz="2100" dirty="0">
                <a:uFill>
                  <a:solidFill>
                    <a:srgbClr val="000000"/>
                  </a:solidFill>
                </a:uFill>
              </a:rPr>
              <a:t>(</a:t>
            </a:r>
            <a:r>
              <a:rPr sz="2100" dirty="0" err="1">
                <a:uFill>
                  <a:solidFill>
                    <a:srgbClr val="000000"/>
                  </a:solidFill>
                </a:uFill>
              </a:rPr>
              <a:t>cardcnt</a:t>
            </a:r>
            <a:r>
              <a:rPr sz="2100" dirty="0">
                <a:uFill>
                  <a:solidFill>
                    <a:srgbClr val="000000"/>
                  </a:solidFill>
                </a:uFill>
              </a:rPr>
              <a:t>/trials);</a:t>
            </a:r>
          </a:p>
          <a:p>
            <a:pPr marL="6350" marR="6350" defTabSz="647700">
              <a:buClr>
                <a:srgbClr val="000000"/>
              </a:buClr>
              <a:buFont typeface="Courier New"/>
              <a:tabLst>
                <a:tab pos="1155700" algn="l"/>
              </a:tabLst>
              <a:defRPr sz="1500">
                <a:solidFill>
                  <a:srgbClr val="8D3124"/>
                </a:solidFill>
              </a:defRPr>
            </a:pPr>
            <a:r>
              <a:rPr sz="2100" dirty="0">
                <a:uFill>
                  <a:solidFill>
                    <a:srgbClr val="000000"/>
                  </a:solidFill>
                </a:uFill>
              </a:rPr>
              <a:t>        </a:t>
            </a:r>
            <a:r>
              <a:rPr sz="2100" dirty="0" err="1">
                <a:uFill>
                  <a:solidFill>
                    <a:srgbClr val="8D3124"/>
                  </a:solidFill>
                </a:uFill>
              </a:rPr>
              <a:t>StdOut.printf</a:t>
            </a:r>
            <a:r>
              <a:rPr sz="2100" dirty="0">
                <a:uFill>
                  <a:solidFill>
                    <a:srgbClr val="8D3124"/>
                  </a:solidFill>
                </a:uFill>
              </a:rPr>
              <a:t>(" (%.0f seconds)\n", now - start);</a:t>
            </a:r>
          </a:p>
          <a:p>
            <a:pPr marL="6350" marR="6350" defTabSz="647700">
              <a:buClr>
                <a:srgbClr val="000000"/>
              </a:buClr>
              <a:buFont typeface="Courier New"/>
              <a:tabLst>
                <a:tab pos="1155700" algn="l"/>
              </a:tabLst>
              <a:defRPr sz="1500"/>
            </a:pPr>
            <a:r>
              <a:rPr sz="2100" dirty="0">
                <a:uFill>
                  <a:solidFill>
                    <a:srgbClr val="000000"/>
                  </a:solidFill>
                </a:uFill>
              </a:rPr>
              <a:t>    }</a:t>
            </a:r>
          </a:p>
          <a:p>
            <a:pPr marL="6350" marR="6350" defTabSz="647700">
              <a:buClr>
                <a:srgbClr val="000000"/>
              </a:buClr>
              <a:buFont typeface="Courier New"/>
              <a:tabLst>
                <a:tab pos="1155700" algn="l"/>
              </a:tabLst>
              <a:defRPr sz="1500"/>
            </a:pPr>
            <a:r>
              <a:rPr sz="2100" dirty="0">
                <a:uFill>
                  <a:solidFill>
                    <a:srgbClr val="000000"/>
                  </a:solidFill>
                </a:uFill>
              </a:rPr>
              <a:t>}</a:t>
            </a:r>
          </a:p>
        </p:txBody>
      </p:sp>
      <p:sp>
        <p:nvSpPr>
          <p:cNvPr id="925" name="Q. How long to simulate collecting 1 million coupons?"/>
          <p:cNvSpPr txBox="1"/>
          <p:nvPr/>
        </p:nvSpPr>
        <p:spPr>
          <a:xfrm>
            <a:off x="1270000" y="1778000"/>
            <a:ext cx="128270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How long to simulate collecting 1 million coupons?</a:t>
            </a:r>
          </a:p>
        </p:txBody>
      </p:sp>
      <p:sp>
        <p:nvSpPr>
          <p:cNvPr id="926" name="% java Collector 125000 100…"/>
          <p:cNvSpPr/>
          <p:nvPr/>
        </p:nvSpPr>
        <p:spPr>
          <a:xfrm>
            <a:off x="13477471" y="9075118"/>
            <a:ext cx="8089900" cy="31242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nchor="ctr"/>
          <a:lstStyle/>
          <a:p>
            <a:pPr defTabSz="647700">
              <a:lnSpc>
                <a:spcPts val="3300"/>
              </a:lnSpc>
              <a:tabLst>
                <a:tab pos="1511300" algn="l"/>
              </a:tabLst>
              <a:defRPr sz="2100"/>
            </a:pPr>
            <a:r>
              <a:rPr dirty="0"/>
              <a:t>% java Collector 125000 100</a:t>
            </a:r>
          </a:p>
          <a:p>
            <a:pPr defTabSz="647700">
              <a:lnSpc>
                <a:spcPts val="3200"/>
              </a:lnSpc>
              <a:spcBef>
                <a:spcPts val="700"/>
              </a:spcBef>
              <a:tabLst>
                <a:tab pos="1511300" algn="l"/>
              </a:tabLst>
              <a:defRPr sz="2100"/>
            </a:pPr>
            <a:r>
              <a:rPr dirty="0"/>
              <a:t>125000 1539160 1518646 (7 seconds)</a:t>
            </a:r>
          </a:p>
          <a:p>
            <a:pPr defTabSz="647700">
              <a:lnSpc>
                <a:spcPts val="3300"/>
              </a:lnSpc>
              <a:tabLst>
                <a:tab pos="1511300" algn="l"/>
              </a:tabLst>
              <a:defRPr sz="2100"/>
            </a:pPr>
            <a:r>
              <a:rPr dirty="0"/>
              <a:t>% java Collector 250000 100</a:t>
            </a:r>
          </a:p>
          <a:p>
            <a:pPr defTabSz="647700">
              <a:lnSpc>
                <a:spcPts val="3300"/>
              </a:lnSpc>
              <a:spcBef>
                <a:spcPts val="1500"/>
              </a:spcBef>
              <a:tabLst>
                <a:tab pos="1511300" algn="l"/>
              </a:tabLst>
              <a:defRPr sz="2100"/>
            </a:pPr>
            <a:r>
              <a:rPr dirty="0"/>
              <a:t>250000 3251607 3173727 (14 seconds)</a:t>
            </a:r>
          </a:p>
          <a:p>
            <a:pPr defTabSz="647700">
              <a:lnSpc>
                <a:spcPts val="3300"/>
              </a:lnSpc>
              <a:tabLst>
                <a:tab pos="1511300" algn="l"/>
              </a:tabLst>
              <a:defRPr sz="2100"/>
            </a:pPr>
            <a:r>
              <a:rPr dirty="0"/>
              <a:t>% java Collector 500000 100</a:t>
            </a:r>
          </a:p>
          <a:p>
            <a:pPr defTabSz="647700">
              <a:lnSpc>
                <a:spcPts val="3300"/>
              </a:lnSpc>
              <a:tabLst>
                <a:tab pos="1511300" algn="l"/>
              </a:tabLst>
              <a:defRPr sz="2100"/>
            </a:pPr>
            <a:r>
              <a:rPr dirty="0"/>
              <a:t>500000 6849787 6772679 (31 seconds)</a:t>
            </a:r>
          </a:p>
        </p:txBody>
      </p:sp>
      <p:graphicFrame>
        <p:nvGraphicFramePr>
          <p:cNvPr id="927" name="Table"/>
          <p:cNvGraphicFramePr/>
          <p:nvPr/>
        </p:nvGraphicFramePr>
        <p:xfrm>
          <a:off x="15556971" y="2013920"/>
          <a:ext cx="6362699" cy="5435598"/>
        </p:xfrm>
        <a:graphic>
          <a:graphicData uri="http://schemas.openxmlformats.org/drawingml/2006/table">
            <a:tbl>
              <a:tblPr firstRow="1">
                <a:tableStyleId>{8F44A2F1-9E1F-4B54-A3A2-5F16C0AD49E2}</a:tableStyleId>
              </a:tblPr>
              <a:tblGrid>
                <a:gridCol w="1952920">
                  <a:extLst>
                    <a:ext uri="{9D8B030D-6E8A-4147-A177-3AD203B41FA5}">
                      <a16:colId xmlns:a16="http://schemas.microsoft.com/office/drawing/2014/main" val="20000"/>
                    </a:ext>
                  </a:extLst>
                </a:gridCol>
                <a:gridCol w="3054308">
                  <a:extLst>
                    <a:ext uri="{9D8B030D-6E8A-4147-A177-3AD203B41FA5}">
                      <a16:colId xmlns:a16="http://schemas.microsoft.com/office/drawing/2014/main" val="20001"/>
                    </a:ext>
                  </a:extLst>
                </a:gridCol>
                <a:gridCol w="1355471">
                  <a:extLst>
                    <a:ext uri="{9D8B030D-6E8A-4147-A177-3AD203B41FA5}">
                      <a16:colId xmlns:a16="http://schemas.microsoft.com/office/drawing/2014/main" val="20002"/>
                    </a:ext>
                  </a:extLst>
                </a:gridCol>
              </a:tblGrid>
              <a:tr h="918410">
                <a:tc>
                  <a:txBody>
                    <a:bodyPr/>
                    <a:lstStyle/>
                    <a:p>
                      <a:pPr defTabSz="914400">
                        <a:lnSpc>
                          <a:spcPts val="3200"/>
                        </a:lnSpc>
                        <a:defRPr sz="1800" i="0"/>
                      </a:pPr>
                      <a:r>
                        <a:rPr sz="2700" i="1">
                          <a:sym typeface="Lucida Sans"/>
                        </a:rPr>
                        <a:t>N</a:t>
                      </a:r>
                    </a:p>
                  </a:txBody>
                  <a:tcPr marL="25400" marR="25400" marT="25400" marB="25400" anchor="ctr" horzOverflow="overflow"/>
                </a:tc>
                <a:tc>
                  <a:txBody>
                    <a:bodyPr/>
                    <a:lstStyle/>
                    <a:p>
                      <a:pPr defTabSz="914400">
                        <a:lnSpc>
                          <a:spcPts val="3400"/>
                        </a:lnSpc>
                        <a:defRPr sz="2900">
                          <a:sym typeface="Lucida Sans"/>
                        </a:defRPr>
                      </a:pPr>
                      <a:r>
                        <a:t>T</a:t>
                      </a:r>
                      <a:r>
                        <a:rPr baseline="-5999"/>
                        <a:t>N</a:t>
                      </a:r>
                    </a:p>
                  </a:txBody>
                  <a:tcPr marL="25400" marR="25400" marT="25400" marB="25400" anchor="ctr" horzOverflow="overflow"/>
                </a:tc>
                <a:tc>
                  <a:txBody>
                    <a:bodyPr/>
                    <a:lstStyle/>
                    <a:p>
                      <a:pPr algn="l">
                        <a:lnSpc>
                          <a:spcPts val="4400"/>
                        </a:lnSpc>
                        <a:spcBef>
                          <a:spcPts val="1200"/>
                        </a:spcBef>
                        <a:tabLst>
                          <a:tab pos="1168400" algn="l"/>
                        </a:tabLst>
                        <a:defRPr sz="2700" i="0">
                          <a:solidFill>
                            <a:srgbClr val="005493"/>
                          </a:solidFill>
                          <a:sym typeface="Lucida Sans"/>
                        </a:defRPr>
                      </a:pPr>
                      <a:r>
                        <a:rPr i="1">
                          <a:solidFill>
                            <a:srgbClr val="000000"/>
                          </a:solidFill>
                        </a:rPr>
                        <a:t>T</a:t>
                      </a:r>
                      <a:r>
                        <a:rPr i="1" baseline="-5999">
                          <a:solidFill>
                            <a:srgbClr val="000000"/>
                          </a:solidFill>
                        </a:rPr>
                        <a:t>N</a:t>
                      </a:r>
                      <a:r>
                        <a:rPr>
                          <a:solidFill>
                            <a:srgbClr val="000000"/>
                          </a:solidFill>
                        </a:rPr>
                        <a:t>/</a:t>
                      </a:r>
                      <a:r>
                        <a:rPr i="1">
                          <a:solidFill>
                            <a:srgbClr val="000000"/>
                          </a:solidFill>
                        </a:rPr>
                        <a:t>T</a:t>
                      </a:r>
                      <a:r>
                        <a:rPr i="1" baseline="-5999">
                          <a:solidFill>
                            <a:srgbClr val="000000"/>
                          </a:solidFill>
                        </a:rPr>
                        <a:t>N/</a:t>
                      </a:r>
                      <a:r>
                        <a:rPr baseline="-5999">
                          <a:solidFill>
                            <a:srgbClr val="000000"/>
                          </a:solidFill>
                        </a:rPr>
                        <a:t>2</a:t>
                      </a:r>
                    </a:p>
                  </a:txBody>
                  <a:tcPr marL="25400" marR="25400" marT="25400" marB="25400" anchor="ctr" horzOverflow="overflow"/>
                </a:tc>
                <a:extLst>
                  <a:ext uri="{0D108BD9-81ED-4DB2-BD59-A6C34878D82A}">
                    <a16:rowId xmlns:a16="http://schemas.microsoft.com/office/drawing/2014/main" val="10000"/>
                  </a:ext>
                </a:extLst>
              </a:tr>
              <a:tr h="1129297">
                <a:tc>
                  <a:txBody>
                    <a:bodyPr/>
                    <a:lstStyle/>
                    <a:p>
                      <a:pPr defTabSz="914400">
                        <a:lnSpc>
                          <a:spcPts val="3800"/>
                        </a:lnSpc>
                        <a:defRPr sz="1800"/>
                      </a:pPr>
                      <a:r>
                        <a:rPr sz="2700">
                          <a:sym typeface="Lucida Sans"/>
                        </a:rPr>
                        <a:t>125000</a:t>
                      </a:r>
                    </a:p>
                  </a:txBody>
                  <a:tcPr marL="38100" marR="38100" marT="38100" marB="38100" anchor="ctr" horzOverflow="overflow"/>
                </a:tc>
                <a:tc>
                  <a:txBody>
                    <a:bodyPr/>
                    <a:lstStyle/>
                    <a:p>
                      <a:pPr defTabSz="914400">
                        <a:lnSpc>
                          <a:spcPts val="3800"/>
                        </a:lnSpc>
                        <a:defRPr sz="1800"/>
                      </a:pPr>
                      <a:r>
                        <a:rPr sz="2700">
                          <a:sym typeface="Lucida Sans"/>
                        </a:rPr>
                        <a:t>7</a:t>
                      </a:r>
                    </a:p>
                  </a:txBody>
                  <a:tcPr marL="38100" marR="38100" marT="38100" marB="38100" anchor="ctr" horzOverflow="overflow"/>
                </a:tc>
                <a:tc>
                  <a:txBody>
                    <a:bodyPr/>
                    <a:lstStyle/>
                    <a:p>
                      <a:pPr defTabSz="914400">
                        <a:lnSpc>
                          <a:spcPts val="3800"/>
                        </a:lnSpc>
                        <a:defRPr sz="2700">
                          <a:sym typeface="Lucida Sans"/>
                        </a:defRPr>
                      </a:pPr>
                      <a:endParaRPr/>
                    </a:p>
                  </a:txBody>
                  <a:tcPr marL="38100" marR="38100" marT="38100" marB="38100" anchor="ctr" horzOverflow="overflow"/>
                </a:tc>
                <a:extLst>
                  <a:ext uri="{0D108BD9-81ED-4DB2-BD59-A6C34878D82A}">
                    <a16:rowId xmlns:a16="http://schemas.microsoft.com/office/drawing/2014/main" val="10001"/>
                  </a:ext>
                </a:extLst>
              </a:tr>
              <a:tr h="1129297">
                <a:tc>
                  <a:txBody>
                    <a:bodyPr/>
                    <a:lstStyle/>
                    <a:p>
                      <a:pPr defTabSz="914400">
                        <a:lnSpc>
                          <a:spcPts val="3800"/>
                        </a:lnSpc>
                        <a:defRPr sz="1800"/>
                      </a:pPr>
                      <a:r>
                        <a:rPr sz="2700">
                          <a:sym typeface="Lucida Sans"/>
                        </a:rPr>
                        <a:t>250000</a:t>
                      </a:r>
                    </a:p>
                  </a:txBody>
                  <a:tcPr marL="38100" marR="38100" marT="38100" marB="38100" anchor="ctr" horzOverflow="overflow"/>
                </a:tc>
                <a:tc>
                  <a:txBody>
                    <a:bodyPr/>
                    <a:lstStyle/>
                    <a:p>
                      <a:pPr defTabSz="914400">
                        <a:lnSpc>
                          <a:spcPts val="3800"/>
                        </a:lnSpc>
                        <a:defRPr sz="1800"/>
                      </a:pPr>
                      <a:r>
                        <a:rPr sz="2700">
                          <a:sym typeface="Lucida Sans"/>
                        </a:rPr>
                        <a:t>14</a:t>
                      </a:r>
                    </a:p>
                  </a:txBody>
                  <a:tcPr marL="38100" marR="38100" marT="38100" marB="38100" anchor="ctr" horzOverflow="overflow"/>
                </a:tc>
                <a:tc>
                  <a:txBody>
                    <a:bodyPr/>
                    <a:lstStyle/>
                    <a:p>
                      <a:pPr defTabSz="914400">
                        <a:lnSpc>
                          <a:spcPts val="3800"/>
                        </a:lnSpc>
                        <a:defRPr sz="1800"/>
                      </a:pPr>
                      <a:r>
                        <a:rPr sz="2700">
                          <a:sym typeface="Lucida Sans"/>
                        </a:rPr>
                        <a:t>2</a:t>
                      </a:r>
                    </a:p>
                  </a:txBody>
                  <a:tcPr marL="38100" marR="38100" marT="38100" marB="38100" anchor="ctr" horzOverflow="overflow"/>
                </a:tc>
                <a:extLst>
                  <a:ext uri="{0D108BD9-81ED-4DB2-BD59-A6C34878D82A}">
                    <a16:rowId xmlns:a16="http://schemas.microsoft.com/office/drawing/2014/main" val="10002"/>
                  </a:ext>
                </a:extLst>
              </a:tr>
              <a:tr h="1129297">
                <a:tc>
                  <a:txBody>
                    <a:bodyPr/>
                    <a:lstStyle/>
                    <a:p>
                      <a:pPr defTabSz="914400">
                        <a:lnSpc>
                          <a:spcPts val="3800"/>
                        </a:lnSpc>
                        <a:defRPr sz="1800"/>
                      </a:pPr>
                      <a:r>
                        <a:rPr sz="2700">
                          <a:sym typeface="Lucida Sans"/>
                        </a:rPr>
                        <a:t>500000</a:t>
                      </a:r>
                    </a:p>
                  </a:txBody>
                  <a:tcPr marL="38100" marR="38100" marT="38100" marB="38100" anchor="ctr" horzOverflow="overflow"/>
                </a:tc>
                <a:tc>
                  <a:txBody>
                    <a:bodyPr/>
                    <a:lstStyle/>
                    <a:p>
                      <a:pPr defTabSz="914400">
                        <a:lnSpc>
                          <a:spcPts val="3800"/>
                        </a:lnSpc>
                        <a:defRPr sz="1800"/>
                      </a:pPr>
                      <a:r>
                        <a:rPr sz="2700">
                          <a:sym typeface="Lucida Sans"/>
                        </a:rPr>
                        <a:t>31</a:t>
                      </a:r>
                    </a:p>
                  </a:txBody>
                  <a:tcPr marL="38100" marR="38100" marT="38100" marB="38100" anchor="ctr" horzOverflow="overflow"/>
                </a:tc>
                <a:tc>
                  <a:txBody>
                    <a:bodyPr/>
                    <a:lstStyle/>
                    <a:p>
                      <a:pPr defTabSz="914400">
                        <a:lnSpc>
                          <a:spcPts val="3800"/>
                        </a:lnSpc>
                        <a:defRPr sz="1800"/>
                      </a:pPr>
                      <a:r>
                        <a:rPr sz="2700">
                          <a:sym typeface="Lucida Sans"/>
                        </a:rPr>
                        <a:t>2.21</a:t>
                      </a:r>
                    </a:p>
                  </a:txBody>
                  <a:tcPr marL="38100" marR="38100" marT="38100" marB="38100" anchor="ctr" horzOverflow="overflow"/>
                </a:tc>
                <a:extLst>
                  <a:ext uri="{0D108BD9-81ED-4DB2-BD59-A6C34878D82A}">
                    <a16:rowId xmlns:a16="http://schemas.microsoft.com/office/drawing/2014/main" val="10003"/>
                  </a:ext>
                </a:extLst>
              </a:tr>
              <a:tr h="1129297">
                <a:tc>
                  <a:txBody>
                    <a:bodyPr/>
                    <a:lstStyle/>
                    <a:p>
                      <a:pPr defTabSz="914400">
                        <a:lnSpc>
                          <a:spcPts val="3800"/>
                        </a:lnSpc>
                        <a:defRPr sz="1800"/>
                      </a:pPr>
                      <a:r>
                        <a:rPr sz="2700">
                          <a:sym typeface="Lucida Sans"/>
                        </a:rPr>
                        <a:t>1000000</a:t>
                      </a:r>
                    </a:p>
                  </a:txBody>
                  <a:tcPr marL="38100" marR="38100" marT="38100" marB="38100" anchor="ctr" horzOverflow="overflow"/>
                </a:tc>
                <a:tc>
                  <a:txBody>
                    <a:bodyPr/>
                    <a:lstStyle/>
                    <a:p>
                      <a:pPr defTabSz="914400">
                        <a:lnSpc>
                          <a:spcPts val="3800"/>
                        </a:lnSpc>
                        <a:defRPr sz="1800"/>
                      </a:pPr>
                      <a:r>
                        <a:rPr sz="2700">
                          <a:solidFill>
                            <a:srgbClr val="8D3124"/>
                          </a:solidFill>
                          <a:sym typeface="Lucida Sans"/>
                        </a:rPr>
                        <a:t>31 × 2 = 63</a:t>
                      </a:r>
                    </a:p>
                  </a:txBody>
                  <a:tcPr marL="38100" marR="38100" marT="38100" marB="38100" anchor="ctr" horzOverflow="overflow"/>
                </a:tc>
                <a:tc>
                  <a:txBody>
                    <a:bodyPr/>
                    <a:lstStyle/>
                    <a:p>
                      <a:pPr defTabSz="914400">
                        <a:lnSpc>
                          <a:spcPts val="3800"/>
                        </a:lnSpc>
                        <a:defRPr sz="1800"/>
                      </a:pPr>
                      <a:r>
                        <a:rPr sz="2700">
                          <a:solidFill>
                            <a:srgbClr val="8D3124"/>
                          </a:solidFill>
                          <a:sym typeface="Lucida Sans"/>
                        </a:rPr>
                        <a:t>2</a:t>
                      </a:r>
                    </a:p>
                  </a:txBody>
                  <a:tcPr marL="38100" marR="38100" marT="38100" marB="38100" anchor="ctr" horzOverflow="overflow"/>
                </a:tc>
                <a:extLst>
                  <a:ext uri="{0D108BD9-81ED-4DB2-BD59-A6C34878D82A}">
                    <a16:rowId xmlns:a16="http://schemas.microsoft.com/office/drawing/2014/main" val="10004"/>
                  </a:ext>
                </a:extLst>
              </a:tr>
            </a:tbl>
          </a:graphicData>
        </a:graphic>
      </p:graphicFrame>
      <p:sp>
        <p:nvSpPr>
          <p:cNvPr id="928" name="A. About 1 minute."/>
          <p:cNvSpPr txBox="1"/>
          <p:nvPr/>
        </p:nvSpPr>
        <p:spPr>
          <a:xfrm>
            <a:off x="1270000" y="12319000"/>
            <a:ext cx="4953000" cy="1003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About 1 minute.</a:t>
            </a:r>
          </a:p>
        </p:txBody>
      </p:sp>
      <p:grpSp>
        <p:nvGrpSpPr>
          <p:cNvPr id="932" name="Group"/>
          <p:cNvGrpSpPr/>
          <p:nvPr/>
        </p:nvGrpSpPr>
        <p:grpSpPr>
          <a:xfrm>
            <a:off x="20715866" y="5397500"/>
            <a:ext cx="3127742" cy="3695700"/>
            <a:chOff x="7653" y="0"/>
            <a:chExt cx="3127740" cy="3695700"/>
          </a:xfrm>
        </p:grpSpPr>
        <p:sp>
          <p:nvSpPr>
            <p:cNvPr id="929" name="math model says…"/>
            <p:cNvSpPr txBox="1"/>
            <p:nvPr/>
          </p:nvSpPr>
          <p:spPr>
            <a:xfrm>
              <a:off x="7653" y="2247900"/>
              <a:ext cx="3127741" cy="1447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dirty="0"/>
                <a:t>math model says</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dirty="0"/>
                <a:t>order of growth</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rPr dirty="0"/>
                <a:t>should be </a:t>
              </a:r>
              <a:r>
                <a:rPr i="1" spc="405" dirty="0" err="1"/>
                <a:t>N</a:t>
              </a:r>
              <a:r>
                <a:rPr dirty="0" err="1"/>
                <a:t>log</a:t>
              </a:r>
              <a:r>
                <a:rPr i="1" spc="405" dirty="0" err="1"/>
                <a:t>N</a:t>
              </a:r>
              <a:endParaRPr i="1" spc="405" dirty="0"/>
            </a:p>
          </p:txBody>
        </p:sp>
        <p:sp>
          <p:nvSpPr>
            <p:cNvPr id="930" name="Line"/>
            <p:cNvSpPr/>
            <p:nvPr/>
          </p:nvSpPr>
          <p:spPr>
            <a:xfrm flipH="1">
              <a:off x="1597021" y="754630"/>
              <a:ext cx="1" cy="1534280"/>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931" name="✓"/>
            <p:cNvSpPr txBox="1"/>
            <p:nvPr/>
          </p:nvSpPr>
          <p:spPr>
            <a:xfrm>
              <a:off x="1300994" y="0"/>
              <a:ext cx="521904" cy="736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5000"/>
                </a:lnSpc>
                <a:tabLst>
                  <a:tab pos="1511300" algn="l"/>
                </a:tabLst>
                <a:defRPr sz="4200">
                  <a:solidFill>
                    <a:srgbClr val="005493"/>
                  </a:solidFill>
                  <a:latin typeface="Lucida Sans"/>
                  <a:ea typeface="Lucida Sans"/>
                  <a:cs typeface="Lucida Sans"/>
                  <a:sym typeface="Lucida Sans"/>
                </a:defRPr>
              </a:lvl1pPr>
            </a:lstStyle>
            <a:p>
              <a:r>
                <a:t>✓</a:t>
              </a:r>
            </a:p>
          </p:txBody>
        </p:sp>
      </p:grpSp>
      <p:sp>
        <p:nvSpPr>
          <p:cNvPr id="933" name="% java Collector 1000000 100…"/>
          <p:cNvSpPr/>
          <p:nvPr/>
        </p:nvSpPr>
        <p:spPr>
          <a:xfrm>
            <a:off x="13477471" y="12278479"/>
            <a:ext cx="8737600" cy="1244600"/>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nchor="ctr"/>
          <a:lstStyle/>
          <a:p>
            <a:pPr defTabSz="647700">
              <a:lnSpc>
                <a:spcPts val="3300"/>
              </a:lnSpc>
              <a:tabLst>
                <a:tab pos="1511300" algn="l"/>
              </a:tabLst>
              <a:defRPr sz="2100"/>
            </a:pPr>
            <a:r>
              <a:t>% java Collector 1000000 100</a:t>
            </a:r>
          </a:p>
          <a:p>
            <a:pPr defTabSz="647700">
              <a:lnSpc>
                <a:spcPts val="3300"/>
              </a:lnSpc>
              <a:tabLst>
                <a:tab pos="1511300" algn="l"/>
              </a:tabLst>
              <a:defRPr sz="2100"/>
            </a:pPr>
            <a:r>
              <a:t>1000000 14392721 14368813 (66 seconds)</a:t>
            </a:r>
          </a:p>
        </p:txBody>
      </p:sp>
      <p:sp>
        <p:nvSpPr>
          <p:cNvPr id="934" name="✓"/>
          <p:cNvSpPr txBox="1"/>
          <p:nvPr/>
        </p:nvSpPr>
        <p:spPr>
          <a:xfrm>
            <a:off x="22567900" y="12534900"/>
            <a:ext cx="521904" cy="736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defTabSz="647700">
              <a:lnSpc>
                <a:spcPts val="5000"/>
              </a:lnSpc>
              <a:tabLst>
                <a:tab pos="1511300" algn="l"/>
              </a:tabLst>
              <a:defRPr sz="4200">
                <a:solidFill>
                  <a:srgbClr val="8D3124"/>
                </a:solidFill>
                <a:latin typeface="Lucida Sans"/>
                <a:ea typeface="Lucida Sans"/>
                <a:cs typeface="Lucida Sans"/>
                <a:sym typeface="Lucida Sans"/>
              </a:defRPr>
            </a:lvl1pPr>
          </a:lstStyle>
          <a:p>
            <a:r>
              <a:t>✓</a:t>
            </a:r>
          </a:p>
        </p:txBody>
      </p:sp>
      <p:grpSp>
        <p:nvGrpSpPr>
          <p:cNvPr id="937" name="Group"/>
          <p:cNvGrpSpPr/>
          <p:nvPr/>
        </p:nvGrpSpPr>
        <p:grpSpPr>
          <a:xfrm>
            <a:off x="5975198" y="12471400"/>
            <a:ext cx="5515619" cy="977900"/>
            <a:chOff x="0" y="0"/>
            <a:chExt cx="5515618" cy="977900"/>
          </a:xfrm>
        </p:grpSpPr>
        <p:sp>
          <p:nvSpPr>
            <p:cNvPr id="935" name="Line"/>
            <p:cNvSpPr/>
            <p:nvPr/>
          </p:nvSpPr>
          <p:spPr>
            <a:xfrm>
              <a:off x="0" y="429379"/>
              <a:ext cx="1009802" cy="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936" name="might run out of memory…"/>
            <p:cNvSpPr txBox="1"/>
            <p:nvPr/>
          </p:nvSpPr>
          <p:spPr>
            <a:xfrm>
              <a:off x="986475" y="0"/>
              <a:ext cx="4529144" cy="977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might run out of memory</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trying for 1 billion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26">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9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92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92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92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926">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92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927"/>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93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9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9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92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 grpId="0" animBg="1" advAuto="0"/>
      <p:bldP spid="925" grpId="0" animBg="1" advAuto="0"/>
      <p:bldP spid="926" grpId="0" build="p" bldLvl="5" animBg="1" advAuto="0"/>
      <p:bldP spid="927" grpId="0" animBg="1" advAuto="0"/>
      <p:bldP spid="928" grpId="0" animBg="1" advAuto="0"/>
      <p:bldP spid="932" grpId="0" animBg="1" advAuto="0"/>
      <p:bldP spid="933" grpId="0" animBg="1" advAuto="0"/>
      <p:bldP spid="934" grpId="0" animBg="1" advAuto="0"/>
      <p:bldP spid="937"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Analyzing typical memory requirements"/>
          <p:cNvSpPr txBox="1">
            <a:spLocks noGrp="1"/>
          </p:cNvSpPr>
          <p:nvPr>
            <p:ph type="title"/>
          </p:nvPr>
        </p:nvSpPr>
        <p:spPr>
          <a:prstGeom prst="rect">
            <a:avLst/>
          </a:prstGeom>
        </p:spPr>
        <p:txBody>
          <a:bodyPr/>
          <a:lstStyle/>
          <a:p>
            <a:r>
              <a:t>Analyzing typical memory requirements</a:t>
            </a:r>
          </a:p>
        </p:txBody>
      </p:sp>
      <p:sp>
        <p:nvSpPr>
          <p:cNvPr id="9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graphicFrame>
        <p:nvGraphicFramePr>
          <p:cNvPr id="941" name="Table"/>
          <p:cNvGraphicFramePr/>
          <p:nvPr/>
        </p:nvGraphicFramePr>
        <p:xfrm>
          <a:off x="2865261" y="5207000"/>
          <a:ext cx="4521199" cy="5956300"/>
        </p:xfrm>
        <a:graphic>
          <a:graphicData uri="http://schemas.openxmlformats.org/drawingml/2006/table">
            <a:tbl>
              <a:tblPr firstRow="1">
                <a:tableStyleId>{8F44A2F1-9E1F-4B54-A3A2-5F16C0AD49E2}</a:tableStyleId>
              </a:tblPr>
              <a:tblGrid>
                <a:gridCol w="2764449">
                  <a:extLst>
                    <a:ext uri="{9D8B030D-6E8A-4147-A177-3AD203B41FA5}">
                      <a16:colId xmlns:a16="http://schemas.microsoft.com/office/drawing/2014/main" val="20000"/>
                    </a:ext>
                  </a:extLst>
                </a:gridCol>
                <a:gridCol w="1756750">
                  <a:extLst>
                    <a:ext uri="{9D8B030D-6E8A-4147-A177-3AD203B41FA5}">
                      <a16:colId xmlns:a16="http://schemas.microsoft.com/office/drawing/2014/main" val="20001"/>
                    </a:ext>
                  </a:extLst>
                </a:gridCol>
              </a:tblGrid>
              <a:tr h="850900">
                <a:tc>
                  <a:txBody>
                    <a:bodyPr/>
                    <a:lstStyle/>
                    <a:p>
                      <a:pPr defTabSz="914400">
                        <a:lnSpc>
                          <a:spcPts val="3600"/>
                        </a:lnSpc>
                        <a:defRPr sz="1800" i="0"/>
                      </a:pPr>
                      <a:r>
                        <a:rPr sz="3000" i="1">
                          <a:sym typeface="Lucida Sans"/>
                        </a:rPr>
                        <a:t>type</a:t>
                      </a:r>
                    </a:p>
                  </a:txBody>
                  <a:tcPr marL="25400" marR="25400" marT="25400" marB="25400" anchor="ctr" horzOverflow="overflow"/>
                </a:tc>
                <a:tc>
                  <a:txBody>
                    <a:bodyPr/>
                    <a:lstStyle/>
                    <a:p>
                      <a:pPr defTabSz="914400">
                        <a:lnSpc>
                          <a:spcPts val="3600"/>
                        </a:lnSpc>
                        <a:defRPr sz="1800" i="0"/>
                      </a:pPr>
                      <a:r>
                        <a:rPr sz="3000" i="1">
                          <a:sym typeface="Lucida Sans"/>
                        </a:rPr>
                        <a:t>bytes</a:t>
                      </a:r>
                    </a:p>
                  </a:txBody>
                  <a:tcPr marL="25400" marR="25400" marT="25400" marB="25400" anchor="ctr" horzOverflow="overflow"/>
                </a:tc>
                <a:extLst>
                  <a:ext uri="{0D108BD9-81ED-4DB2-BD59-A6C34878D82A}">
                    <a16:rowId xmlns:a16="http://schemas.microsoft.com/office/drawing/2014/main" val="10000"/>
                  </a:ext>
                </a:extLst>
              </a:tr>
              <a:tr h="850900">
                <a:tc>
                  <a:txBody>
                    <a:bodyPr/>
                    <a:lstStyle/>
                    <a:p>
                      <a:pPr defTabSz="914400">
                        <a:lnSpc>
                          <a:spcPts val="4400"/>
                        </a:lnSpc>
                        <a:defRPr sz="1800"/>
                      </a:pPr>
                      <a:r>
                        <a:rPr sz="3200">
                          <a:latin typeface="Helvetica"/>
                          <a:ea typeface="Helvetica"/>
                          <a:cs typeface="Helvetica"/>
                          <a:sym typeface="Helvetica"/>
                        </a:rPr>
                        <a:t>boolean</a:t>
                      </a:r>
                    </a:p>
                  </a:txBody>
                  <a:tcPr marL="38100" marR="38100" marT="38100" marB="38100" anchor="ctr" horzOverflow="overflow"/>
                </a:tc>
                <a:tc>
                  <a:txBody>
                    <a:bodyPr/>
                    <a:lstStyle/>
                    <a:p>
                      <a:pPr defTabSz="914400">
                        <a:lnSpc>
                          <a:spcPts val="4400"/>
                        </a:lnSpc>
                        <a:defRPr sz="1800"/>
                      </a:pPr>
                      <a:r>
                        <a:rPr sz="3200">
                          <a:sym typeface="Lucida Sans"/>
                        </a:rPr>
                        <a:t>1</a:t>
                      </a:r>
                    </a:p>
                  </a:txBody>
                  <a:tcPr marL="38100" marR="38100" marT="38100" marB="38100" anchor="ctr" horzOverflow="overflow"/>
                </a:tc>
                <a:extLst>
                  <a:ext uri="{0D108BD9-81ED-4DB2-BD59-A6C34878D82A}">
                    <a16:rowId xmlns:a16="http://schemas.microsoft.com/office/drawing/2014/main" val="10001"/>
                  </a:ext>
                </a:extLst>
              </a:tr>
              <a:tr h="850900">
                <a:tc>
                  <a:txBody>
                    <a:bodyPr/>
                    <a:lstStyle/>
                    <a:p>
                      <a:pPr defTabSz="914400">
                        <a:lnSpc>
                          <a:spcPts val="4400"/>
                        </a:lnSpc>
                        <a:defRPr sz="1800"/>
                      </a:pPr>
                      <a:r>
                        <a:rPr sz="3200">
                          <a:latin typeface="Helvetica"/>
                          <a:ea typeface="Helvetica"/>
                          <a:cs typeface="Helvetica"/>
                          <a:sym typeface="Helvetica"/>
                        </a:rPr>
                        <a:t>char</a:t>
                      </a:r>
                    </a:p>
                  </a:txBody>
                  <a:tcPr marL="38100" marR="38100" marT="38100" marB="38100" anchor="ctr" horzOverflow="overflow"/>
                </a:tc>
                <a:tc>
                  <a:txBody>
                    <a:bodyPr/>
                    <a:lstStyle/>
                    <a:p>
                      <a:pPr defTabSz="914400">
                        <a:lnSpc>
                          <a:spcPts val="4400"/>
                        </a:lnSpc>
                        <a:defRPr sz="1800"/>
                      </a:pPr>
                      <a:r>
                        <a:rPr sz="3200">
                          <a:sym typeface="Lucida Sans"/>
                        </a:rPr>
                        <a:t>2</a:t>
                      </a:r>
                    </a:p>
                  </a:txBody>
                  <a:tcPr marL="38100" marR="38100" marT="38100" marB="38100" anchor="ctr" horzOverflow="overflow"/>
                </a:tc>
                <a:extLst>
                  <a:ext uri="{0D108BD9-81ED-4DB2-BD59-A6C34878D82A}">
                    <a16:rowId xmlns:a16="http://schemas.microsoft.com/office/drawing/2014/main" val="10002"/>
                  </a:ext>
                </a:extLst>
              </a:tr>
              <a:tr h="850900">
                <a:tc>
                  <a:txBody>
                    <a:bodyPr/>
                    <a:lstStyle/>
                    <a:p>
                      <a:pPr defTabSz="914400">
                        <a:lnSpc>
                          <a:spcPts val="4400"/>
                        </a:lnSpc>
                        <a:defRPr sz="1800"/>
                      </a:pPr>
                      <a:r>
                        <a:rPr sz="3200">
                          <a:latin typeface="Helvetica"/>
                          <a:ea typeface="Helvetica"/>
                          <a:cs typeface="Helvetica"/>
                          <a:sym typeface="Helvetica"/>
                        </a:rPr>
                        <a:t>int</a:t>
                      </a:r>
                    </a:p>
                  </a:txBody>
                  <a:tcPr marL="38100" marR="38100" marT="38100" marB="38100" anchor="ctr" horzOverflow="overflow"/>
                </a:tc>
                <a:tc>
                  <a:txBody>
                    <a:bodyPr/>
                    <a:lstStyle/>
                    <a:p>
                      <a:pPr defTabSz="914400">
                        <a:lnSpc>
                          <a:spcPts val="4400"/>
                        </a:lnSpc>
                        <a:defRPr sz="1800"/>
                      </a:pPr>
                      <a:r>
                        <a:rPr sz="3200">
                          <a:sym typeface="Lucida Sans"/>
                        </a:rPr>
                        <a:t>4</a:t>
                      </a:r>
                    </a:p>
                  </a:txBody>
                  <a:tcPr marL="38100" marR="38100" marT="38100" marB="38100" anchor="ctr" horzOverflow="overflow"/>
                </a:tc>
                <a:extLst>
                  <a:ext uri="{0D108BD9-81ED-4DB2-BD59-A6C34878D82A}">
                    <a16:rowId xmlns:a16="http://schemas.microsoft.com/office/drawing/2014/main" val="10003"/>
                  </a:ext>
                </a:extLst>
              </a:tr>
              <a:tr h="850900">
                <a:tc>
                  <a:txBody>
                    <a:bodyPr/>
                    <a:lstStyle/>
                    <a:p>
                      <a:pPr defTabSz="914400">
                        <a:lnSpc>
                          <a:spcPts val="4400"/>
                        </a:lnSpc>
                        <a:defRPr sz="1800"/>
                      </a:pPr>
                      <a:r>
                        <a:rPr sz="3200">
                          <a:latin typeface="Helvetica"/>
                          <a:ea typeface="Helvetica"/>
                          <a:cs typeface="Helvetica"/>
                          <a:sym typeface="Helvetica"/>
                        </a:rPr>
                        <a:t>float</a:t>
                      </a:r>
                    </a:p>
                  </a:txBody>
                  <a:tcPr marL="38100" marR="38100" marT="38100" marB="38100" anchor="ctr" horzOverflow="overflow"/>
                </a:tc>
                <a:tc>
                  <a:txBody>
                    <a:bodyPr/>
                    <a:lstStyle/>
                    <a:p>
                      <a:pPr defTabSz="914400">
                        <a:lnSpc>
                          <a:spcPts val="4400"/>
                        </a:lnSpc>
                        <a:defRPr sz="1800"/>
                      </a:pPr>
                      <a:r>
                        <a:rPr sz="3200">
                          <a:sym typeface="Lucida Sans"/>
                        </a:rPr>
                        <a:t>4</a:t>
                      </a:r>
                    </a:p>
                  </a:txBody>
                  <a:tcPr marL="38100" marR="38100" marT="38100" marB="38100" anchor="ctr" horzOverflow="overflow"/>
                </a:tc>
                <a:extLst>
                  <a:ext uri="{0D108BD9-81ED-4DB2-BD59-A6C34878D82A}">
                    <a16:rowId xmlns:a16="http://schemas.microsoft.com/office/drawing/2014/main" val="10004"/>
                  </a:ext>
                </a:extLst>
              </a:tr>
              <a:tr h="850900">
                <a:tc>
                  <a:txBody>
                    <a:bodyPr/>
                    <a:lstStyle/>
                    <a:p>
                      <a:pPr defTabSz="914400">
                        <a:lnSpc>
                          <a:spcPts val="4400"/>
                        </a:lnSpc>
                        <a:defRPr sz="1800"/>
                      </a:pPr>
                      <a:r>
                        <a:rPr sz="3200">
                          <a:latin typeface="Helvetica"/>
                          <a:ea typeface="Helvetica"/>
                          <a:cs typeface="Helvetica"/>
                          <a:sym typeface="Helvetica"/>
                        </a:rPr>
                        <a:t>long</a:t>
                      </a:r>
                    </a:p>
                  </a:txBody>
                  <a:tcPr marL="38100" marR="38100" marT="38100" marB="38100" anchor="ctr" horzOverflow="overflow"/>
                </a:tc>
                <a:tc>
                  <a:txBody>
                    <a:bodyPr/>
                    <a:lstStyle/>
                    <a:p>
                      <a:pPr defTabSz="914400">
                        <a:lnSpc>
                          <a:spcPts val="4400"/>
                        </a:lnSpc>
                        <a:defRPr sz="1800"/>
                      </a:pPr>
                      <a:r>
                        <a:rPr sz="3200">
                          <a:sym typeface="Lucida Sans"/>
                        </a:rPr>
                        <a:t>8</a:t>
                      </a:r>
                    </a:p>
                  </a:txBody>
                  <a:tcPr marL="38100" marR="38100" marT="38100" marB="38100" anchor="ctr" horzOverflow="overflow"/>
                </a:tc>
                <a:extLst>
                  <a:ext uri="{0D108BD9-81ED-4DB2-BD59-A6C34878D82A}">
                    <a16:rowId xmlns:a16="http://schemas.microsoft.com/office/drawing/2014/main" val="10005"/>
                  </a:ext>
                </a:extLst>
              </a:tr>
              <a:tr h="850900">
                <a:tc>
                  <a:txBody>
                    <a:bodyPr/>
                    <a:lstStyle/>
                    <a:p>
                      <a:pPr defTabSz="914400">
                        <a:lnSpc>
                          <a:spcPts val="4400"/>
                        </a:lnSpc>
                        <a:defRPr sz="1800"/>
                      </a:pPr>
                      <a:r>
                        <a:rPr sz="3200">
                          <a:latin typeface="Helvetica"/>
                          <a:ea typeface="Helvetica"/>
                          <a:cs typeface="Helvetica"/>
                          <a:sym typeface="Helvetica"/>
                        </a:rPr>
                        <a:t>double</a:t>
                      </a:r>
                    </a:p>
                  </a:txBody>
                  <a:tcPr marL="38100" marR="38100" marT="38100" marB="38100" anchor="ctr" horzOverflow="overflow"/>
                </a:tc>
                <a:tc>
                  <a:txBody>
                    <a:bodyPr/>
                    <a:lstStyle/>
                    <a:p>
                      <a:pPr defTabSz="914400">
                        <a:lnSpc>
                          <a:spcPts val="4400"/>
                        </a:lnSpc>
                        <a:defRPr sz="1800"/>
                      </a:pPr>
                      <a:r>
                        <a:rPr sz="3200">
                          <a:sym typeface="Lucida Sans"/>
                        </a:rPr>
                        <a:t>8</a:t>
                      </a:r>
                    </a:p>
                  </a:txBody>
                  <a:tcPr marL="38100" marR="38100" marT="38100" marB="38100" anchor="ctr" horzOverflow="overflow"/>
                </a:tc>
                <a:extLst>
                  <a:ext uri="{0D108BD9-81ED-4DB2-BD59-A6C34878D82A}">
                    <a16:rowId xmlns:a16="http://schemas.microsoft.com/office/drawing/2014/main" val="10006"/>
                  </a:ext>
                </a:extLst>
              </a:tr>
            </a:tbl>
          </a:graphicData>
        </a:graphic>
      </p:graphicFrame>
      <p:sp>
        <p:nvSpPr>
          <p:cNvPr id="942" name="Primitive-type values"/>
          <p:cNvSpPr txBox="1"/>
          <p:nvPr/>
        </p:nvSpPr>
        <p:spPr>
          <a:xfrm>
            <a:off x="2819400" y="4521200"/>
            <a:ext cx="7302500"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Primitive-type values</a:t>
            </a:r>
          </a:p>
        </p:txBody>
      </p:sp>
      <p:sp>
        <p:nvSpPr>
          <p:cNvPr id="943" name="A bit is 0 or 1 and the basic unit of memory."/>
          <p:cNvSpPr txBox="1"/>
          <p:nvPr/>
        </p:nvSpPr>
        <p:spPr>
          <a:xfrm>
            <a:off x="1270000" y="1778000"/>
            <a:ext cx="10502900" cy="10287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dirty="0">
                <a:solidFill>
                  <a:srgbClr val="000000"/>
                </a:solidFill>
              </a:rPr>
              <a:t>A </a:t>
            </a:r>
            <a:r>
              <a:rPr i="1" dirty="0"/>
              <a:t>bit</a:t>
            </a:r>
            <a:r>
              <a:rPr dirty="0">
                <a:solidFill>
                  <a:srgbClr val="000000"/>
                </a:solidFill>
              </a:rPr>
              <a:t> is 0 or 1 and the basic unit of memory.</a:t>
            </a:r>
          </a:p>
        </p:txBody>
      </p:sp>
      <p:sp>
        <p:nvSpPr>
          <p:cNvPr id="944" name="A byte is eight bits — the smallest addressable unit."/>
          <p:cNvSpPr txBox="1"/>
          <p:nvPr/>
        </p:nvSpPr>
        <p:spPr>
          <a:xfrm>
            <a:off x="1270000" y="3048000"/>
            <a:ext cx="12242800" cy="10604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a:solidFill>
                  <a:srgbClr val="000000"/>
                </a:solidFill>
              </a:rPr>
              <a:t>A </a:t>
            </a:r>
            <a:r>
              <a:rPr i="1"/>
              <a:t>byte</a:t>
            </a:r>
            <a:r>
              <a:rPr>
                <a:solidFill>
                  <a:srgbClr val="000000"/>
                </a:solidFill>
              </a:rPr>
              <a:t> is eight bits — the smallest addressable unit.</a:t>
            </a:r>
          </a:p>
        </p:txBody>
      </p:sp>
      <p:graphicFrame>
        <p:nvGraphicFramePr>
          <p:cNvPr id="945" name="Table"/>
          <p:cNvGraphicFramePr/>
          <p:nvPr/>
        </p:nvGraphicFramePr>
        <p:xfrm>
          <a:off x="12509500" y="5227240"/>
          <a:ext cx="9067800" cy="5867396"/>
        </p:xfrm>
        <a:graphic>
          <a:graphicData uri="http://schemas.openxmlformats.org/drawingml/2006/table">
            <a:tbl>
              <a:tblPr firstRow="1">
                <a:tableStyleId>{8F44A2F1-9E1F-4B54-A3A2-5F16C0AD49E2}</a:tableStyleId>
              </a:tblPr>
              <a:tblGrid>
                <a:gridCol w="4257773">
                  <a:extLst>
                    <a:ext uri="{9D8B030D-6E8A-4147-A177-3AD203B41FA5}">
                      <a16:colId xmlns:a16="http://schemas.microsoft.com/office/drawing/2014/main" val="20000"/>
                    </a:ext>
                  </a:extLst>
                </a:gridCol>
                <a:gridCol w="4810027">
                  <a:extLst>
                    <a:ext uri="{9D8B030D-6E8A-4147-A177-3AD203B41FA5}">
                      <a16:colId xmlns:a16="http://schemas.microsoft.com/office/drawing/2014/main" val="20001"/>
                    </a:ext>
                  </a:extLst>
                </a:gridCol>
              </a:tblGrid>
              <a:tr h="802766">
                <a:tc>
                  <a:txBody>
                    <a:bodyPr/>
                    <a:lstStyle/>
                    <a:p>
                      <a:pPr defTabSz="914400">
                        <a:lnSpc>
                          <a:spcPts val="3600"/>
                        </a:lnSpc>
                        <a:defRPr sz="1800" i="0"/>
                      </a:pPr>
                      <a:r>
                        <a:rPr sz="3000" i="1">
                          <a:sym typeface="Lucida Sans"/>
                        </a:rPr>
                        <a:t>type</a:t>
                      </a:r>
                    </a:p>
                  </a:txBody>
                  <a:tcPr marL="25400" marR="25400" marT="25400" marB="25400" anchor="ctr" horzOverflow="overflow"/>
                </a:tc>
                <a:tc>
                  <a:txBody>
                    <a:bodyPr/>
                    <a:lstStyle/>
                    <a:p>
                      <a:pPr defTabSz="914400">
                        <a:lnSpc>
                          <a:spcPts val="3600"/>
                        </a:lnSpc>
                        <a:defRPr sz="1800" i="0"/>
                      </a:pPr>
                      <a:r>
                        <a:rPr sz="3000" i="1">
                          <a:sym typeface="Lucida Sans"/>
                        </a:rPr>
                        <a:t>bytes</a:t>
                      </a:r>
                    </a:p>
                  </a:txBody>
                  <a:tcPr marL="25400" marR="25400" marT="25400" marB="25400" anchor="ctr" horzOverflow="overflow"/>
                </a:tc>
                <a:extLst>
                  <a:ext uri="{0D108BD9-81ED-4DB2-BD59-A6C34878D82A}">
                    <a16:rowId xmlns:a16="http://schemas.microsoft.com/office/drawing/2014/main" val="10000"/>
                  </a:ext>
                </a:extLst>
              </a:tr>
              <a:tr h="1012926">
                <a:tc>
                  <a:txBody>
                    <a:bodyPr/>
                    <a:lstStyle/>
                    <a:p>
                      <a:pPr defTabSz="914400">
                        <a:lnSpc>
                          <a:spcPts val="4400"/>
                        </a:lnSpc>
                        <a:defRPr sz="1800"/>
                      </a:pPr>
                      <a:r>
                        <a:rPr sz="3200">
                          <a:latin typeface="Helvetica"/>
                          <a:ea typeface="Helvetica"/>
                          <a:cs typeface="Helvetica"/>
                          <a:sym typeface="Helvetica"/>
                        </a:rPr>
                        <a:t>int[N]</a:t>
                      </a:r>
                    </a:p>
                  </a:txBody>
                  <a:tcPr marL="38100" marR="38100" marT="38100" marB="38100" anchor="ctr" horzOverflow="overflow"/>
                </a:tc>
                <a:tc>
                  <a:txBody>
                    <a:bodyPr/>
                    <a:lstStyle/>
                    <a:p>
                      <a:pPr defTabSz="914400">
                        <a:lnSpc>
                          <a:spcPts val="4400"/>
                        </a:lnSpc>
                        <a:defRPr sz="1800"/>
                      </a:pPr>
                      <a:r>
                        <a:rPr sz="3200">
                          <a:sym typeface="Lucida Sans"/>
                        </a:rPr>
                        <a:t>4N + 16</a:t>
                      </a:r>
                    </a:p>
                  </a:txBody>
                  <a:tcPr marL="38100" marR="38100" marT="38100" marB="38100" anchor="ctr" horzOverflow="overflow"/>
                </a:tc>
                <a:extLst>
                  <a:ext uri="{0D108BD9-81ED-4DB2-BD59-A6C34878D82A}">
                    <a16:rowId xmlns:a16="http://schemas.microsoft.com/office/drawing/2014/main" val="10001"/>
                  </a:ext>
                </a:extLst>
              </a:tr>
              <a:tr h="1012926">
                <a:tc>
                  <a:txBody>
                    <a:bodyPr/>
                    <a:lstStyle/>
                    <a:p>
                      <a:pPr defTabSz="914400">
                        <a:lnSpc>
                          <a:spcPts val="4400"/>
                        </a:lnSpc>
                        <a:defRPr sz="1800"/>
                      </a:pPr>
                      <a:r>
                        <a:rPr sz="3200">
                          <a:latin typeface="Helvetica"/>
                          <a:ea typeface="Helvetica"/>
                          <a:cs typeface="Helvetica"/>
                          <a:sym typeface="Helvetica"/>
                        </a:rPr>
                        <a:t>double[N]</a:t>
                      </a:r>
                    </a:p>
                  </a:txBody>
                  <a:tcPr marL="38100" marR="38100" marT="38100" marB="38100" anchor="ctr" horzOverflow="overflow"/>
                </a:tc>
                <a:tc>
                  <a:txBody>
                    <a:bodyPr/>
                    <a:lstStyle/>
                    <a:p>
                      <a:pPr defTabSz="914400">
                        <a:lnSpc>
                          <a:spcPts val="4400"/>
                        </a:lnSpc>
                        <a:defRPr sz="3200">
                          <a:sym typeface="Lucida Sans"/>
                        </a:defRPr>
                      </a:pPr>
                      <a:r>
                        <a:t>8</a:t>
                      </a:r>
                      <a:r>
                        <a:rPr i="1"/>
                        <a:t>N </a:t>
                      </a:r>
                      <a:r>
                        <a:t>+ 16</a:t>
                      </a:r>
                    </a:p>
                  </a:txBody>
                  <a:tcPr marL="38100" marR="38100" marT="38100" marB="38100" anchor="ctr" horzOverflow="overflow"/>
                </a:tc>
                <a:extLst>
                  <a:ext uri="{0D108BD9-81ED-4DB2-BD59-A6C34878D82A}">
                    <a16:rowId xmlns:a16="http://schemas.microsoft.com/office/drawing/2014/main" val="10002"/>
                  </a:ext>
                </a:extLst>
              </a:tr>
              <a:tr h="1012926">
                <a:tc>
                  <a:txBody>
                    <a:bodyPr/>
                    <a:lstStyle/>
                    <a:p>
                      <a:pPr defTabSz="914400">
                        <a:lnSpc>
                          <a:spcPts val="4400"/>
                        </a:lnSpc>
                        <a:defRPr sz="1800"/>
                      </a:pPr>
                      <a:r>
                        <a:rPr sz="3200">
                          <a:latin typeface="Helvetica"/>
                          <a:ea typeface="Helvetica"/>
                          <a:cs typeface="Helvetica"/>
                          <a:sym typeface="Helvetica"/>
                        </a:rPr>
                        <a:t>int[N][N]</a:t>
                      </a:r>
                    </a:p>
                  </a:txBody>
                  <a:tcPr marL="38100" marR="38100" marT="38100" marB="38100" anchor="ctr" horzOverflow="overflow"/>
                </a:tc>
                <a:tc>
                  <a:txBody>
                    <a:bodyPr/>
                    <a:lstStyle/>
                    <a:p>
                      <a:pPr defTabSz="914400">
                        <a:lnSpc>
                          <a:spcPts val="4400"/>
                        </a:lnSpc>
                        <a:defRPr sz="3200">
                          <a:sym typeface="Lucida Sans"/>
                        </a:defRPr>
                      </a:pPr>
                      <a:r>
                        <a:t>4</a:t>
                      </a:r>
                      <a:r>
                        <a:rPr i="1" spc="576"/>
                        <a:t>N</a:t>
                      </a:r>
                      <a:r>
                        <a:rPr baseline="31999"/>
                        <a:t>2 </a:t>
                      </a:r>
                      <a:r>
                        <a:t>+ 20</a:t>
                      </a:r>
                      <a:r>
                        <a:rPr i="1"/>
                        <a:t>N </a:t>
                      </a:r>
                      <a:r>
                        <a:t>+ 16 ~ 4</a:t>
                      </a:r>
                      <a:r>
                        <a:rPr i="1" spc="576"/>
                        <a:t>N</a:t>
                      </a:r>
                      <a:r>
                        <a:rPr baseline="31999"/>
                        <a:t>2</a:t>
                      </a:r>
                    </a:p>
                  </a:txBody>
                  <a:tcPr marL="38100" marR="38100" marT="38100" marB="38100" anchor="ctr" horzOverflow="overflow"/>
                </a:tc>
                <a:extLst>
                  <a:ext uri="{0D108BD9-81ED-4DB2-BD59-A6C34878D82A}">
                    <a16:rowId xmlns:a16="http://schemas.microsoft.com/office/drawing/2014/main" val="10003"/>
                  </a:ext>
                </a:extLst>
              </a:tr>
              <a:tr h="1012926">
                <a:tc>
                  <a:txBody>
                    <a:bodyPr/>
                    <a:lstStyle/>
                    <a:p>
                      <a:pPr defTabSz="914400">
                        <a:lnSpc>
                          <a:spcPts val="4400"/>
                        </a:lnSpc>
                        <a:defRPr sz="1800"/>
                      </a:pPr>
                      <a:r>
                        <a:rPr sz="3200">
                          <a:latin typeface="Helvetica"/>
                          <a:ea typeface="Helvetica"/>
                          <a:cs typeface="Helvetica"/>
                          <a:sym typeface="Helvetica"/>
                        </a:rPr>
                        <a:t>double[N][N]</a:t>
                      </a:r>
                    </a:p>
                  </a:txBody>
                  <a:tcPr marL="38100" marR="38100" marT="38100" marB="38100" anchor="ctr" horzOverflow="overflow"/>
                </a:tc>
                <a:tc>
                  <a:txBody>
                    <a:bodyPr/>
                    <a:lstStyle/>
                    <a:p>
                      <a:pPr defTabSz="914400">
                        <a:lnSpc>
                          <a:spcPts val="4400"/>
                        </a:lnSpc>
                        <a:defRPr sz="3200">
                          <a:sym typeface="Lucida Sans"/>
                        </a:defRPr>
                      </a:pPr>
                      <a:r>
                        <a:t>8</a:t>
                      </a:r>
                      <a:r>
                        <a:rPr i="1" spc="576"/>
                        <a:t>N</a:t>
                      </a:r>
                      <a:r>
                        <a:rPr baseline="31999"/>
                        <a:t>2 </a:t>
                      </a:r>
                      <a:r>
                        <a:t>+ 20</a:t>
                      </a:r>
                      <a:r>
                        <a:rPr i="1"/>
                        <a:t>N </a:t>
                      </a:r>
                      <a:r>
                        <a:t>+ 16 ~ 8</a:t>
                      </a:r>
                      <a:r>
                        <a:rPr i="1" spc="576"/>
                        <a:t>N</a:t>
                      </a:r>
                      <a:r>
                        <a:rPr baseline="31999"/>
                        <a:t>2</a:t>
                      </a:r>
                    </a:p>
                  </a:txBody>
                  <a:tcPr marL="38100" marR="38100" marT="38100" marB="38100" anchor="ctr" horzOverflow="overflow"/>
                </a:tc>
                <a:extLst>
                  <a:ext uri="{0D108BD9-81ED-4DB2-BD59-A6C34878D82A}">
                    <a16:rowId xmlns:a16="http://schemas.microsoft.com/office/drawing/2014/main" val="10004"/>
                  </a:ext>
                </a:extLst>
              </a:tr>
              <a:tr h="1012926">
                <a:tc>
                  <a:txBody>
                    <a:bodyPr/>
                    <a:lstStyle/>
                    <a:p>
                      <a:pPr defTabSz="914400">
                        <a:lnSpc>
                          <a:spcPts val="4400"/>
                        </a:lnSpc>
                        <a:defRPr sz="1800"/>
                      </a:pPr>
                      <a:r>
                        <a:rPr sz="3200">
                          <a:latin typeface="Helvetica"/>
                          <a:ea typeface="Helvetica"/>
                          <a:cs typeface="Helvetica"/>
                          <a:sym typeface="Helvetica"/>
                        </a:rPr>
                        <a:t>String</a:t>
                      </a:r>
                    </a:p>
                  </a:txBody>
                  <a:tcPr marL="38100" marR="38100" marT="38100" marB="38100" anchor="ctr" horzOverflow="overflow"/>
                </a:tc>
                <a:tc>
                  <a:txBody>
                    <a:bodyPr/>
                    <a:lstStyle/>
                    <a:p>
                      <a:pPr defTabSz="914400">
                        <a:lnSpc>
                          <a:spcPts val="4400"/>
                        </a:lnSpc>
                        <a:defRPr sz="3200">
                          <a:sym typeface="Lucida Sans"/>
                        </a:defRPr>
                      </a:pPr>
                      <a:r>
                        <a:t>2</a:t>
                      </a:r>
                      <a:r>
                        <a:rPr i="1"/>
                        <a:t>N </a:t>
                      </a:r>
                      <a:r>
                        <a:t>+ 40</a:t>
                      </a:r>
                    </a:p>
                  </a:txBody>
                  <a:tcPr marL="38100" marR="38100" marT="38100" marB="38100" anchor="ctr" horzOverflow="overflow"/>
                </a:tc>
                <a:extLst>
                  <a:ext uri="{0D108BD9-81ED-4DB2-BD59-A6C34878D82A}">
                    <a16:rowId xmlns:a16="http://schemas.microsoft.com/office/drawing/2014/main" val="10005"/>
                  </a:ext>
                </a:extLst>
              </a:tr>
            </a:tbl>
          </a:graphicData>
        </a:graphic>
      </p:graphicFrame>
      <p:sp>
        <p:nvSpPr>
          <p:cNvPr id="946" name="System-supported data structures (typical)"/>
          <p:cNvSpPr txBox="1"/>
          <p:nvPr/>
        </p:nvSpPr>
        <p:spPr>
          <a:xfrm>
            <a:off x="12306300" y="4267200"/>
            <a:ext cx="10337800"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647700">
              <a:lnSpc>
                <a:spcPts val="5000"/>
              </a:lnSpc>
              <a:spcBef>
                <a:spcPts val="2000"/>
              </a:spcBef>
              <a:tabLst>
                <a:tab pos="1168400" algn="l"/>
              </a:tabLst>
              <a:defRPr sz="3200" b="1">
                <a:latin typeface="Lucida Grande"/>
                <a:ea typeface="Lucida Grande"/>
                <a:cs typeface="Lucida Grande"/>
                <a:sym typeface="Lucida Grande"/>
              </a:defRPr>
            </a:lvl1pPr>
          </a:lstStyle>
          <a:p>
            <a:r>
              <a:t>System-supported data structures (typical)</a:t>
            </a:r>
          </a:p>
        </p:txBody>
      </p:sp>
      <p:graphicFrame>
        <p:nvGraphicFramePr>
          <p:cNvPr id="947" name="Table"/>
          <p:cNvGraphicFramePr/>
          <p:nvPr/>
        </p:nvGraphicFramePr>
        <p:xfrm>
          <a:off x="7620794" y="8928100"/>
          <a:ext cx="1320800" cy="663639"/>
        </p:xfrm>
        <a:graphic>
          <a:graphicData uri="http://schemas.openxmlformats.org/drawingml/2006/table">
            <a:tbl>
              <a:tblPr>
                <a:tableStyleId>{8F44A2F1-9E1F-4B54-A3A2-5F16C0AD49E2}</a:tableStyleId>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330200">
                  <a:extLst>
                    <a:ext uri="{9D8B030D-6E8A-4147-A177-3AD203B41FA5}">
                      <a16:colId xmlns:a16="http://schemas.microsoft.com/office/drawing/2014/main" val="20003"/>
                    </a:ext>
                  </a:extLst>
                </a:gridCol>
              </a:tblGrid>
              <a:tr h="203200">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bl>
          </a:graphicData>
        </a:graphic>
      </p:graphicFrame>
      <p:graphicFrame>
        <p:nvGraphicFramePr>
          <p:cNvPr id="948" name="Table"/>
          <p:cNvGraphicFramePr/>
          <p:nvPr/>
        </p:nvGraphicFramePr>
        <p:xfrm>
          <a:off x="7620000" y="8039100"/>
          <a:ext cx="1320800" cy="663639"/>
        </p:xfrm>
        <a:graphic>
          <a:graphicData uri="http://schemas.openxmlformats.org/drawingml/2006/table">
            <a:tbl>
              <a:tblPr>
                <a:tableStyleId>{8F44A2F1-9E1F-4B54-A3A2-5F16C0AD49E2}</a:tableStyleId>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330200">
                  <a:extLst>
                    <a:ext uri="{9D8B030D-6E8A-4147-A177-3AD203B41FA5}">
                      <a16:colId xmlns:a16="http://schemas.microsoft.com/office/drawing/2014/main" val="20003"/>
                    </a:ext>
                  </a:extLst>
                </a:gridCol>
              </a:tblGrid>
              <a:tr h="203200">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bl>
          </a:graphicData>
        </a:graphic>
      </p:graphicFrame>
      <p:graphicFrame>
        <p:nvGraphicFramePr>
          <p:cNvPr id="949" name="Table"/>
          <p:cNvGraphicFramePr/>
          <p:nvPr/>
        </p:nvGraphicFramePr>
        <p:xfrm>
          <a:off x="7607300" y="7226300"/>
          <a:ext cx="330200" cy="663639"/>
        </p:xfrm>
        <a:graphic>
          <a:graphicData uri="http://schemas.openxmlformats.org/drawingml/2006/table">
            <a:tbl>
              <a:tblPr>
                <a:tableStyleId>{8F44A2F1-9E1F-4B54-A3A2-5F16C0AD49E2}</a:tableStyleId>
              </a:tblPr>
              <a:tblGrid>
                <a:gridCol w="330200">
                  <a:extLst>
                    <a:ext uri="{9D8B030D-6E8A-4147-A177-3AD203B41FA5}">
                      <a16:colId xmlns:a16="http://schemas.microsoft.com/office/drawing/2014/main" val="20000"/>
                    </a:ext>
                  </a:extLst>
                </a:gridCol>
              </a:tblGrid>
              <a:tr h="203200">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bl>
          </a:graphicData>
        </a:graphic>
      </p:graphicFrame>
      <p:graphicFrame>
        <p:nvGraphicFramePr>
          <p:cNvPr id="950" name="Table"/>
          <p:cNvGraphicFramePr/>
          <p:nvPr/>
        </p:nvGraphicFramePr>
        <p:xfrm>
          <a:off x="7620000" y="6413500"/>
          <a:ext cx="330200" cy="663639"/>
        </p:xfrm>
        <a:graphic>
          <a:graphicData uri="http://schemas.openxmlformats.org/drawingml/2006/table">
            <a:tbl>
              <a:tblPr>
                <a:tableStyleId>{8F44A2F1-9E1F-4B54-A3A2-5F16C0AD49E2}</a:tableStyleId>
              </a:tblPr>
              <a:tblGrid>
                <a:gridCol w="330200">
                  <a:extLst>
                    <a:ext uri="{9D8B030D-6E8A-4147-A177-3AD203B41FA5}">
                      <a16:colId xmlns:a16="http://schemas.microsoft.com/office/drawing/2014/main" val="20000"/>
                    </a:ext>
                  </a:extLst>
                </a:gridCol>
              </a:tblGrid>
              <a:tr h="203200">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bl>
          </a:graphicData>
        </a:graphic>
      </p:graphicFrame>
      <p:graphicFrame>
        <p:nvGraphicFramePr>
          <p:cNvPr id="951" name="Table"/>
          <p:cNvGraphicFramePr/>
          <p:nvPr/>
        </p:nvGraphicFramePr>
        <p:xfrm>
          <a:off x="7620000" y="9779000"/>
          <a:ext cx="2641600" cy="663639"/>
        </p:xfrm>
        <a:graphic>
          <a:graphicData uri="http://schemas.openxmlformats.org/drawingml/2006/table">
            <a:tbl>
              <a:tblPr>
                <a:tableStyleId>{8F44A2F1-9E1F-4B54-A3A2-5F16C0AD49E2}</a:tableStyleId>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330200">
                  <a:extLst>
                    <a:ext uri="{9D8B030D-6E8A-4147-A177-3AD203B41FA5}">
                      <a16:colId xmlns:a16="http://schemas.microsoft.com/office/drawing/2014/main" val="20003"/>
                    </a:ext>
                  </a:extLst>
                </a:gridCol>
                <a:gridCol w="330200">
                  <a:extLst>
                    <a:ext uri="{9D8B030D-6E8A-4147-A177-3AD203B41FA5}">
                      <a16:colId xmlns:a16="http://schemas.microsoft.com/office/drawing/2014/main" val="20004"/>
                    </a:ext>
                  </a:extLst>
                </a:gridCol>
                <a:gridCol w="330200">
                  <a:extLst>
                    <a:ext uri="{9D8B030D-6E8A-4147-A177-3AD203B41FA5}">
                      <a16:colId xmlns:a16="http://schemas.microsoft.com/office/drawing/2014/main" val="20005"/>
                    </a:ext>
                  </a:extLst>
                </a:gridCol>
                <a:gridCol w="330200">
                  <a:extLst>
                    <a:ext uri="{9D8B030D-6E8A-4147-A177-3AD203B41FA5}">
                      <a16:colId xmlns:a16="http://schemas.microsoft.com/office/drawing/2014/main" val="20006"/>
                    </a:ext>
                  </a:extLst>
                </a:gridCol>
                <a:gridCol w="330200">
                  <a:extLst>
                    <a:ext uri="{9D8B030D-6E8A-4147-A177-3AD203B41FA5}">
                      <a16:colId xmlns:a16="http://schemas.microsoft.com/office/drawing/2014/main" val="20007"/>
                    </a:ext>
                  </a:extLst>
                </a:gridCol>
              </a:tblGrid>
              <a:tr h="203200">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bl>
          </a:graphicData>
        </a:graphic>
      </p:graphicFrame>
      <p:graphicFrame>
        <p:nvGraphicFramePr>
          <p:cNvPr id="952" name="Table"/>
          <p:cNvGraphicFramePr/>
          <p:nvPr/>
        </p:nvGraphicFramePr>
        <p:xfrm>
          <a:off x="7620000" y="10629900"/>
          <a:ext cx="2641600" cy="663639"/>
        </p:xfrm>
        <a:graphic>
          <a:graphicData uri="http://schemas.openxmlformats.org/drawingml/2006/table">
            <a:tbl>
              <a:tblPr>
                <a:tableStyleId>{8F44A2F1-9E1F-4B54-A3A2-5F16C0AD49E2}</a:tableStyleId>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330200">
                  <a:extLst>
                    <a:ext uri="{9D8B030D-6E8A-4147-A177-3AD203B41FA5}">
                      <a16:colId xmlns:a16="http://schemas.microsoft.com/office/drawing/2014/main" val="20003"/>
                    </a:ext>
                  </a:extLst>
                </a:gridCol>
                <a:gridCol w="330200">
                  <a:extLst>
                    <a:ext uri="{9D8B030D-6E8A-4147-A177-3AD203B41FA5}">
                      <a16:colId xmlns:a16="http://schemas.microsoft.com/office/drawing/2014/main" val="20004"/>
                    </a:ext>
                  </a:extLst>
                </a:gridCol>
                <a:gridCol w="330200">
                  <a:extLst>
                    <a:ext uri="{9D8B030D-6E8A-4147-A177-3AD203B41FA5}">
                      <a16:colId xmlns:a16="http://schemas.microsoft.com/office/drawing/2014/main" val="20005"/>
                    </a:ext>
                  </a:extLst>
                </a:gridCol>
                <a:gridCol w="330200">
                  <a:extLst>
                    <a:ext uri="{9D8B030D-6E8A-4147-A177-3AD203B41FA5}">
                      <a16:colId xmlns:a16="http://schemas.microsoft.com/office/drawing/2014/main" val="20006"/>
                    </a:ext>
                  </a:extLst>
                </a:gridCol>
                <a:gridCol w="330200">
                  <a:extLst>
                    <a:ext uri="{9D8B030D-6E8A-4147-A177-3AD203B41FA5}">
                      <a16:colId xmlns:a16="http://schemas.microsoft.com/office/drawing/2014/main" val="20007"/>
                    </a:ext>
                  </a:extLst>
                </a:gridCol>
              </a:tblGrid>
              <a:tr h="203200">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bl>
          </a:graphicData>
        </a:graphic>
      </p:graphicFrame>
      <p:sp>
        <p:nvSpPr>
          <p:cNvPr id="953" name="Example. 2000-by-2000 double array uses ~32MB."/>
          <p:cNvSpPr txBox="1"/>
          <p:nvPr/>
        </p:nvSpPr>
        <p:spPr>
          <a:xfrm>
            <a:off x="1270000" y="11963400"/>
            <a:ext cx="12509500" cy="10287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a:solidFill>
                  <a:srgbClr val="000000"/>
                </a:solidFill>
              </a:rPr>
              <a:t>Example. 2000-by-2000 </a:t>
            </a:r>
            <a:r>
              <a:rPr>
                <a:solidFill>
                  <a:srgbClr val="000000"/>
                </a:solidFill>
                <a:latin typeface="Helvetica"/>
                <a:ea typeface="Helvetica"/>
                <a:cs typeface="Helvetica"/>
                <a:sym typeface="Helvetica"/>
              </a:rPr>
              <a:t>double</a:t>
            </a:r>
            <a:r>
              <a:rPr>
                <a:solidFill>
                  <a:srgbClr val="000000"/>
                </a:solidFill>
              </a:rPr>
              <a:t> array uses ~32MB.</a:t>
            </a:r>
          </a:p>
        </p:txBody>
      </p:sp>
      <p:grpSp>
        <p:nvGrpSpPr>
          <p:cNvPr id="956" name="Group"/>
          <p:cNvGrpSpPr/>
          <p:nvPr/>
        </p:nvGrpSpPr>
        <p:grpSpPr>
          <a:xfrm>
            <a:off x="13677900" y="1651000"/>
            <a:ext cx="9880598" cy="1879600"/>
            <a:chOff x="0" y="0"/>
            <a:chExt cx="9880597" cy="1879600"/>
          </a:xfrm>
        </p:grpSpPr>
        <p:sp>
          <p:nvSpPr>
            <p:cNvPr id="954" name="1 megabyte (MB) is about 1 million bytes."/>
            <p:cNvSpPr txBox="1"/>
            <p:nvPr/>
          </p:nvSpPr>
          <p:spPr>
            <a:xfrm>
              <a:off x="0" y="0"/>
              <a:ext cx="9880598" cy="1028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a:solidFill>
                    <a:srgbClr val="000000"/>
                  </a:solidFill>
                </a:rPr>
                <a:t>1 </a:t>
              </a:r>
              <a:r>
                <a:rPr i="1"/>
                <a:t>megabyte</a:t>
              </a:r>
              <a:r>
                <a:rPr>
                  <a:solidFill>
                    <a:srgbClr val="000000"/>
                  </a:solidFill>
                </a:rPr>
                <a:t> (MB) is about 1 million bytes.</a:t>
              </a:r>
            </a:p>
          </p:txBody>
        </p:sp>
        <p:sp>
          <p:nvSpPr>
            <p:cNvPr id="955" name="1 gigabyte (GB) is about 1 billion bytes."/>
            <p:cNvSpPr txBox="1"/>
            <p:nvPr/>
          </p:nvSpPr>
          <p:spPr>
            <a:xfrm>
              <a:off x="0" y="749300"/>
              <a:ext cx="9880598" cy="1130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p>
              <a:pPr defTabSz="647700">
                <a:lnSpc>
                  <a:spcPts val="5500"/>
                </a:lnSpc>
                <a:spcBef>
                  <a:spcPts val="600"/>
                </a:spcBef>
                <a:tabLst>
                  <a:tab pos="1168400" algn="l"/>
                </a:tabLst>
                <a:defRPr sz="3600">
                  <a:solidFill>
                    <a:srgbClr val="005493"/>
                  </a:solidFill>
                  <a:latin typeface="Lucida Sans"/>
                  <a:ea typeface="Lucida Sans"/>
                  <a:cs typeface="Lucida Sans"/>
                  <a:sym typeface="Lucida Sans"/>
                </a:defRPr>
              </a:pPr>
              <a:r>
                <a:rPr>
                  <a:solidFill>
                    <a:srgbClr val="000000"/>
                  </a:solidFill>
                </a:rPr>
                <a:t>1 </a:t>
              </a:r>
              <a:r>
                <a:rPr i="1"/>
                <a:t>gigabyte</a:t>
              </a:r>
              <a:r>
                <a:rPr>
                  <a:solidFill>
                    <a:srgbClr val="000000"/>
                  </a:solidFill>
                </a:rPr>
                <a:t> (GB) is about 1 billion bytes.</a:t>
              </a:r>
            </a:p>
          </p:txBody>
        </p:sp>
      </p:grpSp>
      <p:grpSp>
        <p:nvGrpSpPr>
          <p:cNvPr id="959" name="Group"/>
          <p:cNvGrpSpPr/>
          <p:nvPr/>
        </p:nvGrpSpPr>
        <p:grpSpPr>
          <a:xfrm>
            <a:off x="8086659" y="6311900"/>
            <a:ext cx="3122276" cy="457200"/>
            <a:chOff x="0" y="0"/>
            <a:chExt cx="3122275" cy="457200"/>
          </a:xfrm>
        </p:grpSpPr>
        <p:sp>
          <p:nvSpPr>
            <p:cNvPr id="957" name="Line"/>
            <p:cNvSpPr/>
            <p:nvPr/>
          </p:nvSpPr>
          <p:spPr>
            <a:xfrm>
              <a:off x="0" y="193409"/>
              <a:ext cx="693077" cy="1"/>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sp>
          <p:nvSpPr>
            <p:cNvPr id="958" name="Note: not 1 bit"/>
            <p:cNvSpPr txBox="1"/>
            <p:nvPr/>
          </p:nvSpPr>
          <p:spPr>
            <a:xfrm>
              <a:off x="778281" y="0"/>
              <a:ext cx="2343995"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100"/>
                </a:lnSpc>
                <a:spcBef>
                  <a:spcPts val="200"/>
                </a:spcBef>
                <a:tabLst>
                  <a:tab pos="1511300" algn="l"/>
                </a:tabLst>
                <a:defRPr sz="2400">
                  <a:solidFill>
                    <a:srgbClr val="005493"/>
                  </a:solidFill>
                  <a:uFill>
                    <a:solidFill>
                      <a:srgbClr val="005493"/>
                    </a:solidFill>
                  </a:uFill>
                  <a:latin typeface="Lucida Sans"/>
                  <a:ea typeface="Lucida Sans"/>
                  <a:cs typeface="Lucida Sans"/>
                  <a:sym typeface="Lucida Sans"/>
                </a:defRPr>
              </a:pPr>
              <a:r>
                <a:t>Note: </a:t>
              </a:r>
              <a:r>
                <a:rPr i="1"/>
                <a:t>not</a:t>
              </a:r>
              <a:r>
                <a:t> 1 bit</a:t>
              </a:r>
            </a:p>
          </p:txBody>
        </p:sp>
      </p:grpSp>
      <p:graphicFrame>
        <p:nvGraphicFramePr>
          <p:cNvPr id="960" name="Table"/>
          <p:cNvGraphicFramePr/>
          <p:nvPr/>
        </p:nvGraphicFramePr>
        <p:xfrm>
          <a:off x="7937500" y="7226300"/>
          <a:ext cx="330200" cy="663639"/>
        </p:xfrm>
        <a:graphic>
          <a:graphicData uri="http://schemas.openxmlformats.org/drawingml/2006/table">
            <a:tbl>
              <a:tblPr>
                <a:tableStyleId>{8F44A2F1-9E1F-4B54-A3A2-5F16C0AD49E2}</a:tableStyleId>
              </a:tblPr>
              <a:tblGrid>
                <a:gridCol w="330200">
                  <a:extLst>
                    <a:ext uri="{9D8B030D-6E8A-4147-A177-3AD203B41FA5}">
                      <a16:colId xmlns:a16="http://schemas.microsoft.com/office/drawing/2014/main" val="20000"/>
                    </a:ext>
                  </a:extLst>
                </a:gridCol>
              </a:tblGrid>
              <a:tr h="203200">
                <a:tc>
                  <a:txBody>
                    <a:bodyPr/>
                    <a:lstStyle/>
                    <a:p>
                      <a:pPr defTabSz="914400">
                        <a:lnSpc>
                          <a:spcPts val="4900"/>
                        </a:lnSpc>
                        <a:defRPr sz="3600">
                          <a:sym typeface="Lucida Sans"/>
                        </a:defRPr>
                      </a:pPr>
                      <a:endParaRPr/>
                    </a:p>
                  </a:txBody>
                  <a:tcPr marL="38100" marR="38100" marT="38100" marB="381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0"/>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4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94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9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95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94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960"/>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94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iterate>
                                    <p:tmAbs val="0"/>
                                  </p:iterate>
                                  <p:childTnLst>
                                    <p:set>
                                      <p:cBhvr>
                                        <p:cTn id="40" fill="hold"/>
                                        <p:tgtEl>
                                          <p:spTgt spid="947"/>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951"/>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9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946"/>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94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p:tmAbs val="0"/>
                                  </p:iterate>
                                  <p:childTnLst>
                                    <p:set>
                                      <p:cBhvr>
                                        <p:cTn id="57" fill="hold"/>
                                        <p:tgtEl>
                                          <p:spTgt spid="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 grpId="0" animBg="1" advAuto="0"/>
      <p:bldP spid="942" grpId="0" animBg="1" advAuto="0"/>
      <p:bldP spid="943" grpId="0" animBg="1" advAuto="0"/>
      <p:bldP spid="944" grpId="0" animBg="1" advAuto="0"/>
      <p:bldP spid="945" grpId="0" animBg="1" advAuto="0"/>
      <p:bldP spid="946" grpId="0" animBg="1" advAuto="0"/>
      <p:bldP spid="947" grpId="0" animBg="1" advAuto="0"/>
      <p:bldP spid="948" grpId="0" animBg="1" advAuto="0"/>
      <p:bldP spid="949" grpId="0" animBg="1" advAuto="0"/>
      <p:bldP spid="950" grpId="0" animBg="1" advAuto="0"/>
      <p:bldP spid="951" grpId="0" animBg="1" advAuto="0"/>
      <p:bldP spid="952" grpId="0" animBg="1" advAuto="0"/>
      <p:bldP spid="953" grpId="0" animBg="1" advAuto="0"/>
      <p:bldP spid="956" grpId="0" animBg="1" advAuto="0"/>
      <p:bldP spid="959" grpId="0" animBg="1" advAuto="0"/>
      <p:bldP spid="960"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 name="TEQ on Performance 6"/>
          <p:cNvSpPr txBox="1">
            <a:spLocks noGrp="1"/>
          </p:cNvSpPr>
          <p:nvPr>
            <p:ph type="title"/>
          </p:nvPr>
        </p:nvSpPr>
        <p:spPr>
          <a:prstGeom prst="rect">
            <a:avLst/>
          </a:prstGeom>
        </p:spPr>
        <p:txBody>
          <a:bodyPr/>
          <a:lstStyle/>
          <a:p>
            <a:r>
              <a:t>TEQ on Performance 6</a:t>
            </a:r>
          </a:p>
        </p:txBody>
      </p:sp>
      <p:sp>
        <p:nvSpPr>
          <p:cNvPr id="963" name="How much memory does this program use (as a function of N)?"/>
          <p:cNvSpPr txBox="1">
            <a:spLocks noGrp="1"/>
          </p:cNvSpPr>
          <p:nvPr>
            <p:ph type="body" sz="quarter" idx="1"/>
          </p:nvPr>
        </p:nvSpPr>
        <p:spPr>
          <a:xfrm>
            <a:off x="1625600" y="1816100"/>
            <a:ext cx="21259800" cy="1473200"/>
          </a:xfrm>
          <a:prstGeom prst="rect">
            <a:avLst/>
          </a:prstGeom>
        </p:spPr>
        <p:txBody>
          <a:bodyPr/>
          <a:lstStyle/>
          <a:p>
            <a:r>
              <a:t>How much memory does this program use (as a function of N)?</a:t>
            </a:r>
          </a:p>
        </p:txBody>
      </p:sp>
      <p:sp>
        <p:nvSpPr>
          <p:cNvPr id="9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
        <p:nvSpPr>
          <p:cNvPr id="965" name="public class RandomWalk…"/>
          <p:cNvSpPr/>
          <p:nvPr/>
        </p:nvSpPr>
        <p:spPr>
          <a:xfrm>
            <a:off x="1817110" y="3521075"/>
            <a:ext cx="16878301" cy="8712201"/>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9700" tIns="139700" rIns="139700" bIns="139700">
            <a:spAutoFit/>
          </a:bodyPr>
          <a:lstStyle/>
          <a:p>
            <a:pPr defTabSz="647700">
              <a:lnSpc>
                <a:spcPts val="4400"/>
              </a:lnSpc>
              <a:buClr>
                <a:srgbClr val="007DD7"/>
              </a:buClr>
              <a:buFont typeface="Courier New"/>
              <a:tabLst>
                <a:tab pos="1511300" algn="l"/>
              </a:tabLst>
              <a:defRPr sz="2600"/>
            </a:pPr>
            <a:r>
              <a:rPr sz="3000" b="1">
                <a:uFill>
                  <a:solidFill>
                    <a:srgbClr val="007DD7"/>
                  </a:solidFill>
                </a:uFill>
                <a:latin typeface="Courier New"/>
                <a:ea typeface="Courier New"/>
                <a:cs typeface="Courier New"/>
                <a:sym typeface="Courier New"/>
              </a:rPr>
              <a:t>public</a:t>
            </a: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class</a:t>
            </a:r>
            <a:r>
              <a:rPr sz="3000" b="1">
                <a:uFill>
                  <a:solidFill>
                    <a:srgbClr val="000112"/>
                  </a:solidFill>
                </a:uFill>
                <a:latin typeface="Courier New"/>
                <a:ea typeface="Courier New"/>
                <a:cs typeface="Courier New"/>
                <a:sym typeface="Courier New"/>
              </a:rPr>
              <a:t> RandomWalk</a:t>
            </a:r>
          </a:p>
          <a:p>
            <a:pPr defTabSz="647700">
              <a:lnSpc>
                <a:spcPts val="4400"/>
              </a:lnSpc>
              <a:buClr>
                <a:srgbClr val="007DD7"/>
              </a:buClr>
              <a:buFont typeface="Courier New"/>
              <a:tabLst>
                <a:tab pos="1511300" algn="l"/>
              </a:tabLst>
              <a:defRPr sz="2600"/>
            </a:pPr>
            <a:r>
              <a:rPr sz="3000" b="1">
                <a:uFill>
                  <a:solidFill>
                    <a:srgbClr val="000112"/>
                  </a:solidFill>
                </a:uFill>
                <a:latin typeface="Courier New"/>
                <a:ea typeface="Courier New"/>
                <a:cs typeface="Courier New"/>
                <a:sym typeface="Courier New"/>
              </a:rPr>
              <a:t>{</a:t>
            </a:r>
          </a:p>
          <a:p>
            <a:pPr defTabSz="647700">
              <a:lnSpc>
                <a:spcPts val="4400"/>
              </a:lnSpc>
              <a:buClr>
                <a:srgbClr val="007DD7"/>
              </a:buClr>
              <a:buFont typeface="Courier New"/>
              <a:tabLst>
                <a:tab pos="1511300" algn="l"/>
              </a:tabLst>
              <a:defRPr sz="2600"/>
            </a:pPr>
            <a:r>
              <a:rPr sz="3000" b="1">
                <a:uFill>
                  <a:solidFill>
                    <a:srgbClr val="007DD7"/>
                  </a:solidFill>
                </a:uFill>
                <a:latin typeface="Courier New"/>
                <a:ea typeface="Courier New"/>
                <a:cs typeface="Courier New"/>
                <a:sym typeface="Courier New"/>
              </a:rPr>
              <a:t>   public</a:t>
            </a: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static</a:t>
            </a: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void</a:t>
            </a:r>
            <a:r>
              <a:rPr sz="3000" b="1">
                <a:uFill>
                  <a:solidFill>
                    <a:srgbClr val="000112"/>
                  </a:solidFill>
                </a:uFill>
                <a:latin typeface="Courier New"/>
                <a:ea typeface="Courier New"/>
                <a:cs typeface="Courier New"/>
                <a:sym typeface="Courier New"/>
              </a:rPr>
              <a:t> main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String</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args</a:t>
            </a:r>
            <a:r>
              <a:rPr sz="3000" b="1">
                <a:uFill>
                  <a:solidFill>
                    <a:srgbClr val="A01300"/>
                  </a:solidFill>
                </a:uFill>
                <a:latin typeface="Courier New"/>
                <a:ea typeface="Courier New"/>
                <a:cs typeface="Courier New"/>
                <a:sym typeface="Courier New"/>
              </a:rPr>
              <a:t>)</a:t>
            </a:r>
            <a:endParaRPr sz="3000" b="1">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p>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int</a:t>
            </a:r>
            <a:r>
              <a:rPr sz="3000" b="1">
                <a:uFill>
                  <a:solidFill>
                    <a:srgbClr val="000112"/>
                  </a:solidFill>
                </a:uFill>
                <a:latin typeface="Courier New"/>
                <a:ea typeface="Courier New"/>
                <a:cs typeface="Courier New"/>
                <a:sym typeface="Courier New"/>
              </a:rPr>
              <a:t> N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Integer</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parseInt</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args</a:t>
            </a:r>
            <a:r>
              <a:rPr sz="3000" b="1">
                <a:uFill>
                  <a:solidFill>
                    <a:srgbClr val="A01300"/>
                  </a:solidFill>
                </a:uFill>
                <a:latin typeface="Courier New"/>
                <a:ea typeface="Courier New"/>
                <a:cs typeface="Courier New"/>
                <a:sym typeface="Courier New"/>
              </a:rPr>
              <a:t>[</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p>
          <a:p>
            <a:pPr defTabSz="647700">
              <a:lnSpc>
                <a:spcPts val="4400"/>
              </a:lnSpc>
              <a:buClr>
                <a:srgbClr val="007DD7"/>
              </a:buClr>
              <a:buFont typeface="Courier New"/>
              <a:tabLst>
                <a:tab pos="1511300" algn="l"/>
              </a:tabLst>
              <a:defRPr sz="3000" b="1">
                <a:latin typeface="Courier New"/>
                <a:ea typeface="Courier New"/>
                <a:cs typeface="Courier New"/>
                <a:sym typeface="Courier New"/>
              </a:defRPr>
            </a:pPr>
            <a:r>
              <a:rPr>
                <a:uFill>
                  <a:solidFill>
                    <a:srgbClr val="007DD7"/>
                  </a:solidFill>
                </a:uFill>
              </a:rPr>
              <a:t>      int</a:t>
            </a:r>
            <a:r>
              <a:rPr>
                <a:uFill>
                  <a:solidFill>
                    <a:srgbClr val="A01300"/>
                  </a:solidFill>
                </a:uFill>
              </a:rPr>
              <a:t>[][]</a:t>
            </a:r>
            <a:r>
              <a:rPr>
                <a:uFill>
                  <a:solidFill>
                    <a:srgbClr val="000112"/>
                  </a:solidFill>
                </a:uFill>
              </a:rPr>
              <a:t> count </a:t>
            </a:r>
            <a:r>
              <a:rPr>
                <a:uFill>
                  <a:solidFill>
                    <a:srgbClr val="A01300"/>
                  </a:solidFill>
                </a:uFill>
              </a:rPr>
              <a:t>=</a:t>
            </a:r>
            <a:r>
              <a:rPr>
                <a:uFill>
                  <a:solidFill>
                    <a:srgbClr val="000112"/>
                  </a:solidFill>
                </a:uFill>
              </a:rPr>
              <a:t> </a:t>
            </a:r>
            <a:r>
              <a:rPr>
                <a:uFill>
                  <a:solidFill>
                    <a:srgbClr val="007DD7"/>
                  </a:solidFill>
                </a:uFill>
              </a:rPr>
              <a:t>new</a:t>
            </a:r>
            <a:r>
              <a:rPr>
                <a:uFill>
                  <a:solidFill>
                    <a:srgbClr val="000112"/>
                  </a:solidFill>
                </a:uFill>
              </a:rPr>
              <a:t> </a:t>
            </a:r>
            <a:r>
              <a:rPr>
                <a:uFill>
                  <a:solidFill>
                    <a:srgbClr val="007DD7"/>
                  </a:solidFill>
                </a:uFill>
              </a:rPr>
              <a:t>int</a:t>
            </a:r>
            <a:r>
              <a:rPr>
                <a:uFill>
                  <a:solidFill>
                    <a:srgbClr val="A01300"/>
                  </a:solidFill>
                </a:uFill>
              </a:rPr>
              <a:t>[</a:t>
            </a:r>
            <a:r>
              <a:rPr>
                <a:uFill>
                  <a:solidFill>
                    <a:srgbClr val="000112"/>
                  </a:solidFill>
                </a:uFill>
              </a:rPr>
              <a:t>N</a:t>
            </a:r>
            <a:r>
              <a:rPr>
                <a:uFill>
                  <a:solidFill>
                    <a:srgbClr val="A01300"/>
                  </a:solidFill>
                </a:uFill>
              </a:rPr>
              <a:t>][</a:t>
            </a:r>
            <a:r>
              <a:rPr>
                <a:uFill>
                  <a:solidFill>
                    <a:srgbClr val="000112"/>
                  </a:solidFill>
                </a:uFill>
              </a:rPr>
              <a:t>N</a:t>
            </a:r>
            <a:r>
              <a:rPr>
                <a:uFill>
                  <a:solidFill>
                    <a:srgbClr val="A01300"/>
                  </a:solidFill>
                </a:uFill>
              </a:rPr>
              <a:t>];</a:t>
            </a:r>
          </a:p>
          <a:p>
            <a:pPr defTabSz="647700">
              <a:lnSpc>
                <a:spcPts val="4400"/>
              </a:lnSpc>
              <a:buClr>
                <a:srgbClr val="007DD7"/>
              </a:buClr>
              <a:buFont typeface="Courier New"/>
              <a:tabLst>
                <a:tab pos="1511300" algn="l"/>
              </a:tabLst>
              <a:defRPr sz="2600"/>
            </a:pPr>
            <a:r>
              <a:rPr sz="3000" b="1">
                <a:uFill>
                  <a:solidFill>
                    <a:srgbClr val="007DD7"/>
                  </a:solidFill>
                </a:uFill>
                <a:latin typeface="Courier New"/>
                <a:ea typeface="Courier New"/>
                <a:cs typeface="Courier New"/>
                <a:sym typeface="Courier New"/>
              </a:rPr>
              <a:t>      int</a:t>
            </a:r>
            <a:r>
              <a:rPr sz="3000" b="1">
                <a:uFill>
                  <a:solidFill>
                    <a:srgbClr val="000112"/>
                  </a:solidFill>
                </a:uFill>
                <a:latin typeface="Courier New"/>
                <a:ea typeface="Courier New"/>
                <a:cs typeface="Courier New"/>
                <a:sym typeface="Courier New"/>
              </a:rPr>
              <a:t> x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N</a:t>
            </a:r>
            <a:r>
              <a:rPr sz="3000" b="1">
                <a:uFill>
                  <a:solidFill>
                    <a:srgbClr val="A01300"/>
                  </a:solidFill>
                </a:uFill>
                <a:latin typeface="Courier New"/>
                <a:ea typeface="Courier New"/>
                <a:cs typeface="Courier New"/>
                <a:sym typeface="Courier New"/>
              </a:rPr>
              <a:t>/</a:t>
            </a:r>
            <a:r>
              <a:rPr sz="3000" b="1">
                <a:uFill>
                  <a:solidFill>
                    <a:srgbClr val="942193"/>
                  </a:solidFill>
                </a:uFill>
                <a:latin typeface="Courier New"/>
                <a:ea typeface="Courier New"/>
                <a:cs typeface="Courier New"/>
                <a:sym typeface="Courier New"/>
              </a:rPr>
              <a:t>2</a:t>
            </a:r>
            <a:r>
              <a:rPr sz="3000" b="1">
                <a:uFill>
                  <a:solidFill>
                    <a:srgbClr val="A01300"/>
                  </a:solidFill>
                </a:uFill>
                <a:latin typeface="Courier New"/>
                <a:ea typeface="Courier New"/>
                <a:cs typeface="Courier New"/>
                <a:sym typeface="Courier New"/>
              </a:rPr>
              <a:t>;</a:t>
            </a:r>
          </a:p>
          <a:p>
            <a:pPr defTabSz="647700">
              <a:lnSpc>
                <a:spcPts val="4400"/>
              </a:lnSpc>
              <a:buClr>
                <a:srgbClr val="A01300"/>
              </a:buClr>
              <a:buFont typeface="Courier New"/>
              <a:tabLst>
                <a:tab pos="1511300" algn="l"/>
              </a:tabLst>
              <a:defRPr sz="2600"/>
            </a:pPr>
            <a:r>
              <a:rPr sz="3000" b="1">
                <a:uFill>
                  <a:solidFill>
                    <a:srgbClr val="A01300"/>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int</a:t>
            </a:r>
            <a:r>
              <a:rPr sz="3000" b="1">
                <a:uFill>
                  <a:solidFill>
                    <a:srgbClr val="000112"/>
                  </a:solidFill>
                </a:uFill>
                <a:latin typeface="Courier New"/>
                <a:ea typeface="Courier New"/>
                <a:cs typeface="Courier New"/>
                <a:sym typeface="Courier New"/>
              </a:rPr>
              <a:t> y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N</a:t>
            </a:r>
            <a:r>
              <a:rPr sz="3000" b="1">
                <a:uFill>
                  <a:solidFill>
                    <a:srgbClr val="A01300"/>
                  </a:solidFill>
                </a:uFill>
                <a:latin typeface="Courier New"/>
                <a:ea typeface="Courier New"/>
                <a:cs typeface="Courier New"/>
                <a:sym typeface="Courier New"/>
              </a:rPr>
              <a:t>/</a:t>
            </a:r>
            <a:r>
              <a:rPr sz="3000" b="1">
                <a:uFill>
                  <a:solidFill>
                    <a:srgbClr val="942193"/>
                  </a:solidFill>
                </a:uFill>
                <a:latin typeface="Courier New"/>
                <a:ea typeface="Courier New"/>
                <a:cs typeface="Courier New"/>
                <a:sym typeface="Courier New"/>
              </a:rPr>
              <a:t>2</a:t>
            </a:r>
            <a:r>
              <a:rPr sz="3000" b="1">
                <a:uFill>
                  <a:solidFill>
                    <a:srgbClr val="A01300"/>
                  </a:solidFill>
                </a:uFill>
                <a:latin typeface="Courier New"/>
                <a:ea typeface="Courier New"/>
                <a:cs typeface="Courier New"/>
                <a:sym typeface="Courier New"/>
              </a:rPr>
              <a:t>;</a:t>
            </a:r>
          </a:p>
          <a:p>
            <a:pPr defTabSz="647700">
              <a:lnSpc>
                <a:spcPts val="4400"/>
              </a:lnSpc>
              <a:buClr>
                <a:srgbClr val="007DD7"/>
              </a:buClr>
              <a:buFont typeface="Courier New"/>
              <a:tabLst>
                <a:tab pos="1511300" algn="l"/>
              </a:tabLst>
              <a:defRPr sz="3000" b="1">
                <a:uFill>
                  <a:solidFill>
                    <a:srgbClr val="007DD7"/>
                  </a:solidFill>
                </a:uFill>
                <a:latin typeface="Courier New"/>
                <a:ea typeface="Courier New"/>
                <a:cs typeface="Courier New"/>
                <a:sym typeface="Courier New"/>
              </a:defRPr>
            </a:pPr>
            <a:endParaRPr sz="3000" b="1">
              <a:uFill>
                <a:solidFill>
                  <a:srgbClr val="A01300"/>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a:uFill>
                  <a:solidFill>
                    <a:srgbClr val="007DD7"/>
                  </a:solidFill>
                </a:uFill>
                <a:latin typeface="Courier New"/>
                <a:ea typeface="Courier New"/>
                <a:cs typeface="Courier New"/>
                <a:sym typeface="Courier New"/>
              </a:rPr>
              <a:t>      for</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7DD7"/>
                  </a:solidFill>
                </a:uFill>
                <a:latin typeface="Courier New"/>
                <a:ea typeface="Courier New"/>
                <a:cs typeface="Courier New"/>
                <a:sym typeface="Courier New"/>
              </a:rPr>
              <a:t>int</a:t>
            </a:r>
            <a:r>
              <a:rPr sz="3000" b="1">
                <a:uFill>
                  <a:solidFill>
                    <a:srgbClr val="000112"/>
                  </a:solidFill>
                </a:uFill>
                <a:latin typeface="Courier New"/>
                <a:ea typeface="Courier New"/>
                <a:cs typeface="Courier New"/>
                <a:sym typeface="Courier New"/>
              </a:rPr>
              <a:t> i </a:t>
            </a:r>
            <a:r>
              <a:rPr sz="3000" b="1">
                <a:uFill>
                  <a:solidFill>
                    <a:srgbClr val="A01300"/>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i </a:t>
            </a:r>
            <a:r>
              <a:rPr sz="3000" b="1">
                <a:uFill>
                  <a:solidFill>
                    <a:srgbClr val="A01300"/>
                  </a:solidFill>
                </a:uFill>
                <a:latin typeface="Courier New"/>
                <a:ea typeface="Courier New"/>
                <a:cs typeface="Courier New"/>
                <a:sym typeface="Courier New"/>
              </a:rPr>
              <a:t>&lt;</a:t>
            </a:r>
            <a:r>
              <a:rPr sz="3000" b="1">
                <a:uFill>
                  <a:solidFill>
                    <a:srgbClr val="000112"/>
                  </a:solidFill>
                </a:uFill>
                <a:latin typeface="Courier New"/>
                <a:ea typeface="Courier New"/>
                <a:cs typeface="Courier New"/>
                <a:sym typeface="Courier New"/>
              </a:rPr>
              <a:t> N</a:t>
            </a:r>
            <a:r>
              <a:rPr sz="3000" b="1">
                <a:uFill>
                  <a:solidFill>
                    <a:srgbClr val="A01300"/>
                  </a:solidFill>
                </a:uFill>
                <a:latin typeface="Courier New"/>
                <a:ea typeface="Courier New"/>
                <a:cs typeface="Courier New"/>
                <a:sym typeface="Courier New"/>
              </a:rPr>
              <a:t>; </a:t>
            </a:r>
            <a:r>
              <a:rPr sz="3000" b="1">
                <a:uFill>
                  <a:solidFill>
                    <a:srgbClr val="000112"/>
                  </a:solidFill>
                </a:uFill>
                <a:latin typeface="Courier New"/>
                <a:ea typeface="Courier New"/>
                <a:cs typeface="Courier New"/>
                <a:sym typeface="Courier New"/>
              </a:rPr>
              <a:t>i</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p>
          <a:p>
            <a:pPr defTabSz="647700">
              <a:lnSpc>
                <a:spcPts val="4400"/>
              </a:lnSpc>
              <a:buClr>
                <a:srgbClr val="606060"/>
              </a:buClr>
              <a:buFont typeface="Courier New"/>
              <a:tabLst>
                <a:tab pos="1511300" algn="l"/>
              </a:tabLst>
              <a:defRPr sz="3000" b="1">
                <a:uFill>
                  <a:solidFill>
                    <a:srgbClr val="606060"/>
                  </a:solidFill>
                </a:uFill>
                <a:latin typeface="Courier New"/>
                <a:ea typeface="Courier New"/>
                <a:cs typeface="Courier New"/>
                <a:sym typeface="Courier New"/>
              </a:defRPr>
            </a:pPr>
            <a:r>
              <a:t>         // no new variable declared in loop</a:t>
            </a:r>
          </a:p>
          <a:p>
            <a:pPr defTabSz="647700">
              <a:lnSpc>
                <a:spcPts val="4400"/>
              </a:lnSpc>
              <a:buClr>
                <a:srgbClr val="606060"/>
              </a:buClr>
              <a:buFont typeface="Courier New"/>
              <a:tabLst>
                <a:tab pos="1511300" algn="l"/>
              </a:tabLst>
              <a:defRPr sz="3000" b="1">
                <a:uFill>
                  <a:solidFill>
                    <a:srgbClr val="606060"/>
                  </a:solidFill>
                </a:uFill>
                <a:latin typeface="Courier New"/>
                <a:ea typeface="Courier New"/>
                <a:cs typeface="Courier New"/>
                <a:sym typeface="Courier New"/>
              </a:defRPr>
            </a:pPr>
            <a:r>
              <a:t>         ...</a:t>
            </a:r>
          </a:p>
          <a:p>
            <a:pPr defTabSz="647700">
              <a:lnSpc>
                <a:spcPts val="4400"/>
              </a:lnSpc>
              <a:buClr>
                <a:srgbClr val="007DD7"/>
              </a:buClr>
              <a:buFont typeface="Courier New"/>
              <a:tabLst>
                <a:tab pos="1511300" algn="l"/>
              </a:tabLst>
              <a:defRPr sz="2600"/>
            </a:pPr>
            <a:r>
              <a:rPr sz="3000" b="1">
                <a:uFill>
                  <a:solidFill>
                    <a:srgbClr val="007DD7"/>
                  </a:solidFill>
                </a:uFill>
                <a:latin typeface="Courier New"/>
                <a:ea typeface="Courier New"/>
                <a:cs typeface="Courier New"/>
                <a:sym typeface="Courier New"/>
              </a:rPr>
              <a:t>         </a:t>
            </a:r>
            <a:r>
              <a:rPr sz="3000" b="1">
                <a:uFill>
                  <a:solidFill>
                    <a:srgbClr val="000112"/>
                  </a:solidFill>
                </a:uFill>
                <a:latin typeface="Courier New"/>
                <a:ea typeface="Courier New"/>
                <a:cs typeface="Courier New"/>
                <a:sym typeface="Courier New"/>
              </a:rPr>
              <a:t>count</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x</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y</a:t>
            </a:r>
            <a:r>
              <a:rPr sz="3000" b="1">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t>      }</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t>   } </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t>}</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7" name="TEQ on Performance 6"/>
          <p:cNvSpPr txBox="1">
            <a:spLocks noGrp="1"/>
          </p:cNvSpPr>
          <p:nvPr>
            <p:ph type="title"/>
          </p:nvPr>
        </p:nvSpPr>
        <p:spPr>
          <a:prstGeom prst="rect">
            <a:avLst/>
          </a:prstGeom>
        </p:spPr>
        <p:txBody>
          <a:bodyPr/>
          <a:lstStyle/>
          <a:p>
            <a:r>
              <a:t>TEQ on Performance 6</a:t>
            </a:r>
          </a:p>
        </p:txBody>
      </p:sp>
      <p:sp>
        <p:nvSpPr>
          <p:cNvPr id="968" name="How much memory does this program use (as a function of N)?"/>
          <p:cNvSpPr txBox="1">
            <a:spLocks noGrp="1"/>
          </p:cNvSpPr>
          <p:nvPr>
            <p:ph type="body" sz="quarter" idx="1"/>
          </p:nvPr>
        </p:nvSpPr>
        <p:spPr>
          <a:xfrm>
            <a:off x="1270000" y="1492250"/>
            <a:ext cx="21259800" cy="889000"/>
          </a:xfrm>
          <a:prstGeom prst="rect">
            <a:avLst/>
          </a:prstGeom>
        </p:spPr>
        <p:txBody>
          <a:bodyPr/>
          <a:lstStyle/>
          <a:p>
            <a:r>
              <a:rPr dirty="0"/>
              <a:t>How much memory does this program use (as a function of N)?</a:t>
            </a:r>
          </a:p>
        </p:txBody>
      </p:sp>
      <p:sp>
        <p:nvSpPr>
          <p:cNvPr id="9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
        <p:nvSpPr>
          <p:cNvPr id="970" name="public class RandomWalk…"/>
          <p:cNvSpPr/>
          <p:nvPr/>
        </p:nvSpPr>
        <p:spPr>
          <a:xfrm>
            <a:off x="1270000" y="2905124"/>
            <a:ext cx="16878301" cy="8712201"/>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9700" tIns="139700" rIns="139700" bIns="139700">
            <a:spAutoFit/>
          </a:bodyPr>
          <a:lstStyle/>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public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class</a:t>
            </a:r>
            <a:r>
              <a:rPr sz="3000" b="1" dirty="0">
                <a:uFill>
                  <a:solidFill>
                    <a:srgbClr val="000112"/>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RandomWalk</a:t>
            </a:r>
            <a:endParaRPr sz="3000" b="1" dirty="0">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a:t>
            </a:r>
          </a:p>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   public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static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void</a:t>
            </a:r>
            <a:r>
              <a:rPr sz="3000" b="1" dirty="0">
                <a:uFill>
                  <a:solidFill>
                    <a:srgbClr val="000112"/>
                  </a:solidFill>
                </a:uFill>
                <a:latin typeface="Courier New"/>
                <a:ea typeface="Courier New"/>
                <a:cs typeface="Courier New"/>
                <a:sym typeface="Courier New"/>
              </a:rPr>
              <a:t> main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String</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args</a:t>
            </a:r>
            <a:r>
              <a:rPr sz="3000" b="1" dirty="0">
                <a:uFill>
                  <a:solidFill>
                    <a:srgbClr val="A01300"/>
                  </a:solidFill>
                </a:uFill>
                <a:latin typeface="Courier New"/>
                <a:ea typeface="Courier New"/>
                <a:cs typeface="Courier New"/>
                <a:sym typeface="Courier New"/>
              </a:rPr>
              <a:t>)</a:t>
            </a:r>
            <a:endParaRPr sz="3000" b="1" dirty="0">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N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Integer</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parseInt</a:t>
            </a:r>
            <a:r>
              <a:rPr sz="3000" b="1" dirty="0">
                <a:uFill>
                  <a:solidFill>
                    <a:srgbClr val="A01300"/>
                  </a:solidFill>
                </a:uFill>
                <a:latin typeface="Courier New"/>
                <a:ea typeface="Courier New"/>
                <a:cs typeface="Courier New"/>
                <a:sym typeface="Courier New"/>
              </a:rPr>
              <a:t>(</a:t>
            </a:r>
            <a:r>
              <a:rPr sz="3000" b="1" dirty="0" err="1">
                <a:uFill>
                  <a:solidFill>
                    <a:srgbClr val="000112"/>
                  </a:solidFill>
                </a:uFill>
                <a:latin typeface="Courier New"/>
                <a:ea typeface="Courier New"/>
                <a:cs typeface="Courier New"/>
                <a:sym typeface="Courier New"/>
              </a:rPr>
              <a:t>args</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p>
          <a:p>
            <a:pPr defTabSz="647700">
              <a:lnSpc>
                <a:spcPts val="4400"/>
              </a:lnSpc>
              <a:buClr>
                <a:srgbClr val="007DD7"/>
              </a:buClr>
              <a:buFont typeface="Courier New"/>
              <a:tabLst>
                <a:tab pos="1511300" algn="l"/>
              </a:tabLst>
              <a:defRPr sz="3000" b="1">
                <a:latin typeface="Courier New"/>
                <a:ea typeface="Courier New"/>
                <a:cs typeface="Courier New"/>
                <a:sym typeface="Courier New"/>
              </a:defRPr>
            </a:pPr>
            <a:r>
              <a:rPr dirty="0">
                <a:uFill>
                  <a:solidFill>
                    <a:srgbClr val="007DD7"/>
                  </a:solidFill>
                </a:uFill>
              </a:rPr>
              <a:t>      int</a:t>
            </a:r>
            <a:r>
              <a:rPr dirty="0">
                <a:uFill>
                  <a:solidFill>
                    <a:srgbClr val="A01300"/>
                  </a:solidFill>
                </a:uFill>
              </a:rPr>
              <a:t>[][]</a:t>
            </a:r>
            <a:r>
              <a:rPr dirty="0">
                <a:uFill>
                  <a:solidFill>
                    <a:srgbClr val="000112"/>
                  </a:solidFill>
                </a:uFill>
              </a:rPr>
              <a:t> count </a:t>
            </a:r>
            <a:r>
              <a:rPr dirty="0">
                <a:uFill>
                  <a:solidFill>
                    <a:srgbClr val="A01300"/>
                  </a:solidFill>
                </a:uFill>
              </a:rPr>
              <a:t>=</a:t>
            </a:r>
            <a:r>
              <a:rPr dirty="0">
                <a:uFill>
                  <a:solidFill>
                    <a:srgbClr val="000112"/>
                  </a:solidFill>
                </a:uFill>
              </a:rPr>
              <a:t> </a:t>
            </a:r>
            <a:r>
              <a:rPr dirty="0">
                <a:uFill>
                  <a:solidFill>
                    <a:srgbClr val="007DD7"/>
                  </a:solidFill>
                </a:uFill>
              </a:rPr>
              <a:t>new</a:t>
            </a:r>
            <a:r>
              <a:rPr dirty="0">
                <a:uFill>
                  <a:solidFill>
                    <a:srgbClr val="000112"/>
                  </a:solidFill>
                </a:uFill>
              </a:rPr>
              <a:t> </a:t>
            </a:r>
            <a:r>
              <a:rPr dirty="0">
                <a:uFill>
                  <a:solidFill>
                    <a:srgbClr val="007DD7"/>
                  </a:solidFill>
                </a:uFill>
              </a:rPr>
              <a:t>int</a:t>
            </a:r>
            <a:r>
              <a:rPr dirty="0">
                <a:uFill>
                  <a:solidFill>
                    <a:srgbClr val="A01300"/>
                  </a:solidFill>
                </a:uFill>
              </a:rPr>
              <a:t>[</a:t>
            </a:r>
            <a:r>
              <a:rPr dirty="0">
                <a:uFill>
                  <a:solidFill>
                    <a:srgbClr val="000112"/>
                  </a:solidFill>
                </a:uFill>
              </a:rPr>
              <a:t>N</a:t>
            </a:r>
            <a:r>
              <a:rPr dirty="0">
                <a:uFill>
                  <a:solidFill>
                    <a:srgbClr val="A01300"/>
                  </a:solidFill>
                </a:uFill>
              </a:rPr>
              <a:t>][</a:t>
            </a:r>
            <a:r>
              <a:rPr dirty="0">
                <a:uFill>
                  <a:solidFill>
                    <a:srgbClr val="000112"/>
                  </a:solidFill>
                </a:uFill>
              </a:rPr>
              <a:t>N</a:t>
            </a:r>
            <a:r>
              <a:rPr dirty="0">
                <a:uFill>
                  <a:solidFill>
                    <a:srgbClr val="A01300"/>
                  </a:solidFill>
                </a:uFill>
              </a:rPr>
              <a:t>];</a:t>
            </a:r>
          </a:p>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      int</a:t>
            </a:r>
            <a:r>
              <a:rPr sz="3000" b="1" dirty="0">
                <a:uFill>
                  <a:solidFill>
                    <a:srgbClr val="000112"/>
                  </a:solidFill>
                </a:uFill>
                <a:latin typeface="Courier New"/>
                <a:ea typeface="Courier New"/>
                <a:cs typeface="Courier New"/>
                <a:sym typeface="Courier New"/>
              </a:rPr>
              <a:t> x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N</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2</a:t>
            </a:r>
            <a:r>
              <a:rPr sz="3000" b="1" dirty="0">
                <a:uFill>
                  <a:solidFill>
                    <a:srgbClr val="A01300"/>
                  </a:solidFill>
                </a:uFill>
                <a:latin typeface="Courier New"/>
                <a:ea typeface="Courier New"/>
                <a:cs typeface="Courier New"/>
                <a:sym typeface="Courier New"/>
              </a:rPr>
              <a:t>;</a:t>
            </a:r>
          </a:p>
          <a:p>
            <a:pPr defTabSz="647700">
              <a:lnSpc>
                <a:spcPts val="4400"/>
              </a:lnSpc>
              <a:buClr>
                <a:srgbClr val="A01300"/>
              </a:buClr>
              <a:buFont typeface="Courier New"/>
              <a:tabLst>
                <a:tab pos="1511300" algn="l"/>
              </a:tabLst>
              <a:defRPr sz="2600"/>
            </a:pPr>
            <a:r>
              <a:rPr sz="3000" b="1" dirty="0">
                <a:uFill>
                  <a:solidFill>
                    <a:srgbClr val="A01300"/>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y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N</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2</a:t>
            </a:r>
            <a:r>
              <a:rPr sz="3000" b="1" dirty="0">
                <a:uFill>
                  <a:solidFill>
                    <a:srgbClr val="A01300"/>
                  </a:solidFill>
                </a:uFill>
                <a:latin typeface="Courier New"/>
                <a:ea typeface="Courier New"/>
                <a:cs typeface="Courier New"/>
                <a:sym typeface="Courier New"/>
              </a:rPr>
              <a:t>;</a:t>
            </a:r>
          </a:p>
          <a:p>
            <a:pPr defTabSz="647700">
              <a:lnSpc>
                <a:spcPts val="4400"/>
              </a:lnSpc>
              <a:buClr>
                <a:srgbClr val="007DD7"/>
              </a:buClr>
              <a:buFont typeface="Courier New"/>
              <a:tabLst>
                <a:tab pos="1511300" algn="l"/>
              </a:tabLst>
              <a:defRPr sz="3000" b="1">
                <a:uFill>
                  <a:solidFill>
                    <a:srgbClr val="007DD7"/>
                  </a:solidFill>
                </a:uFill>
                <a:latin typeface="Courier New"/>
                <a:ea typeface="Courier New"/>
                <a:cs typeface="Courier New"/>
                <a:sym typeface="Courier New"/>
              </a:defRPr>
            </a:pPr>
            <a:endParaRPr sz="3000" b="1" dirty="0">
              <a:uFill>
                <a:solidFill>
                  <a:srgbClr val="A01300"/>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      for</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i</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i</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&lt;</a:t>
            </a:r>
            <a:r>
              <a:rPr sz="3000" b="1" dirty="0">
                <a:uFill>
                  <a:solidFill>
                    <a:srgbClr val="000112"/>
                  </a:solidFill>
                </a:uFill>
                <a:latin typeface="Courier New"/>
                <a:ea typeface="Courier New"/>
                <a:cs typeface="Courier New"/>
                <a:sym typeface="Courier New"/>
              </a:rPr>
              <a:t> N</a:t>
            </a:r>
            <a:r>
              <a:rPr sz="3000" b="1" dirty="0">
                <a:uFill>
                  <a:solidFill>
                    <a:srgbClr val="A01300"/>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i</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p>
          <a:p>
            <a:pPr defTabSz="647700">
              <a:lnSpc>
                <a:spcPts val="4400"/>
              </a:lnSpc>
              <a:buClr>
                <a:srgbClr val="606060"/>
              </a:buClr>
              <a:buFont typeface="Courier New"/>
              <a:tabLst>
                <a:tab pos="1511300" algn="l"/>
              </a:tabLst>
              <a:defRPr sz="3000" b="1">
                <a:uFill>
                  <a:solidFill>
                    <a:srgbClr val="606060"/>
                  </a:solidFill>
                </a:uFill>
                <a:latin typeface="Courier New"/>
                <a:ea typeface="Courier New"/>
                <a:cs typeface="Courier New"/>
                <a:sym typeface="Courier New"/>
              </a:defRPr>
            </a:pPr>
            <a:r>
              <a:rPr dirty="0"/>
              <a:t>         // no new variable declared in loop</a:t>
            </a:r>
          </a:p>
          <a:p>
            <a:pPr defTabSz="647700">
              <a:lnSpc>
                <a:spcPts val="4400"/>
              </a:lnSpc>
              <a:buClr>
                <a:srgbClr val="606060"/>
              </a:buClr>
              <a:buFont typeface="Courier New"/>
              <a:tabLst>
                <a:tab pos="1511300" algn="l"/>
              </a:tabLst>
              <a:defRPr sz="3000" b="1">
                <a:uFill>
                  <a:solidFill>
                    <a:srgbClr val="606060"/>
                  </a:solidFill>
                </a:uFill>
                <a:latin typeface="Courier New"/>
                <a:ea typeface="Courier New"/>
                <a:cs typeface="Courier New"/>
                <a:sym typeface="Courier New"/>
              </a:defRPr>
            </a:pPr>
            <a:r>
              <a:rPr dirty="0"/>
              <a:t>         ...</a:t>
            </a:r>
          </a:p>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         </a:t>
            </a:r>
            <a:r>
              <a:rPr sz="3000" b="1" dirty="0">
                <a:uFill>
                  <a:solidFill>
                    <a:srgbClr val="000112"/>
                  </a:solidFill>
                </a:uFill>
                <a:latin typeface="Courier New"/>
                <a:ea typeface="Courier New"/>
                <a:cs typeface="Courier New"/>
                <a:sym typeface="Courier New"/>
              </a:rPr>
              <a:t>count</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x</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y</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rPr dirty="0"/>
              <a:t>      }</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rPr dirty="0"/>
              <a:t>   } </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rPr dirty="0"/>
              <a:t>}</a:t>
            </a:r>
          </a:p>
        </p:txBody>
      </p:sp>
      <p:sp>
        <p:nvSpPr>
          <p:cNvPr id="971" name="A. ∼ 4 N2 bytes."/>
          <p:cNvSpPr txBox="1"/>
          <p:nvPr/>
        </p:nvSpPr>
        <p:spPr>
          <a:xfrm>
            <a:off x="2241142" y="12466229"/>
            <a:ext cx="3276689" cy="600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r>
              <a:rPr dirty="0"/>
              <a:t>A. ∼ 4 N</a:t>
            </a:r>
            <a:r>
              <a:rPr baseline="31999" dirty="0"/>
              <a:t>2 </a:t>
            </a:r>
            <a:r>
              <a:rPr dirty="0"/>
              <a:t>bytes. </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Summary"/>
          <p:cNvSpPr txBox="1">
            <a:spLocks noGrp="1"/>
          </p:cNvSpPr>
          <p:nvPr>
            <p:ph type="title"/>
          </p:nvPr>
        </p:nvSpPr>
        <p:spPr>
          <a:prstGeom prst="rect">
            <a:avLst/>
          </a:prstGeom>
        </p:spPr>
        <p:txBody>
          <a:bodyPr/>
          <a:lstStyle/>
          <a:p>
            <a:r>
              <a:t>Summary</a:t>
            </a:r>
          </a:p>
        </p:txBody>
      </p:sp>
      <p:sp>
        <p:nvSpPr>
          <p:cNvPr id="9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57</a:t>
            </a:fld>
            <a:endParaRPr/>
          </a:p>
        </p:txBody>
      </p:sp>
      <p:sp>
        <p:nvSpPr>
          <p:cNvPr id="975" name="does it scale?"/>
          <p:cNvSpPr/>
          <p:nvPr/>
        </p:nvSpPr>
        <p:spPr>
          <a:xfrm>
            <a:off x="8509000" y="5346700"/>
            <a:ext cx="3378200" cy="16637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800"/>
                </a:lnTo>
                <a:lnTo>
                  <a:pt x="10800" y="21600"/>
                </a:lnTo>
                <a:lnTo>
                  <a:pt x="21600" y="10800"/>
                </a:lnTo>
                <a:close/>
              </a:path>
            </a:pathLst>
          </a:cu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marL="7224" marR="7224" algn="ctr" defTabSz="1295400">
              <a:lnSpc>
                <a:spcPct val="120000"/>
              </a:lnSpc>
              <a:defRPr sz="3000">
                <a:uFill>
                  <a:solidFill>
                    <a:srgbClr val="0433FF"/>
                  </a:solidFill>
                </a:uFill>
                <a:latin typeface="Lucida Sans"/>
                <a:ea typeface="Lucida Sans"/>
                <a:cs typeface="Lucida Sans"/>
                <a:sym typeface="Lucida Sans"/>
              </a:defRPr>
            </a:lvl1pPr>
          </a:lstStyle>
          <a:p>
            <a:r>
              <a:t>does it scale?</a:t>
            </a:r>
          </a:p>
        </p:txBody>
      </p:sp>
      <p:grpSp>
        <p:nvGrpSpPr>
          <p:cNvPr id="979" name="Group"/>
          <p:cNvGrpSpPr/>
          <p:nvPr/>
        </p:nvGrpSpPr>
        <p:grpSpPr>
          <a:xfrm>
            <a:off x="2330450" y="5911849"/>
            <a:ext cx="6216650" cy="3084712"/>
            <a:chOff x="0" y="-31750"/>
            <a:chExt cx="6216650" cy="3084710"/>
          </a:xfrm>
        </p:grpSpPr>
        <p:sp>
          <p:nvSpPr>
            <p:cNvPr id="976" name="Line"/>
            <p:cNvSpPr/>
            <p:nvPr/>
          </p:nvSpPr>
          <p:spPr>
            <a:xfrm flipH="1">
              <a:off x="2686050" y="190500"/>
              <a:ext cx="3530600" cy="1260372"/>
            </a:xfrm>
            <a:custGeom>
              <a:avLst/>
              <a:gdLst/>
              <a:ahLst/>
              <a:cxnLst>
                <a:cxn ang="0">
                  <a:pos x="wd2" y="hd2"/>
                </a:cxn>
                <a:cxn ang="5400000">
                  <a:pos x="wd2" y="hd2"/>
                </a:cxn>
                <a:cxn ang="10800000">
                  <a:pos x="wd2" y="hd2"/>
                </a:cxn>
                <a:cxn ang="16200000">
                  <a:pos x="wd2" y="hd2"/>
                </a:cxn>
              </a:cxnLst>
              <a:rect l="0" t="0" r="r" b="b"/>
              <a:pathLst>
                <a:path w="21600" h="16549" extrusionOk="0">
                  <a:moveTo>
                    <a:pt x="0" y="694"/>
                  </a:moveTo>
                  <a:cubicBezTo>
                    <a:pt x="9418" y="691"/>
                    <a:pt x="21492" y="-5051"/>
                    <a:pt x="21600" y="16549"/>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sp>
          <p:nvSpPr>
            <p:cNvPr id="977" name="yes"/>
            <p:cNvSpPr txBox="1"/>
            <p:nvPr/>
          </p:nvSpPr>
          <p:spPr>
            <a:xfrm>
              <a:off x="4927444" y="-31751"/>
              <a:ext cx="756195"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yes</a:t>
              </a:r>
            </a:p>
          </p:txBody>
        </p:sp>
        <p:sp>
          <p:nvSpPr>
            <p:cNvPr id="978" name="buy a new computer and solve bigger problems"/>
            <p:cNvSpPr/>
            <p:nvPr/>
          </p:nvSpPr>
          <p:spPr>
            <a:xfrm>
              <a:off x="0" y="1498600"/>
              <a:ext cx="5359400" cy="1554361"/>
            </a:xfrm>
            <a:prstGeom prst="rect">
              <a:avLst/>
            </a:prstGeom>
            <a:solidFill>
              <a:srgbClr val="FFFFFF"/>
            </a:solidFill>
            <a:ln w="254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lvl1pPr marL="7224" marR="7224" algn="ctr" defTabSz="1295400">
                <a:lnSpc>
                  <a:spcPct val="130000"/>
                </a:lnSpc>
                <a:defRPr sz="3000">
                  <a:uFill>
                    <a:solidFill>
                      <a:srgbClr val="0433FF"/>
                    </a:solidFill>
                  </a:uFill>
                  <a:latin typeface="Lucida Sans"/>
                  <a:ea typeface="Lucida Sans"/>
                  <a:cs typeface="Lucida Sans"/>
                  <a:sym typeface="Lucida Sans"/>
                </a:defRPr>
              </a:lvl1pPr>
            </a:lstStyle>
            <a:p>
              <a:r>
                <a:t>buy a new computer and solve bigger problems</a:t>
              </a:r>
            </a:p>
          </p:txBody>
        </p:sp>
      </p:grpSp>
      <p:grpSp>
        <p:nvGrpSpPr>
          <p:cNvPr id="983" name="Group"/>
          <p:cNvGrpSpPr/>
          <p:nvPr/>
        </p:nvGrpSpPr>
        <p:grpSpPr>
          <a:xfrm>
            <a:off x="11874500" y="5911849"/>
            <a:ext cx="6108700" cy="2444751"/>
            <a:chOff x="0" y="-31750"/>
            <a:chExt cx="6108700" cy="2444750"/>
          </a:xfrm>
        </p:grpSpPr>
        <p:sp>
          <p:nvSpPr>
            <p:cNvPr id="980" name="Line"/>
            <p:cNvSpPr/>
            <p:nvPr/>
          </p:nvSpPr>
          <p:spPr>
            <a:xfrm>
              <a:off x="0" y="187428"/>
              <a:ext cx="3530600" cy="1260372"/>
            </a:xfrm>
            <a:custGeom>
              <a:avLst/>
              <a:gdLst/>
              <a:ahLst/>
              <a:cxnLst>
                <a:cxn ang="0">
                  <a:pos x="wd2" y="hd2"/>
                </a:cxn>
                <a:cxn ang="5400000">
                  <a:pos x="wd2" y="hd2"/>
                </a:cxn>
                <a:cxn ang="10800000">
                  <a:pos x="wd2" y="hd2"/>
                </a:cxn>
                <a:cxn ang="16200000">
                  <a:pos x="wd2" y="hd2"/>
                </a:cxn>
              </a:cxnLst>
              <a:rect l="0" t="0" r="r" b="b"/>
              <a:pathLst>
                <a:path w="21600" h="16549" extrusionOk="0">
                  <a:moveTo>
                    <a:pt x="0" y="694"/>
                  </a:moveTo>
                  <a:cubicBezTo>
                    <a:pt x="9418" y="691"/>
                    <a:pt x="21492" y="-5051"/>
                    <a:pt x="21600" y="16549"/>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sp>
          <p:nvSpPr>
            <p:cNvPr id="981" name="learn a better algorithm"/>
            <p:cNvSpPr/>
            <p:nvPr/>
          </p:nvSpPr>
          <p:spPr>
            <a:xfrm>
              <a:off x="965200" y="1422400"/>
              <a:ext cx="5143500" cy="990600"/>
            </a:xfrm>
            <a:prstGeom prst="rect">
              <a:avLst/>
            </a:prstGeom>
            <a:solidFill>
              <a:srgbClr val="FFFFFF"/>
            </a:solidFill>
            <a:ln w="254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lvl1pPr marL="7224" marR="7224" algn="ctr" defTabSz="1295400">
                <a:lnSpc>
                  <a:spcPct val="130000"/>
                </a:lnSpc>
                <a:defRPr sz="3000">
                  <a:uFill>
                    <a:solidFill>
                      <a:srgbClr val="0433FF"/>
                    </a:solidFill>
                  </a:uFill>
                  <a:latin typeface="Lucida Sans"/>
                  <a:ea typeface="Lucida Sans"/>
                  <a:cs typeface="Lucida Sans"/>
                  <a:sym typeface="Lucida Sans"/>
                </a:defRPr>
              </a:lvl1pPr>
            </a:lstStyle>
            <a:p>
              <a:r>
                <a:t>learn a better algorithm</a:t>
              </a:r>
            </a:p>
          </p:txBody>
        </p:sp>
        <p:sp>
          <p:nvSpPr>
            <p:cNvPr id="982" name="no"/>
            <p:cNvSpPr txBox="1"/>
            <p:nvPr/>
          </p:nvSpPr>
          <p:spPr>
            <a:xfrm>
              <a:off x="530880" y="-31751"/>
              <a:ext cx="648146"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no</a:t>
              </a:r>
            </a:p>
          </p:txBody>
        </p:sp>
      </p:grpSp>
      <p:sp>
        <p:nvSpPr>
          <p:cNvPr id="984" name="A."/>
          <p:cNvSpPr txBox="1"/>
          <p:nvPr/>
        </p:nvSpPr>
        <p:spPr>
          <a:xfrm>
            <a:off x="1270000" y="5499100"/>
            <a:ext cx="1320800" cy="1054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lvl1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lvl1pPr>
          </a:lstStyle>
          <a:p>
            <a:r>
              <a:t>A. </a:t>
            </a:r>
          </a:p>
        </p:txBody>
      </p:sp>
      <p:sp>
        <p:nvSpPr>
          <p:cNvPr id="985" name="Q. What if it's not fast enough?"/>
          <p:cNvSpPr txBox="1"/>
          <p:nvPr/>
        </p:nvSpPr>
        <p:spPr>
          <a:xfrm>
            <a:off x="1270000" y="4229100"/>
            <a:ext cx="7747000" cy="1054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4300"/>
              </a:lnSpc>
              <a:spcBef>
                <a:spcPts val="1800"/>
              </a:spcBef>
              <a:tabLst>
                <a:tab pos="1168400" algn="l"/>
              </a:tabLst>
              <a:defRPr sz="3600">
                <a:solidFill>
                  <a:srgbClr val="005493"/>
                </a:solidFill>
                <a:latin typeface="Lucida Sans"/>
                <a:ea typeface="Lucida Sans"/>
                <a:cs typeface="Lucida Sans"/>
                <a:sym typeface="Lucida Sans"/>
              </a:defRPr>
            </a:pPr>
            <a:r>
              <a:t>Q. </a:t>
            </a:r>
            <a:r>
              <a:rPr>
                <a:solidFill>
                  <a:srgbClr val="000000"/>
                </a:solidFill>
              </a:rPr>
              <a:t>What if it's not fast enough? </a:t>
            </a:r>
          </a:p>
        </p:txBody>
      </p:sp>
      <p:grpSp>
        <p:nvGrpSpPr>
          <p:cNvPr id="989" name="Group"/>
          <p:cNvGrpSpPr/>
          <p:nvPr/>
        </p:nvGrpSpPr>
        <p:grpSpPr>
          <a:xfrm>
            <a:off x="7404100" y="9848849"/>
            <a:ext cx="6337300" cy="2508251"/>
            <a:chOff x="0" y="-31750"/>
            <a:chExt cx="6337300" cy="2508250"/>
          </a:xfrm>
        </p:grpSpPr>
        <p:sp>
          <p:nvSpPr>
            <p:cNvPr id="986" name="invent a better algorithm"/>
            <p:cNvSpPr/>
            <p:nvPr/>
          </p:nvSpPr>
          <p:spPr>
            <a:xfrm>
              <a:off x="0" y="1485900"/>
              <a:ext cx="5575300" cy="990600"/>
            </a:xfrm>
            <a:prstGeom prst="rect">
              <a:avLst/>
            </a:prstGeom>
            <a:solidFill>
              <a:srgbClr val="FFFFFF"/>
            </a:solidFill>
            <a:ln w="254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p>
              <a:pPr marL="7224" marR="7224" algn="ctr" defTabSz="1295400">
                <a:lnSpc>
                  <a:spcPct val="130000"/>
                </a:lnSpc>
                <a:defRPr sz="3000">
                  <a:uFill>
                    <a:solidFill>
                      <a:srgbClr val="0433FF"/>
                    </a:solidFill>
                  </a:uFill>
                  <a:latin typeface="Lucida Sans"/>
                  <a:ea typeface="Lucida Sans"/>
                  <a:cs typeface="Lucida Sans"/>
                  <a:sym typeface="Lucida Sans"/>
                </a:defRPr>
              </a:pPr>
              <a:r>
                <a:rPr i="1"/>
                <a:t>invent</a:t>
              </a:r>
              <a:r>
                <a:t> a better algorithm</a:t>
              </a:r>
            </a:p>
          </p:txBody>
        </p:sp>
        <p:sp>
          <p:nvSpPr>
            <p:cNvPr id="987" name="Line"/>
            <p:cNvSpPr/>
            <p:nvPr/>
          </p:nvSpPr>
          <p:spPr>
            <a:xfrm flipH="1">
              <a:off x="2806700" y="190500"/>
              <a:ext cx="3530600" cy="1260372"/>
            </a:xfrm>
            <a:custGeom>
              <a:avLst/>
              <a:gdLst/>
              <a:ahLst/>
              <a:cxnLst>
                <a:cxn ang="0">
                  <a:pos x="wd2" y="hd2"/>
                </a:cxn>
                <a:cxn ang="5400000">
                  <a:pos x="wd2" y="hd2"/>
                </a:cxn>
                <a:cxn ang="10800000">
                  <a:pos x="wd2" y="hd2"/>
                </a:cxn>
                <a:cxn ang="16200000">
                  <a:pos x="wd2" y="hd2"/>
                </a:cxn>
              </a:cxnLst>
              <a:rect l="0" t="0" r="r" b="b"/>
              <a:pathLst>
                <a:path w="21600" h="16549" extrusionOk="0">
                  <a:moveTo>
                    <a:pt x="0" y="694"/>
                  </a:moveTo>
                  <a:cubicBezTo>
                    <a:pt x="9418" y="691"/>
                    <a:pt x="21492" y="-5051"/>
                    <a:pt x="21600" y="16549"/>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sp>
          <p:nvSpPr>
            <p:cNvPr id="988" name="no"/>
            <p:cNvSpPr txBox="1"/>
            <p:nvPr/>
          </p:nvSpPr>
          <p:spPr>
            <a:xfrm>
              <a:off x="5435468" y="-31751"/>
              <a:ext cx="648145"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no</a:t>
              </a:r>
            </a:p>
          </p:txBody>
        </p:sp>
      </p:grpSp>
      <p:grpSp>
        <p:nvGrpSpPr>
          <p:cNvPr id="992" name="Group"/>
          <p:cNvGrpSpPr/>
          <p:nvPr/>
        </p:nvGrpSpPr>
        <p:grpSpPr>
          <a:xfrm>
            <a:off x="10206700" y="3332151"/>
            <a:ext cx="9560738" cy="6973899"/>
            <a:chOff x="0" y="0"/>
            <a:chExt cx="9560737" cy="6973898"/>
          </a:xfrm>
        </p:grpSpPr>
        <p:sp>
          <p:nvSpPr>
            <p:cNvPr id="990" name="Line"/>
            <p:cNvSpPr/>
            <p:nvPr/>
          </p:nvSpPr>
          <p:spPr>
            <a:xfrm>
              <a:off x="0" y="-1"/>
              <a:ext cx="9560738" cy="6779368"/>
            </a:xfrm>
            <a:custGeom>
              <a:avLst/>
              <a:gdLst/>
              <a:ahLst/>
              <a:cxnLst>
                <a:cxn ang="0">
                  <a:pos x="wd2" y="hd2"/>
                </a:cxn>
                <a:cxn ang="5400000">
                  <a:pos x="wd2" y="hd2"/>
                </a:cxn>
                <a:cxn ang="10800000">
                  <a:pos x="wd2" y="hd2"/>
                </a:cxn>
                <a:cxn ang="16200000">
                  <a:pos x="wd2" y="hd2"/>
                </a:cxn>
              </a:cxnLst>
              <a:rect l="0" t="0" r="r" b="b"/>
              <a:pathLst>
                <a:path w="20710" h="16081" extrusionOk="0">
                  <a:moveTo>
                    <a:pt x="14922" y="16081"/>
                  </a:moveTo>
                  <a:cubicBezTo>
                    <a:pt x="20901" y="15995"/>
                    <a:pt x="21600" y="10815"/>
                    <a:pt x="19916" y="7158"/>
                  </a:cubicBezTo>
                  <a:cubicBezTo>
                    <a:pt x="18213" y="3460"/>
                    <a:pt x="82" y="-5519"/>
                    <a:pt x="0" y="4795"/>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sp>
          <p:nvSpPr>
            <p:cNvPr id="991" name="yes"/>
            <p:cNvSpPr txBox="1"/>
            <p:nvPr/>
          </p:nvSpPr>
          <p:spPr>
            <a:xfrm>
              <a:off x="7300856" y="6440498"/>
              <a:ext cx="756194"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yes</a:t>
              </a:r>
            </a:p>
          </p:txBody>
        </p:sp>
      </p:grpSp>
      <p:grpSp>
        <p:nvGrpSpPr>
          <p:cNvPr id="995" name="Group"/>
          <p:cNvGrpSpPr/>
          <p:nvPr/>
        </p:nvGrpSpPr>
        <p:grpSpPr>
          <a:xfrm>
            <a:off x="12958233" y="11671300"/>
            <a:ext cx="8781976" cy="977900"/>
            <a:chOff x="0" y="0"/>
            <a:chExt cx="8781974" cy="977900"/>
          </a:xfrm>
        </p:grpSpPr>
        <p:sp>
          <p:nvSpPr>
            <p:cNvPr id="993" name="Plenty of new algorithms awaiting discovery.…"/>
            <p:cNvSpPr txBox="1"/>
            <p:nvPr/>
          </p:nvSpPr>
          <p:spPr>
            <a:xfrm>
              <a:off x="1072634" y="0"/>
              <a:ext cx="7709341" cy="977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Plenty of new algorithms awaiting discovery.</a:t>
              </a:r>
            </a:p>
            <a:p>
              <a:pPr marL="82550" marR="82550" algn="ctr" defTabSz="647700">
                <a:lnSpc>
                  <a:spcPts val="3500"/>
                </a:lnSpc>
                <a:spcBef>
                  <a:spcPts val="200"/>
                </a:spcBef>
                <a:tabLst>
                  <a:tab pos="1511300" algn="l"/>
                </a:tabLst>
                <a:defRPr sz="2700">
                  <a:solidFill>
                    <a:srgbClr val="005493"/>
                  </a:solidFill>
                  <a:uFill>
                    <a:solidFill>
                      <a:srgbClr val="005493"/>
                    </a:solidFill>
                  </a:uFill>
                  <a:latin typeface="Lucida Sans"/>
                  <a:ea typeface="Lucida Sans"/>
                  <a:cs typeface="Lucida Sans"/>
                  <a:sym typeface="Lucida Sans"/>
                </a:defRPr>
              </a:pPr>
              <a:r>
                <a:t>Example: Solve 3-sum efficiently</a:t>
              </a:r>
            </a:p>
          </p:txBody>
        </p:sp>
        <p:sp>
          <p:nvSpPr>
            <p:cNvPr id="994" name="Line"/>
            <p:cNvSpPr/>
            <p:nvPr/>
          </p:nvSpPr>
          <p:spPr>
            <a:xfrm flipV="1">
              <a:off x="0" y="226276"/>
              <a:ext cx="1016439" cy="9"/>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998" name="Group"/>
          <p:cNvGrpSpPr/>
          <p:nvPr/>
        </p:nvGrpSpPr>
        <p:grpSpPr>
          <a:xfrm>
            <a:off x="13728700" y="8351539"/>
            <a:ext cx="3378200" cy="2595861"/>
            <a:chOff x="0" y="0"/>
            <a:chExt cx="3378200" cy="2595860"/>
          </a:xfrm>
        </p:grpSpPr>
        <p:sp>
          <p:nvSpPr>
            <p:cNvPr id="996" name="found one?"/>
            <p:cNvSpPr/>
            <p:nvPr/>
          </p:nvSpPr>
          <p:spPr>
            <a:xfrm>
              <a:off x="0" y="932160"/>
              <a:ext cx="3378200" cy="1663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800"/>
                  </a:lnTo>
                  <a:lnTo>
                    <a:pt x="10800" y="21600"/>
                  </a:lnTo>
                  <a:lnTo>
                    <a:pt x="21600" y="10800"/>
                  </a:lnTo>
                  <a:close/>
                </a:path>
              </a:pathLst>
            </a:cu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marL="7224" marR="7224" algn="ctr" defTabSz="1295400">
                <a:lnSpc>
                  <a:spcPct val="120000"/>
                </a:lnSpc>
                <a:defRPr sz="3000">
                  <a:uFill>
                    <a:solidFill>
                      <a:srgbClr val="0433FF"/>
                    </a:solidFill>
                  </a:uFill>
                  <a:latin typeface="Lucida Sans"/>
                  <a:ea typeface="Lucida Sans"/>
                  <a:cs typeface="Lucida Sans"/>
                  <a:sym typeface="Lucida Sans"/>
                </a:defRPr>
              </a:lvl1pPr>
            </a:lstStyle>
            <a:p>
              <a:r>
                <a:t>found one?</a:t>
              </a:r>
            </a:p>
          </p:txBody>
        </p:sp>
        <p:sp>
          <p:nvSpPr>
            <p:cNvPr id="997" name="Line"/>
            <p:cNvSpPr/>
            <p:nvPr/>
          </p:nvSpPr>
          <p:spPr>
            <a:xfrm flipV="1">
              <a:off x="1676400" y="0"/>
              <a:ext cx="0" cy="885627"/>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endParaRPr/>
            </a:p>
          </p:txBody>
        </p:sp>
      </p:grpSp>
      <p:sp>
        <p:nvSpPr>
          <p:cNvPr id="999" name="Use computational experiments, mathematical analysis, and the scientific method            to learn whether your program might be useful to solve a large problem."/>
          <p:cNvSpPr txBox="1"/>
          <p:nvPr/>
        </p:nvSpPr>
        <p:spPr>
          <a:xfrm>
            <a:off x="1270000" y="1549400"/>
            <a:ext cx="18923000" cy="1689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tabLst>
                <a:tab pos="1168400" algn="l"/>
              </a:tabLst>
              <a:defRPr sz="3600">
                <a:solidFill>
                  <a:srgbClr val="005493"/>
                </a:solidFill>
                <a:latin typeface="Lucida Sans"/>
                <a:ea typeface="Lucida Sans"/>
                <a:cs typeface="Lucida Sans"/>
                <a:sym typeface="Lucida Sans"/>
              </a:defRPr>
            </a:pPr>
            <a:r>
              <a:rPr>
                <a:solidFill>
                  <a:srgbClr val="000000"/>
                </a:solidFill>
              </a:rPr>
              <a:t>Use computational experiments, mathematical analysis, and the </a:t>
            </a:r>
            <a:r>
              <a:rPr i="1"/>
              <a:t>scientific method    </a:t>
            </a:r>
            <a:br>
              <a:rPr i="1"/>
            </a:br>
            <a:r>
              <a:rPr i="1"/>
              <a:t>       </a:t>
            </a:r>
            <a:r>
              <a:rPr>
                <a:solidFill>
                  <a:srgbClr val="000000"/>
                </a:solidFill>
              </a:rPr>
              <a:t>to learn whether your program might be useful to solve a large problem.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9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9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9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9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5" grpId="0" animBg="1" advAuto="0"/>
      <p:bldP spid="979" grpId="0" animBg="1" advAuto="0"/>
      <p:bldP spid="983" grpId="0" animBg="1" advAuto="0"/>
      <p:bldP spid="984" grpId="0" animBg="1" advAuto="0"/>
      <p:bldP spid="985" grpId="0" animBg="1" advAuto="0"/>
      <p:bldP spid="989" grpId="0" animBg="1" advAuto="0"/>
      <p:bldP spid="992" grpId="0" animBg="1" advAuto="0"/>
      <p:bldP spid="995" grpId="0" animBg="1" advAuto="0"/>
      <p:bldP spid="998" grpId="0" animBg="1" advAuto="0"/>
      <p:bldP spid="999"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ase in point"/>
          <p:cNvSpPr txBox="1">
            <a:spLocks noGrp="1"/>
          </p:cNvSpPr>
          <p:nvPr>
            <p:ph type="title"/>
          </p:nvPr>
        </p:nvSpPr>
        <p:spPr>
          <a:prstGeom prst="rect">
            <a:avLst/>
          </a:prstGeom>
        </p:spPr>
        <p:txBody>
          <a:bodyPr/>
          <a:lstStyle/>
          <a:p>
            <a:r>
              <a:t>Case in point</a:t>
            </a:r>
          </a:p>
        </p:txBody>
      </p:sp>
      <p:sp>
        <p:nvSpPr>
          <p:cNvPr id="10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
        <p:nvSpPr>
          <p:cNvPr id="1003" name="does it scale?"/>
          <p:cNvSpPr/>
          <p:nvPr/>
        </p:nvSpPr>
        <p:spPr>
          <a:xfrm>
            <a:off x="8509000" y="5346700"/>
            <a:ext cx="3378200" cy="16637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800"/>
                </a:lnTo>
                <a:lnTo>
                  <a:pt x="10800" y="21600"/>
                </a:lnTo>
                <a:lnTo>
                  <a:pt x="21600" y="10800"/>
                </a:lnTo>
                <a:close/>
              </a:path>
            </a:pathLst>
          </a:cu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marL="7224" marR="7224" algn="ctr" defTabSz="1295400">
              <a:lnSpc>
                <a:spcPct val="120000"/>
              </a:lnSpc>
              <a:defRPr sz="3000">
                <a:uFill>
                  <a:solidFill>
                    <a:srgbClr val="0433FF"/>
                  </a:solidFill>
                </a:uFill>
                <a:latin typeface="Lucida Sans"/>
                <a:ea typeface="Lucida Sans"/>
                <a:cs typeface="Lucida Sans"/>
                <a:sym typeface="Lucida Sans"/>
              </a:defRPr>
            </a:lvl1pPr>
          </a:lstStyle>
          <a:p>
            <a:r>
              <a:t>does it scale?</a:t>
            </a:r>
          </a:p>
        </p:txBody>
      </p:sp>
      <p:grpSp>
        <p:nvGrpSpPr>
          <p:cNvPr id="1007" name="Group"/>
          <p:cNvGrpSpPr/>
          <p:nvPr/>
        </p:nvGrpSpPr>
        <p:grpSpPr>
          <a:xfrm>
            <a:off x="2349500" y="5911849"/>
            <a:ext cx="6197601" cy="2652912"/>
            <a:chOff x="0" y="-31750"/>
            <a:chExt cx="6197600" cy="2652910"/>
          </a:xfrm>
        </p:grpSpPr>
        <p:sp>
          <p:nvSpPr>
            <p:cNvPr id="1004" name="Line"/>
            <p:cNvSpPr/>
            <p:nvPr/>
          </p:nvSpPr>
          <p:spPr>
            <a:xfrm flipH="1">
              <a:off x="2679617" y="149621"/>
              <a:ext cx="3517983" cy="934642"/>
            </a:xfrm>
            <a:custGeom>
              <a:avLst/>
              <a:gdLst/>
              <a:ahLst/>
              <a:cxnLst>
                <a:cxn ang="0">
                  <a:pos x="wd2" y="hd2"/>
                </a:cxn>
                <a:cxn ang="5400000">
                  <a:pos x="wd2" y="hd2"/>
                </a:cxn>
                <a:cxn ang="10800000">
                  <a:pos x="wd2" y="hd2"/>
                </a:cxn>
                <a:cxn ang="16200000">
                  <a:pos x="wd2" y="hd2"/>
                </a:cxn>
              </a:cxnLst>
              <a:rect l="0" t="0" r="r" b="b"/>
              <a:pathLst>
                <a:path w="21510" h="14971" extrusionOk="0">
                  <a:moveTo>
                    <a:pt x="0" y="1502"/>
                  </a:moveTo>
                  <a:cubicBezTo>
                    <a:pt x="9412" y="1498"/>
                    <a:pt x="21600" y="-6629"/>
                    <a:pt x="21509" y="14971"/>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sp>
          <p:nvSpPr>
            <p:cNvPr id="1005" name="yes"/>
            <p:cNvSpPr txBox="1"/>
            <p:nvPr/>
          </p:nvSpPr>
          <p:spPr>
            <a:xfrm>
              <a:off x="4908394" y="-31751"/>
              <a:ext cx="756195"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yes</a:t>
              </a:r>
            </a:p>
          </p:txBody>
        </p:sp>
        <p:sp>
          <p:nvSpPr>
            <p:cNvPr id="1006" name="buy a new computer and solve bigger problems"/>
            <p:cNvSpPr/>
            <p:nvPr/>
          </p:nvSpPr>
          <p:spPr>
            <a:xfrm>
              <a:off x="0" y="1079500"/>
              <a:ext cx="5321300" cy="1541661"/>
            </a:xfrm>
            <a:prstGeom prst="rect">
              <a:avLst/>
            </a:prstGeom>
            <a:solidFill>
              <a:srgbClr val="FFFFFF"/>
            </a:solidFill>
            <a:ln w="254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lvl1pPr marL="7224" marR="7224" algn="ctr" defTabSz="1295400">
                <a:lnSpc>
                  <a:spcPct val="130000"/>
                </a:lnSpc>
                <a:defRPr sz="3000">
                  <a:uFill>
                    <a:solidFill>
                      <a:srgbClr val="0433FF"/>
                    </a:solidFill>
                  </a:uFill>
                  <a:latin typeface="Lucida Sans"/>
                  <a:ea typeface="Lucida Sans"/>
                  <a:cs typeface="Lucida Sans"/>
                  <a:sym typeface="Lucida Sans"/>
                </a:defRPr>
              </a:lvl1pPr>
            </a:lstStyle>
            <a:p>
              <a:r>
                <a:t>buy a new computer and solve bigger problems</a:t>
              </a:r>
            </a:p>
          </p:txBody>
        </p:sp>
      </p:grpSp>
      <p:grpSp>
        <p:nvGrpSpPr>
          <p:cNvPr id="1011" name="Group"/>
          <p:cNvGrpSpPr/>
          <p:nvPr/>
        </p:nvGrpSpPr>
        <p:grpSpPr>
          <a:xfrm>
            <a:off x="11874500" y="5911849"/>
            <a:ext cx="6108700" cy="2444751"/>
            <a:chOff x="0" y="-31750"/>
            <a:chExt cx="6108700" cy="2444750"/>
          </a:xfrm>
        </p:grpSpPr>
        <p:sp>
          <p:nvSpPr>
            <p:cNvPr id="1008" name="Line"/>
            <p:cNvSpPr/>
            <p:nvPr/>
          </p:nvSpPr>
          <p:spPr>
            <a:xfrm>
              <a:off x="0" y="187428"/>
              <a:ext cx="3530600" cy="1260372"/>
            </a:xfrm>
            <a:custGeom>
              <a:avLst/>
              <a:gdLst/>
              <a:ahLst/>
              <a:cxnLst>
                <a:cxn ang="0">
                  <a:pos x="wd2" y="hd2"/>
                </a:cxn>
                <a:cxn ang="5400000">
                  <a:pos x="wd2" y="hd2"/>
                </a:cxn>
                <a:cxn ang="10800000">
                  <a:pos x="wd2" y="hd2"/>
                </a:cxn>
                <a:cxn ang="16200000">
                  <a:pos x="wd2" y="hd2"/>
                </a:cxn>
              </a:cxnLst>
              <a:rect l="0" t="0" r="r" b="b"/>
              <a:pathLst>
                <a:path w="21600" h="16549" extrusionOk="0">
                  <a:moveTo>
                    <a:pt x="0" y="694"/>
                  </a:moveTo>
                  <a:cubicBezTo>
                    <a:pt x="9418" y="691"/>
                    <a:pt x="21492" y="-5051"/>
                    <a:pt x="21600" y="16549"/>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sp>
          <p:nvSpPr>
            <p:cNvPr id="1009" name="learn a better algorithm"/>
            <p:cNvSpPr/>
            <p:nvPr/>
          </p:nvSpPr>
          <p:spPr>
            <a:xfrm>
              <a:off x="965200" y="1422400"/>
              <a:ext cx="5143500" cy="990600"/>
            </a:xfrm>
            <a:prstGeom prst="rect">
              <a:avLst/>
            </a:prstGeom>
            <a:solidFill>
              <a:srgbClr val="FFFFFF"/>
            </a:solidFill>
            <a:ln w="254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lvl1pPr marL="7224" marR="7224" algn="ctr" defTabSz="1295400">
                <a:lnSpc>
                  <a:spcPct val="130000"/>
                </a:lnSpc>
                <a:defRPr sz="3000">
                  <a:uFill>
                    <a:solidFill>
                      <a:srgbClr val="0433FF"/>
                    </a:solidFill>
                  </a:uFill>
                  <a:latin typeface="Lucida Sans"/>
                  <a:ea typeface="Lucida Sans"/>
                  <a:cs typeface="Lucida Sans"/>
                  <a:sym typeface="Lucida Sans"/>
                </a:defRPr>
              </a:lvl1pPr>
            </a:lstStyle>
            <a:p>
              <a:r>
                <a:t>learn a better algorithm</a:t>
              </a:r>
            </a:p>
          </p:txBody>
        </p:sp>
        <p:sp>
          <p:nvSpPr>
            <p:cNvPr id="1010" name="no"/>
            <p:cNvSpPr txBox="1"/>
            <p:nvPr/>
          </p:nvSpPr>
          <p:spPr>
            <a:xfrm>
              <a:off x="530878" y="-31751"/>
              <a:ext cx="648145"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no</a:t>
              </a:r>
            </a:p>
          </p:txBody>
        </p:sp>
      </p:grpSp>
      <p:sp>
        <p:nvSpPr>
          <p:cNvPr id="1012" name="Not so long ago, 2 CS grad students had a program to index and rank the web (to enable search)."/>
          <p:cNvSpPr txBox="1"/>
          <p:nvPr/>
        </p:nvSpPr>
        <p:spPr>
          <a:xfrm>
            <a:off x="1270000" y="1689100"/>
            <a:ext cx="21844000" cy="112670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lvl1pPr defTabSz="647700">
              <a:lnSpc>
                <a:spcPts val="5400"/>
              </a:lnSpc>
              <a:tabLst>
                <a:tab pos="1168400" algn="l"/>
              </a:tabLst>
              <a:defRPr sz="3500">
                <a:latin typeface="Lucida Sans"/>
                <a:ea typeface="Lucida Sans"/>
                <a:cs typeface="Lucida Sans"/>
                <a:sym typeface="Lucida Sans"/>
              </a:defRPr>
            </a:lvl1pPr>
          </a:lstStyle>
          <a:p>
            <a:pPr>
              <a:defRPr>
                <a:solidFill>
                  <a:srgbClr val="005493"/>
                </a:solidFill>
              </a:defRPr>
            </a:pPr>
            <a:r>
              <a:rPr>
                <a:solidFill>
                  <a:srgbClr val="000000"/>
                </a:solidFill>
              </a:rPr>
              <a:t>Not so long ago, 2 CS grad students had a program to index and rank the web (to enable search).</a:t>
            </a:r>
          </a:p>
        </p:txBody>
      </p:sp>
      <p:sp>
        <p:nvSpPr>
          <p:cNvPr id="1013" name="Lesson. Performance matters!"/>
          <p:cNvSpPr txBox="1"/>
          <p:nvPr/>
        </p:nvSpPr>
        <p:spPr>
          <a:xfrm>
            <a:off x="15532100" y="12407900"/>
            <a:ext cx="7569200" cy="1016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lvl1pPr defTabSz="647700">
              <a:lnSpc>
                <a:spcPts val="5500"/>
              </a:lnSpc>
              <a:tabLst>
                <a:tab pos="1168400" algn="l"/>
              </a:tabLst>
              <a:defRPr sz="3600">
                <a:latin typeface="Lucida Sans"/>
                <a:ea typeface="Lucida Sans"/>
                <a:cs typeface="Lucida Sans"/>
                <a:sym typeface="Lucida Sans"/>
              </a:defRPr>
            </a:lvl1pPr>
          </a:lstStyle>
          <a:p>
            <a:pPr>
              <a:defRPr>
                <a:solidFill>
                  <a:srgbClr val="005493"/>
                </a:solidFill>
              </a:defRPr>
            </a:pPr>
            <a:r>
              <a:rPr>
                <a:solidFill>
                  <a:srgbClr val="000000"/>
                </a:solidFill>
              </a:rPr>
              <a:t>Lesson. Performance matters!</a:t>
            </a:r>
          </a:p>
        </p:txBody>
      </p:sp>
      <p:grpSp>
        <p:nvGrpSpPr>
          <p:cNvPr id="1017" name="Group"/>
          <p:cNvGrpSpPr/>
          <p:nvPr/>
        </p:nvGrpSpPr>
        <p:grpSpPr>
          <a:xfrm>
            <a:off x="3162300" y="11087100"/>
            <a:ext cx="3733800" cy="2641600"/>
            <a:chOff x="0" y="0"/>
            <a:chExt cx="3733800" cy="2641600"/>
          </a:xfrm>
        </p:grpSpPr>
        <p:sp>
          <p:nvSpPr>
            <p:cNvPr id="1014" name="Line"/>
            <p:cNvSpPr/>
            <p:nvPr/>
          </p:nvSpPr>
          <p:spPr>
            <a:xfrm flipV="1">
              <a:off x="1866900" y="0"/>
              <a:ext cx="0" cy="1077450"/>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endParaRPr/>
            </a:p>
          </p:txBody>
        </p:sp>
        <p:pic>
          <p:nvPicPr>
            <p:cNvPr id="1015" name="Google%252520Logo.png" descr="Google%252520Logo.png"/>
            <p:cNvPicPr>
              <a:picLocks noChangeAspect="1"/>
            </p:cNvPicPr>
            <p:nvPr/>
          </p:nvPicPr>
          <p:blipFill>
            <a:blip r:embed="rId2"/>
            <a:stretch>
              <a:fillRect/>
            </a:stretch>
          </p:blipFill>
          <p:spPr>
            <a:xfrm>
              <a:off x="0" y="1085850"/>
              <a:ext cx="3733800" cy="1555750"/>
            </a:xfrm>
            <a:prstGeom prst="rect">
              <a:avLst/>
            </a:prstGeom>
            <a:ln w="12700" cap="flat">
              <a:noFill/>
              <a:miter lim="400000"/>
            </a:ln>
            <a:effectLst/>
          </p:spPr>
        </p:pic>
        <p:sp>
          <p:nvSpPr>
            <p:cNvPr id="1016" name="yes"/>
            <p:cNvSpPr txBox="1"/>
            <p:nvPr/>
          </p:nvSpPr>
          <p:spPr>
            <a:xfrm>
              <a:off x="1452927" y="158749"/>
              <a:ext cx="756195"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yes</a:t>
              </a:r>
            </a:p>
          </p:txBody>
        </p:sp>
      </p:grpSp>
      <p:grpSp>
        <p:nvGrpSpPr>
          <p:cNvPr id="1021" name="Group"/>
          <p:cNvGrpSpPr/>
          <p:nvPr/>
        </p:nvGrpSpPr>
        <p:grpSpPr>
          <a:xfrm>
            <a:off x="6692900" y="9848849"/>
            <a:ext cx="6286500" cy="2508251"/>
            <a:chOff x="0" y="-31750"/>
            <a:chExt cx="6286500" cy="2508250"/>
          </a:xfrm>
        </p:grpSpPr>
        <p:sp>
          <p:nvSpPr>
            <p:cNvPr id="1018" name="invent a better algorithm"/>
            <p:cNvSpPr/>
            <p:nvPr/>
          </p:nvSpPr>
          <p:spPr>
            <a:xfrm>
              <a:off x="711200" y="1485900"/>
              <a:ext cx="5575300" cy="990600"/>
            </a:xfrm>
            <a:prstGeom prst="rect">
              <a:avLst/>
            </a:prstGeom>
            <a:solidFill>
              <a:srgbClr val="FFFFFF"/>
            </a:solidFill>
            <a:ln w="254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0" tIns="304800" rIns="304800" bIns="304800" numCol="1" anchor="t">
              <a:noAutofit/>
            </a:bodyPr>
            <a:lstStyle/>
            <a:p>
              <a:pPr marL="7224" marR="7224" algn="ctr" defTabSz="1295400">
                <a:lnSpc>
                  <a:spcPct val="130000"/>
                </a:lnSpc>
                <a:defRPr sz="3000">
                  <a:uFill>
                    <a:solidFill>
                      <a:srgbClr val="0433FF"/>
                    </a:solidFill>
                  </a:uFill>
                  <a:latin typeface="Lucida Sans"/>
                  <a:ea typeface="Lucida Sans"/>
                  <a:cs typeface="Lucida Sans"/>
                  <a:sym typeface="Lucida Sans"/>
                </a:defRPr>
              </a:pPr>
              <a:r>
                <a:rPr i="1"/>
                <a:t>invent</a:t>
              </a:r>
              <a:r>
                <a:t> a better algorithm</a:t>
              </a:r>
            </a:p>
          </p:txBody>
        </p:sp>
        <p:sp>
          <p:nvSpPr>
            <p:cNvPr id="1019" name="Line"/>
            <p:cNvSpPr/>
            <p:nvPr/>
          </p:nvSpPr>
          <p:spPr>
            <a:xfrm>
              <a:off x="0" y="190500"/>
              <a:ext cx="3530600" cy="1260372"/>
            </a:xfrm>
            <a:custGeom>
              <a:avLst/>
              <a:gdLst/>
              <a:ahLst/>
              <a:cxnLst>
                <a:cxn ang="0">
                  <a:pos x="wd2" y="hd2"/>
                </a:cxn>
                <a:cxn ang="5400000">
                  <a:pos x="wd2" y="hd2"/>
                </a:cxn>
                <a:cxn ang="10800000">
                  <a:pos x="wd2" y="hd2"/>
                </a:cxn>
                <a:cxn ang="16200000">
                  <a:pos x="wd2" y="hd2"/>
                </a:cxn>
              </a:cxnLst>
              <a:rect l="0" t="0" r="r" b="b"/>
              <a:pathLst>
                <a:path w="21600" h="16549" extrusionOk="0">
                  <a:moveTo>
                    <a:pt x="0" y="694"/>
                  </a:moveTo>
                  <a:cubicBezTo>
                    <a:pt x="9418" y="691"/>
                    <a:pt x="21492" y="-5051"/>
                    <a:pt x="21600" y="16549"/>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sp>
          <p:nvSpPr>
            <p:cNvPr id="1020" name="not yet"/>
            <p:cNvSpPr txBox="1"/>
            <p:nvPr/>
          </p:nvSpPr>
          <p:spPr>
            <a:xfrm>
              <a:off x="563181" y="-31751"/>
              <a:ext cx="1301650"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not yet</a:t>
              </a:r>
            </a:p>
          </p:txBody>
        </p:sp>
      </p:grpSp>
      <p:grpSp>
        <p:nvGrpSpPr>
          <p:cNvPr id="1026" name="Group"/>
          <p:cNvGrpSpPr/>
          <p:nvPr/>
        </p:nvGrpSpPr>
        <p:grpSpPr>
          <a:xfrm>
            <a:off x="1105988" y="7748653"/>
            <a:ext cx="5853613" cy="3325747"/>
            <a:chOff x="0" y="0"/>
            <a:chExt cx="5853612" cy="3325746"/>
          </a:xfrm>
        </p:grpSpPr>
        <p:sp>
          <p:nvSpPr>
            <p:cNvPr id="1022" name="Line"/>
            <p:cNvSpPr/>
            <p:nvPr/>
          </p:nvSpPr>
          <p:spPr>
            <a:xfrm flipV="1">
              <a:off x="3910512" y="747646"/>
              <a:ext cx="1" cy="635143"/>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endParaRPr/>
            </a:p>
          </p:txBody>
        </p:sp>
        <p:sp>
          <p:nvSpPr>
            <p:cNvPr id="1023" name="changing the world?"/>
            <p:cNvSpPr/>
            <p:nvPr/>
          </p:nvSpPr>
          <p:spPr>
            <a:xfrm>
              <a:off x="1967412" y="1408046"/>
              <a:ext cx="3886201" cy="1917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800"/>
                  </a:lnTo>
                  <a:lnTo>
                    <a:pt x="10800" y="21600"/>
                  </a:lnTo>
                  <a:lnTo>
                    <a:pt x="21600" y="10800"/>
                  </a:lnTo>
                  <a:close/>
                </a:path>
              </a:pathLst>
            </a:cu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marL="7224" marR="7224" algn="ctr" defTabSz="1295400">
                <a:lnSpc>
                  <a:spcPct val="120000"/>
                </a:lnSpc>
                <a:defRPr sz="3000">
                  <a:uFill>
                    <a:solidFill>
                      <a:srgbClr val="0433FF"/>
                    </a:solidFill>
                  </a:uFill>
                  <a:latin typeface="Lucida Sans"/>
                  <a:ea typeface="Lucida Sans"/>
                  <a:cs typeface="Lucida Sans"/>
                  <a:sym typeface="Lucida Sans"/>
                </a:defRPr>
              </a:lvl1pPr>
            </a:lstStyle>
            <a:p>
              <a:r>
                <a:t>changing the world?</a:t>
              </a:r>
            </a:p>
          </p:txBody>
        </p:sp>
        <p:sp>
          <p:nvSpPr>
            <p:cNvPr id="1024" name="Line"/>
            <p:cNvSpPr/>
            <p:nvPr/>
          </p:nvSpPr>
          <p:spPr>
            <a:xfrm>
              <a:off x="0" y="0"/>
              <a:ext cx="1975945" cy="2389160"/>
            </a:xfrm>
            <a:custGeom>
              <a:avLst/>
              <a:gdLst/>
              <a:ahLst/>
              <a:cxnLst>
                <a:cxn ang="0">
                  <a:pos x="wd2" y="hd2"/>
                </a:cxn>
                <a:cxn ang="5400000">
                  <a:pos x="wd2" y="hd2"/>
                </a:cxn>
                <a:cxn ang="10800000">
                  <a:pos x="wd2" y="hd2"/>
                </a:cxn>
                <a:cxn ang="16200000">
                  <a:pos x="wd2" y="hd2"/>
                </a:cxn>
              </a:cxnLst>
              <a:rect l="0" t="0" r="r" b="b"/>
              <a:pathLst>
                <a:path w="15082" h="19480" extrusionOk="0">
                  <a:moveTo>
                    <a:pt x="15082" y="19308"/>
                  </a:moveTo>
                  <a:cubicBezTo>
                    <a:pt x="-740" y="21600"/>
                    <a:pt x="-6518" y="276"/>
                    <a:pt x="9607" y="0"/>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sp>
          <p:nvSpPr>
            <p:cNvPr id="1025" name="maybe"/>
            <p:cNvSpPr txBox="1"/>
            <p:nvPr/>
          </p:nvSpPr>
          <p:spPr>
            <a:xfrm>
              <a:off x="412349" y="1998596"/>
              <a:ext cx="1245541"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maybe</a:t>
              </a:r>
            </a:p>
          </p:txBody>
        </p:sp>
      </p:grpSp>
      <p:grpSp>
        <p:nvGrpSpPr>
          <p:cNvPr id="1031" name="Group"/>
          <p:cNvGrpSpPr/>
          <p:nvPr/>
        </p:nvGrpSpPr>
        <p:grpSpPr>
          <a:xfrm>
            <a:off x="10206700" y="3496399"/>
            <a:ext cx="9271731" cy="7451002"/>
            <a:chOff x="0" y="0"/>
            <a:chExt cx="9271730" cy="7451000"/>
          </a:xfrm>
        </p:grpSpPr>
        <p:sp>
          <p:nvSpPr>
            <p:cNvPr id="1027" name="found one?"/>
            <p:cNvSpPr/>
            <p:nvPr/>
          </p:nvSpPr>
          <p:spPr>
            <a:xfrm>
              <a:off x="3521999" y="5787300"/>
              <a:ext cx="3378201" cy="1663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0800"/>
                  </a:lnTo>
                  <a:lnTo>
                    <a:pt x="10800" y="21600"/>
                  </a:lnTo>
                  <a:lnTo>
                    <a:pt x="21600" y="10800"/>
                  </a:lnTo>
                  <a:close/>
                </a:path>
              </a:pathLst>
            </a:cu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marL="7224" marR="7224" algn="ctr" defTabSz="1295400">
                <a:lnSpc>
                  <a:spcPct val="120000"/>
                </a:lnSpc>
                <a:defRPr sz="3000">
                  <a:uFill>
                    <a:solidFill>
                      <a:srgbClr val="0433FF"/>
                    </a:solidFill>
                  </a:uFill>
                  <a:latin typeface="Lucida Sans"/>
                  <a:ea typeface="Lucida Sans"/>
                  <a:cs typeface="Lucida Sans"/>
                  <a:sym typeface="Lucida Sans"/>
                </a:defRPr>
              </a:lvl1pPr>
            </a:lstStyle>
            <a:p>
              <a:r>
                <a:t>found one?</a:t>
              </a:r>
            </a:p>
          </p:txBody>
        </p:sp>
        <p:sp>
          <p:nvSpPr>
            <p:cNvPr id="1028" name="Line"/>
            <p:cNvSpPr/>
            <p:nvPr/>
          </p:nvSpPr>
          <p:spPr>
            <a:xfrm flipV="1">
              <a:off x="5211099" y="4855139"/>
              <a:ext cx="1" cy="885627"/>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endParaRPr/>
            </a:p>
          </p:txBody>
        </p:sp>
        <p:sp>
          <p:nvSpPr>
            <p:cNvPr id="1029" name="Line"/>
            <p:cNvSpPr/>
            <p:nvPr/>
          </p:nvSpPr>
          <p:spPr>
            <a:xfrm>
              <a:off x="0" y="0"/>
              <a:ext cx="9271730" cy="6615118"/>
            </a:xfrm>
            <a:custGeom>
              <a:avLst/>
              <a:gdLst/>
              <a:ahLst/>
              <a:cxnLst>
                <a:cxn ang="0">
                  <a:pos x="wd2" y="hd2"/>
                </a:cxn>
                <a:cxn ang="5400000">
                  <a:pos x="wd2" y="hd2"/>
                </a:cxn>
                <a:cxn ang="10800000">
                  <a:pos x="wd2" y="hd2"/>
                </a:cxn>
                <a:cxn ang="16200000">
                  <a:pos x="wd2" y="hd2"/>
                </a:cxn>
              </a:cxnLst>
              <a:rect l="0" t="0" r="r" b="b"/>
              <a:pathLst>
                <a:path w="20755" h="15692" extrusionOk="0">
                  <a:moveTo>
                    <a:pt x="15421" y="15692"/>
                  </a:moveTo>
                  <a:cubicBezTo>
                    <a:pt x="21600" y="15606"/>
                    <a:pt x="21458" y="11983"/>
                    <a:pt x="19718" y="8327"/>
                  </a:cubicBezTo>
                  <a:cubicBezTo>
                    <a:pt x="17958" y="4629"/>
                    <a:pt x="85" y="-5908"/>
                    <a:pt x="0" y="4406"/>
                  </a:cubicBezTo>
                </a:path>
              </a:pathLst>
            </a:custGeom>
            <a:noFill/>
            <a:ln w="38100" cap="flat">
              <a:solidFill>
                <a:srgbClr val="000000"/>
              </a:solidFill>
              <a:prstDash val="solid"/>
              <a:miter lim="400000"/>
            </a:ln>
            <a:effectLst/>
          </p:spPr>
          <p:txBody>
            <a:bodyPr wrap="square" lIns="0" tIns="0" rIns="0" bIns="0" numCol="1" anchor="t">
              <a:noAutofit/>
            </a:bodyPr>
            <a:lstStyle/>
            <a:p>
              <a:pPr defTabSz="647700"/>
              <a:endParaRPr/>
            </a:p>
          </p:txBody>
        </p:sp>
        <p:sp>
          <p:nvSpPr>
            <p:cNvPr id="1030" name="yes"/>
            <p:cNvSpPr txBox="1"/>
            <p:nvPr/>
          </p:nvSpPr>
          <p:spPr>
            <a:xfrm>
              <a:off x="7300856" y="6276250"/>
              <a:ext cx="756194"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yes</a:t>
              </a:r>
            </a:p>
          </p:txBody>
        </p:sp>
      </p:grpSp>
      <p:grpSp>
        <p:nvGrpSpPr>
          <p:cNvPr id="1034" name="Group"/>
          <p:cNvGrpSpPr/>
          <p:nvPr/>
        </p:nvGrpSpPr>
        <p:grpSpPr>
          <a:xfrm>
            <a:off x="10210807" y="3361895"/>
            <a:ext cx="11577935" cy="8499919"/>
            <a:chOff x="0" y="0"/>
            <a:chExt cx="11577933" cy="8499917"/>
          </a:xfrm>
        </p:grpSpPr>
        <p:sp>
          <p:nvSpPr>
            <p:cNvPr id="1032" name="PageRank (see Section 1.6)"/>
            <p:cNvSpPr txBox="1"/>
            <p:nvPr/>
          </p:nvSpPr>
          <p:spPr>
            <a:xfrm>
              <a:off x="8722442" y="7344204"/>
              <a:ext cx="2855492" cy="946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3400"/>
                </a:lnSpc>
                <a:spcBef>
                  <a:spcPts val="100"/>
                </a:spcBef>
                <a:tabLst>
                  <a:tab pos="1155700" algn="l"/>
                </a:tabLst>
                <a:defRPr sz="2700">
                  <a:solidFill>
                    <a:srgbClr val="005493"/>
                  </a:solidFill>
                </a:defRPr>
              </a:pPr>
              <a:r>
                <a:t>PageRank</a:t>
              </a:r>
              <a:br>
                <a:rPr>
                  <a:latin typeface="Lucida Sans"/>
                  <a:ea typeface="Lucida Sans"/>
                  <a:cs typeface="Lucida Sans"/>
                  <a:sym typeface="Lucida Sans"/>
                </a:rPr>
              </a:br>
              <a:r>
                <a:rPr>
                  <a:latin typeface="Lucida Sans"/>
                  <a:ea typeface="Lucida Sans"/>
                  <a:cs typeface="Lucida Sans"/>
                  <a:sym typeface="Lucida Sans"/>
                </a:rPr>
                <a:t>(see Section 1.6)</a:t>
              </a:r>
            </a:p>
          </p:txBody>
        </p:sp>
        <p:sp>
          <p:nvSpPr>
            <p:cNvPr id="1033" name="Line"/>
            <p:cNvSpPr/>
            <p:nvPr/>
          </p:nvSpPr>
          <p:spPr>
            <a:xfrm>
              <a:off x="0" y="0"/>
              <a:ext cx="10303602" cy="8499919"/>
            </a:xfrm>
            <a:custGeom>
              <a:avLst/>
              <a:gdLst/>
              <a:ahLst/>
              <a:cxnLst>
                <a:cxn ang="0">
                  <a:pos x="wd2" y="hd2"/>
                </a:cxn>
                <a:cxn ang="5400000">
                  <a:pos x="wd2" y="hd2"/>
                </a:cxn>
                <a:cxn ang="10800000">
                  <a:pos x="wd2" y="hd2"/>
                </a:cxn>
                <a:cxn ang="16200000">
                  <a:pos x="wd2" y="hd2"/>
                </a:cxn>
              </a:cxnLst>
              <a:rect l="0" t="0" r="r" b="b"/>
              <a:pathLst>
                <a:path w="10509" h="13714" extrusionOk="0">
                  <a:moveTo>
                    <a:pt x="2845" y="13714"/>
                  </a:moveTo>
                  <a:cubicBezTo>
                    <a:pt x="21600" y="13056"/>
                    <a:pt x="39" y="-7886"/>
                    <a:pt x="0" y="3263"/>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grpSp>
      <p:pic>
        <p:nvPicPr>
          <p:cNvPr id="1035" name="larry-page-sergey-brin.png" descr="larry-page-sergey-brin.png"/>
          <p:cNvPicPr>
            <a:picLocks noChangeAspect="1"/>
          </p:cNvPicPr>
          <p:nvPr/>
        </p:nvPicPr>
        <p:blipFill>
          <a:blip r:embed="rId3"/>
          <a:stretch>
            <a:fillRect/>
          </a:stretch>
        </p:blipFill>
        <p:spPr>
          <a:xfrm>
            <a:off x="33845500" y="11849100"/>
            <a:ext cx="4408374" cy="2870201"/>
          </a:xfrm>
          <a:prstGeom prst="rect">
            <a:avLst/>
          </a:prstGeom>
          <a:ln w="12700">
            <a:miter lim="400000"/>
          </a:ln>
        </p:spPr>
      </p:pic>
      <p:grpSp>
        <p:nvGrpSpPr>
          <p:cNvPr id="1038" name="Group"/>
          <p:cNvGrpSpPr/>
          <p:nvPr/>
        </p:nvGrpSpPr>
        <p:grpSpPr>
          <a:xfrm>
            <a:off x="18849854" y="2781300"/>
            <a:ext cx="4531482" cy="3416300"/>
            <a:chOff x="14772" y="0"/>
            <a:chExt cx="4531481" cy="3416300"/>
          </a:xfrm>
        </p:grpSpPr>
        <p:sp>
          <p:nvSpPr>
            <p:cNvPr id="1036" name="Larry Page and Sergey Brin"/>
            <p:cNvSpPr txBox="1"/>
            <p:nvPr/>
          </p:nvSpPr>
          <p:spPr>
            <a:xfrm>
              <a:off x="14772" y="2908300"/>
              <a:ext cx="4531483" cy="508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3400"/>
                </a:lnSpc>
                <a:spcBef>
                  <a:spcPts val="100"/>
                </a:spcBef>
                <a:tabLst>
                  <a:tab pos="1155700" algn="l"/>
                </a:tabLst>
                <a:defRPr sz="2700">
                  <a:solidFill>
                    <a:srgbClr val="005493"/>
                  </a:solidFill>
                  <a:latin typeface="Lucida Sans"/>
                  <a:ea typeface="Lucida Sans"/>
                  <a:cs typeface="Lucida Sans"/>
                  <a:sym typeface="Lucida Sans"/>
                </a:defRPr>
              </a:lvl1pPr>
            </a:lstStyle>
            <a:p>
              <a:r>
                <a:t>Larry Page and Sergey Brin</a:t>
              </a:r>
            </a:p>
          </p:txBody>
        </p:sp>
        <p:pic>
          <p:nvPicPr>
            <p:cNvPr id="1037" name="Google_page_brin.tiff" descr="Google_page_brin.tiff"/>
            <p:cNvPicPr>
              <a:picLocks noChangeAspect="1"/>
            </p:cNvPicPr>
            <p:nvPr/>
          </p:nvPicPr>
          <p:blipFill>
            <a:blip r:embed="rId4"/>
            <a:srcRect l="3586" t="11211" r="8228" b="7279"/>
            <a:stretch>
              <a:fillRect/>
            </a:stretch>
          </p:blipFill>
          <p:spPr>
            <a:xfrm>
              <a:off x="75219" y="0"/>
              <a:ext cx="4321872" cy="2781300"/>
            </a:xfrm>
            <a:prstGeom prst="rect">
              <a:avLst/>
            </a:prstGeom>
            <a:ln w="12700" cap="flat">
              <a:noFill/>
              <a:miter lim="400000"/>
            </a:ln>
            <a:effectLst/>
          </p:spPr>
        </p:pic>
      </p:grpSp>
      <p:grpSp>
        <p:nvGrpSpPr>
          <p:cNvPr id="1041" name="Group"/>
          <p:cNvGrpSpPr/>
          <p:nvPr/>
        </p:nvGrpSpPr>
        <p:grpSpPr>
          <a:xfrm>
            <a:off x="10210800" y="9848849"/>
            <a:ext cx="3530600" cy="1482623"/>
            <a:chOff x="0" y="-31750"/>
            <a:chExt cx="3530600" cy="1482621"/>
          </a:xfrm>
        </p:grpSpPr>
        <p:sp>
          <p:nvSpPr>
            <p:cNvPr id="1039" name="Line"/>
            <p:cNvSpPr/>
            <p:nvPr/>
          </p:nvSpPr>
          <p:spPr>
            <a:xfrm flipH="1">
              <a:off x="0" y="190500"/>
              <a:ext cx="3530600" cy="1260372"/>
            </a:xfrm>
            <a:custGeom>
              <a:avLst/>
              <a:gdLst/>
              <a:ahLst/>
              <a:cxnLst>
                <a:cxn ang="0">
                  <a:pos x="wd2" y="hd2"/>
                </a:cxn>
                <a:cxn ang="5400000">
                  <a:pos x="wd2" y="hd2"/>
                </a:cxn>
                <a:cxn ang="10800000">
                  <a:pos x="wd2" y="hd2"/>
                </a:cxn>
                <a:cxn ang="16200000">
                  <a:pos x="wd2" y="hd2"/>
                </a:cxn>
              </a:cxnLst>
              <a:rect l="0" t="0" r="r" b="b"/>
              <a:pathLst>
                <a:path w="21600" h="16549" extrusionOk="0">
                  <a:moveTo>
                    <a:pt x="0" y="694"/>
                  </a:moveTo>
                  <a:cubicBezTo>
                    <a:pt x="9418" y="691"/>
                    <a:pt x="21492" y="-5051"/>
                    <a:pt x="21600" y="16549"/>
                  </a:cubicBezTo>
                </a:path>
              </a:pathLst>
            </a:custGeom>
            <a:noFill/>
            <a:ln w="38100" cap="flat">
              <a:solidFill>
                <a:srgbClr val="000000"/>
              </a:solidFill>
              <a:prstDash val="solid"/>
              <a:miter lim="400000"/>
              <a:tailEnd type="stealth" w="med" len="med"/>
            </a:ln>
            <a:effectLst/>
          </p:spPr>
          <p:txBody>
            <a:bodyPr wrap="square" lIns="0" tIns="0" rIns="0" bIns="0" numCol="1" anchor="t">
              <a:noAutofit/>
            </a:bodyPr>
            <a:lstStyle/>
            <a:p>
              <a:pPr defTabSz="647700"/>
              <a:endParaRPr/>
            </a:p>
          </p:txBody>
        </p:sp>
        <p:sp>
          <p:nvSpPr>
            <p:cNvPr id="1040" name="no"/>
            <p:cNvSpPr txBox="1"/>
            <p:nvPr/>
          </p:nvSpPr>
          <p:spPr>
            <a:xfrm>
              <a:off x="2628768" y="-31751"/>
              <a:ext cx="648145" cy="533401"/>
            </a:xfrm>
            <a:prstGeom prst="rect">
              <a:avLst/>
            </a:prstGeom>
            <a:solidFill>
              <a:srgbClr val="F3F6F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8900" tIns="88900" rIns="88900" bIns="88900" numCol="1" anchor="ctr">
              <a:spAutoFit/>
            </a:bodyPr>
            <a:lstStyle>
              <a:lvl1pPr marL="81258" marR="81258" algn="ctr" defTabSz="647700">
                <a:lnSpc>
                  <a:spcPts val="2800"/>
                </a:lnSpc>
                <a:spcBef>
                  <a:spcPts val="1500"/>
                </a:spcBef>
                <a:buClr>
                  <a:srgbClr val="0048AA"/>
                </a:buClr>
                <a:buFont typeface="Comic Sans MS"/>
                <a:tabLst>
                  <a:tab pos="1511300" algn="l"/>
                </a:tabLst>
                <a:defRPr sz="2400">
                  <a:solidFill>
                    <a:srgbClr val="0048AA"/>
                  </a:solidFill>
                  <a:uFill>
                    <a:solidFill>
                      <a:srgbClr val="0048AA"/>
                    </a:solidFill>
                  </a:uFill>
                  <a:latin typeface="Lucida Sans"/>
                  <a:ea typeface="Lucida Sans"/>
                  <a:cs typeface="Lucida Sans"/>
                  <a:sym typeface="Lucida Sans"/>
                </a:defRPr>
              </a:lvl1pPr>
            </a:lstStyle>
            <a:p>
              <a:r>
                <a:t>no</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0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03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0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01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0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 grpId="0" animBg="1" advAuto="0"/>
      <p:bldP spid="1013" grpId="0" animBg="1" advAuto="0"/>
      <p:bldP spid="1017" grpId="0" animBg="1" advAuto="0"/>
      <p:bldP spid="1021" grpId="0" animBg="1" advAuto="0"/>
      <p:bldP spid="1026" grpId="0" animBg="1" advAuto="0"/>
      <p:bldP spid="1034" grpId="0" animBg="1" advAuto="0"/>
      <p:bldP spid="1038" grpId="0" animBg="1" advAuto="0"/>
      <p:bldP spid="1041"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
        <p:nvSpPr>
          <p:cNvPr id="1056" name="Binomial Coefficients"/>
          <p:cNvSpPr txBox="1">
            <a:spLocks noGrp="1"/>
          </p:cNvSpPr>
          <p:nvPr>
            <p:ph type="title"/>
          </p:nvPr>
        </p:nvSpPr>
        <p:spPr>
          <a:prstGeom prst="rect">
            <a:avLst/>
          </a:prstGeom>
        </p:spPr>
        <p:txBody>
          <a:bodyPr/>
          <a:lstStyle/>
          <a:p>
            <a:r>
              <a:t>Binomial Coefficients</a:t>
            </a:r>
          </a:p>
        </p:txBody>
      </p:sp>
      <p:sp>
        <p:nvSpPr>
          <p:cNvPr id="1057" name="Binomial coefficient.                number of ways to choose k of n elements.…"/>
          <p:cNvSpPr txBox="1">
            <a:spLocks noGrp="1"/>
          </p:cNvSpPr>
          <p:nvPr>
            <p:ph type="body" sz="half" idx="1"/>
          </p:nvPr>
        </p:nvSpPr>
        <p:spPr>
          <a:prstGeom prst="rect">
            <a:avLst/>
          </a:prstGeom>
        </p:spPr>
        <p:txBody>
          <a:bodyPr/>
          <a:lstStyle/>
          <a:p>
            <a:r>
              <a:t>Binomial coefficient.                </a:t>
            </a:r>
            <a:r>
              <a:rPr>
                <a:uFill>
                  <a:solidFill>
                    <a:srgbClr val="000000"/>
                  </a:solidFill>
                </a:uFill>
              </a:rPr>
              <a:t>number of ways to choose </a:t>
            </a:r>
            <a:r>
              <a:rPr i="1">
                <a:uFill>
                  <a:solidFill>
                    <a:srgbClr val="000000"/>
                  </a:solidFill>
                </a:uFill>
                <a:latin typeface="Times New Roman"/>
                <a:ea typeface="Times New Roman"/>
                <a:cs typeface="Times New Roman"/>
                <a:sym typeface="Times New Roman"/>
              </a:rPr>
              <a:t>k</a:t>
            </a:r>
            <a:r>
              <a:rPr>
                <a:uFill>
                  <a:solidFill>
                    <a:srgbClr val="000000"/>
                  </a:solidFill>
                </a:uFill>
              </a:rPr>
              <a:t> of </a:t>
            </a:r>
            <a:r>
              <a:rPr i="1">
                <a:uFill>
                  <a:solidFill>
                    <a:srgbClr val="000000"/>
                  </a:solidFill>
                </a:uFill>
                <a:latin typeface="Times New Roman"/>
                <a:ea typeface="Times New Roman"/>
                <a:cs typeface="Times New Roman"/>
                <a:sym typeface="Times New Roman"/>
              </a:rPr>
              <a:t>n</a:t>
            </a:r>
            <a:r>
              <a:rPr>
                <a:uFill>
                  <a:solidFill>
                    <a:srgbClr val="000000"/>
                  </a:solidFill>
                </a:uFill>
              </a:rPr>
              <a:t> elements.</a:t>
            </a:r>
          </a:p>
          <a:p>
            <a:pPr>
              <a:defRPr>
                <a:uFill>
                  <a:solidFill>
                    <a:srgbClr val="000000"/>
                  </a:solidFill>
                </a:uFill>
              </a:defRPr>
            </a:pPr>
            <a:endParaRPr>
              <a:uFill>
                <a:solidFill>
                  <a:srgbClr val="000000"/>
                </a:solidFill>
              </a:uFill>
            </a:endParaRPr>
          </a:p>
          <a:p>
            <a:pPr>
              <a:defRPr>
                <a:uFill>
                  <a:solidFill>
                    <a:srgbClr val="000000"/>
                  </a:solidFill>
                </a:uFill>
              </a:defRPr>
            </a:pPr>
            <a:endParaRPr>
              <a:uFill>
                <a:solidFill>
                  <a:srgbClr val="000000"/>
                </a:solidFill>
              </a:uFill>
            </a:endParaRPr>
          </a:p>
          <a:p>
            <a:r>
              <a:t>Pascal's identity.</a:t>
            </a:r>
          </a:p>
        </p:txBody>
      </p:sp>
      <p:pic>
        <p:nvPicPr>
          <p:cNvPr id="1058" name="image.pdf" descr="image.pdf"/>
          <p:cNvPicPr>
            <a:picLocks/>
          </p:cNvPicPr>
          <p:nvPr/>
        </p:nvPicPr>
        <p:blipFill>
          <a:blip r:embed="rId2"/>
          <a:stretch>
            <a:fillRect/>
          </a:stretch>
        </p:blipFill>
        <p:spPr>
          <a:xfrm>
            <a:off x="6938241" y="1778000"/>
            <a:ext cx="1435100" cy="1143000"/>
          </a:xfrm>
          <a:prstGeom prst="rect">
            <a:avLst/>
          </a:prstGeom>
          <a:ln w="12700">
            <a:miter lim="400000"/>
          </a:ln>
        </p:spPr>
      </p:pic>
      <p:pic>
        <p:nvPicPr>
          <p:cNvPr id="1059" name="image.pdf" descr="image.pdf"/>
          <p:cNvPicPr>
            <a:picLocks/>
          </p:cNvPicPr>
          <p:nvPr/>
        </p:nvPicPr>
        <p:blipFill>
          <a:blip r:embed="rId3"/>
          <a:stretch>
            <a:fillRect/>
          </a:stretch>
        </p:blipFill>
        <p:spPr>
          <a:xfrm>
            <a:off x="9099550" y="3663950"/>
            <a:ext cx="5359400" cy="1143000"/>
          </a:xfrm>
          <a:prstGeom prst="rect">
            <a:avLst/>
          </a:prstGeom>
          <a:ln w="12700">
            <a:miter lim="400000"/>
          </a:ln>
        </p:spPr>
      </p:pic>
      <p:sp>
        <p:nvSpPr>
          <p:cNvPr id="1060" name="Line"/>
          <p:cNvSpPr/>
          <p:nvPr/>
        </p:nvSpPr>
        <p:spPr>
          <a:xfrm rot="5400000">
            <a:off x="10741025" y="4616450"/>
            <a:ext cx="381000" cy="128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w="12700">
            <a:solidFill>
              <a:srgbClr val="0048AA"/>
            </a:solidFill>
          </a:ln>
          <a:effectLst>
            <a:outerShdw blurRad="127000" dist="76200" dir="2700000" rotWithShape="0">
              <a:srgbClr val="000000">
                <a:alpha val="75000"/>
              </a:srgbClr>
            </a:outerShdw>
          </a:effectLst>
        </p:spPr>
        <p:txBody>
          <a:bodyPr lIns="304800" tIns="304800" rIns="304800" bIns="304800" anchor="ctr"/>
          <a:lstStyle/>
          <a:p>
            <a:pPr defTabSz="647700">
              <a:lnSpc>
                <a:spcPts val="3900"/>
              </a:lnSpc>
              <a:tabLst>
                <a:tab pos="1511300" algn="l"/>
              </a:tabLst>
              <a:defRPr sz="2600"/>
            </a:pPr>
            <a:endParaRPr/>
          </a:p>
        </p:txBody>
      </p:sp>
      <p:sp>
        <p:nvSpPr>
          <p:cNvPr id="1061" name="Line"/>
          <p:cNvSpPr/>
          <p:nvPr/>
        </p:nvSpPr>
        <p:spPr>
          <a:xfrm rot="5400000">
            <a:off x="13992225" y="4635500"/>
            <a:ext cx="381000" cy="12890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w="12700">
            <a:solidFill>
              <a:srgbClr val="0048AA"/>
            </a:solidFill>
          </a:ln>
          <a:effectLst>
            <a:outerShdw blurRad="127000" dist="76200" dir="2700000" rotWithShape="0">
              <a:srgbClr val="000000">
                <a:alpha val="75000"/>
              </a:srgbClr>
            </a:outerShdw>
          </a:effectLst>
        </p:spPr>
        <p:txBody>
          <a:bodyPr lIns="304800" tIns="304800" rIns="304800" bIns="304800" anchor="ctr"/>
          <a:lstStyle/>
          <a:p>
            <a:pPr defTabSz="647700">
              <a:lnSpc>
                <a:spcPts val="3900"/>
              </a:lnSpc>
              <a:tabLst>
                <a:tab pos="1511300" algn="l"/>
              </a:tabLst>
              <a:defRPr sz="2600"/>
            </a:pPr>
            <a:endParaRPr/>
          </a:p>
        </p:txBody>
      </p:sp>
      <p:sp>
        <p:nvSpPr>
          <p:cNvPr id="1062" name="contains first element"/>
          <p:cNvSpPr txBox="1"/>
          <p:nvPr/>
        </p:nvSpPr>
        <p:spPr>
          <a:xfrm>
            <a:off x="10218810" y="5480050"/>
            <a:ext cx="1833948"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ctr" defTabSz="647700">
              <a:lnSpc>
                <a:spcPts val="2600"/>
              </a:lnSpc>
              <a:buClr>
                <a:srgbClr val="0048AA"/>
              </a:buClr>
              <a:buFont typeface="Comic Sans MS"/>
              <a:tabLst>
                <a:tab pos="1511300" algn="l"/>
              </a:tabLst>
              <a:defRPr sz="2200">
                <a:solidFill>
                  <a:srgbClr val="0048AA"/>
                </a:solidFill>
                <a:uFill>
                  <a:solidFill>
                    <a:srgbClr val="0048AA"/>
                  </a:solidFill>
                </a:uFill>
                <a:latin typeface="Lucida Sans"/>
                <a:ea typeface="Lucida Sans"/>
                <a:cs typeface="Lucida Sans"/>
                <a:sym typeface="Lucida Sans"/>
              </a:defRPr>
            </a:pPr>
            <a:r>
              <a:t>contains</a:t>
            </a:r>
            <a:br/>
            <a:r>
              <a:t>first element</a:t>
            </a:r>
          </a:p>
        </p:txBody>
      </p:sp>
      <p:sp>
        <p:nvSpPr>
          <p:cNvPr id="1063" name="excludes first element"/>
          <p:cNvSpPr txBox="1"/>
          <p:nvPr/>
        </p:nvSpPr>
        <p:spPr>
          <a:xfrm>
            <a:off x="13499642" y="5480050"/>
            <a:ext cx="1833948" cy="76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ctr" defTabSz="647700">
              <a:lnSpc>
                <a:spcPts val="2600"/>
              </a:lnSpc>
              <a:buClr>
                <a:srgbClr val="0048AA"/>
              </a:buClr>
              <a:buFont typeface="Comic Sans MS"/>
              <a:tabLst>
                <a:tab pos="1511300" algn="l"/>
              </a:tabLst>
              <a:defRPr sz="2200">
                <a:solidFill>
                  <a:srgbClr val="0048AA"/>
                </a:solidFill>
                <a:uFill>
                  <a:solidFill>
                    <a:srgbClr val="0048AA"/>
                  </a:solidFill>
                </a:uFill>
                <a:latin typeface="Lucida Sans"/>
                <a:ea typeface="Lucida Sans"/>
                <a:cs typeface="Lucida Sans"/>
                <a:sym typeface="Lucida Sans"/>
              </a:defRPr>
            </a:pPr>
            <a:r>
              <a:t>excludes</a:t>
            </a:r>
            <a:br/>
            <a:r>
              <a:t>first element</a:t>
            </a:r>
          </a:p>
        </p:txBody>
      </p:sp>
      <p:pic>
        <p:nvPicPr>
          <p:cNvPr id="1064" name="pascal2.png" descr="pascal2.png"/>
          <p:cNvPicPr>
            <a:picLocks/>
          </p:cNvPicPr>
          <p:nvPr/>
        </p:nvPicPr>
        <p:blipFill>
          <a:blip r:embed="rId4"/>
          <a:stretch>
            <a:fillRect/>
          </a:stretch>
        </p:blipFill>
        <p:spPr>
          <a:xfrm>
            <a:off x="8750300" y="6772275"/>
            <a:ext cx="7400926" cy="649287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n algorithm design success story"/>
          <p:cNvSpPr txBox="1">
            <a:spLocks noGrp="1"/>
          </p:cNvSpPr>
          <p:nvPr>
            <p:ph type="title"/>
          </p:nvPr>
        </p:nvSpPr>
        <p:spPr>
          <a:prstGeom prst="rect">
            <a:avLst/>
          </a:prstGeom>
        </p:spPr>
        <p:txBody>
          <a:bodyPr/>
          <a:lstStyle/>
          <a:p>
            <a:r>
              <a:t>An algorithm design success story</a:t>
            </a:r>
          </a:p>
        </p:txBody>
      </p:sp>
      <p:sp>
        <p:nvSpPr>
          <p:cNvPr id="162" name="N-body simulation…"/>
          <p:cNvSpPr txBox="1">
            <a:spLocks noGrp="1"/>
          </p:cNvSpPr>
          <p:nvPr>
            <p:ph type="body" sz="half" idx="1"/>
          </p:nvPr>
        </p:nvSpPr>
        <p:spPr>
          <a:xfrm>
            <a:off x="1270000" y="1778000"/>
            <a:ext cx="19075400" cy="4025900"/>
          </a:xfrm>
          <a:prstGeom prst="rect">
            <a:avLst/>
          </a:prstGeom>
        </p:spPr>
        <p:txBody>
          <a:bodyPr/>
          <a:lstStyle/>
          <a:p>
            <a:pPr>
              <a:lnSpc>
                <a:spcPts val="5400"/>
              </a:lnSpc>
              <a:defRPr sz="3500">
                <a:solidFill>
                  <a:srgbClr val="005493"/>
                </a:solidFill>
              </a:defRPr>
            </a:pPr>
            <a:r>
              <a:rPr i="1"/>
              <a:t>N</a:t>
            </a:r>
            <a:r>
              <a:t>-body simulation</a:t>
            </a:r>
          </a:p>
          <a:p>
            <a:pPr marL="827616" lvl="1" indent="-370416">
              <a:lnSpc>
                <a:spcPts val="5400"/>
              </a:lnSpc>
              <a:defRPr sz="3500"/>
            </a:pPr>
            <a:r>
              <a:t>Goal: Simulate gravitational interactions among </a:t>
            </a:r>
            <a:r>
              <a:rPr i="1"/>
              <a:t>N</a:t>
            </a:r>
            <a:r>
              <a:t> bodies.</a:t>
            </a:r>
          </a:p>
          <a:p>
            <a:pPr marL="827616" lvl="1" indent="-370416">
              <a:lnSpc>
                <a:spcPts val="5400"/>
              </a:lnSpc>
              <a:defRPr sz="3500"/>
            </a:pPr>
            <a:r>
              <a:t>Brute-force algorithm uses </a:t>
            </a:r>
            <a:r>
              <a:rPr i="1" spc="490"/>
              <a:t>N</a:t>
            </a:r>
            <a:r>
              <a:rPr baseline="31999"/>
              <a:t>2</a:t>
            </a:r>
            <a:r>
              <a:t> steps per time unit.</a:t>
            </a:r>
          </a:p>
          <a:p>
            <a:pPr marL="827616" lvl="1" indent="-370416">
              <a:lnSpc>
                <a:spcPts val="5400"/>
              </a:lnSpc>
              <a:defRPr sz="3500"/>
            </a:pPr>
            <a:r>
              <a:t>Issue (1970s): Too slow to address scientific problems of interest.</a:t>
            </a:r>
          </a:p>
          <a:p>
            <a:pPr marL="827616" lvl="1" indent="-370416">
              <a:lnSpc>
                <a:spcPts val="5400"/>
              </a:lnSpc>
              <a:defRPr sz="3500"/>
            </a:pPr>
            <a:r>
              <a:t>Success story:</a:t>
            </a:r>
            <a:r>
              <a:rPr i="1"/>
              <a:t> Barnes-Hut</a:t>
            </a:r>
            <a:r>
              <a:t> algorithm uses </a:t>
            </a:r>
            <a:r>
              <a:rPr i="1" spc="350"/>
              <a:t>N</a:t>
            </a:r>
            <a:r>
              <a:t>log</a:t>
            </a:r>
            <a:r>
              <a:rPr i="1"/>
              <a:t>N</a:t>
            </a:r>
            <a:r>
              <a:t> steps and </a:t>
            </a:r>
            <a:r>
              <a:rPr i="1">
                <a:solidFill>
                  <a:srgbClr val="005493"/>
                </a:solidFill>
              </a:rPr>
              <a:t>enables new research</a:t>
            </a:r>
            <a:r>
              <a:t>.</a:t>
            </a:r>
          </a:p>
        </p:txBody>
      </p:sp>
      <p:sp>
        <p:nvSpPr>
          <p:cNvPr id="1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grpSp>
        <p:nvGrpSpPr>
          <p:cNvPr id="171" name="Group"/>
          <p:cNvGrpSpPr/>
          <p:nvPr/>
        </p:nvGrpSpPr>
        <p:grpSpPr>
          <a:xfrm>
            <a:off x="1744420" y="6997700"/>
            <a:ext cx="8427699" cy="5562600"/>
            <a:chOff x="0" y="0"/>
            <a:chExt cx="8427697" cy="5562599"/>
          </a:xfrm>
        </p:grpSpPr>
        <p:grpSp>
          <p:nvGrpSpPr>
            <p:cNvPr id="169" name="Group"/>
            <p:cNvGrpSpPr/>
            <p:nvPr/>
          </p:nvGrpSpPr>
          <p:grpSpPr>
            <a:xfrm>
              <a:off x="0" y="279400"/>
              <a:ext cx="8427698" cy="5283200"/>
              <a:chOff x="0" y="0"/>
              <a:chExt cx="8427697" cy="5283200"/>
            </a:xfrm>
          </p:grpSpPr>
          <p:sp>
            <p:nvSpPr>
              <p:cNvPr id="164" name="Line"/>
              <p:cNvSpPr/>
              <p:nvPr/>
            </p:nvSpPr>
            <p:spPr>
              <a:xfrm>
                <a:off x="1432761" y="234032"/>
                <a:ext cx="6099995" cy="428042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4" y="21379"/>
                      <a:pt x="2127" y="20996"/>
                      <a:pt x="3151" y="20511"/>
                    </a:cubicBezTo>
                    <a:cubicBezTo>
                      <a:pt x="4175" y="20026"/>
                      <a:pt x="7739" y="17907"/>
                      <a:pt x="9215" y="16508"/>
                    </a:cubicBezTo>
                    <a:cubicBezTo>
                      <a:pt x="10692" y="15110"/>
                      <a:pt x="18242" y="6672"/>
                      <a:pt x="21600" y="0"/>
                    </a:cubicBezTo>
                  </a:path>
                </a:pathLst>
              </a:custGeom>
              <a:noFill/>
              <a:ln w="88900" cap="flat">
                <a:solidFill>
                  <a:srgbClr val="8D3124"/>
                </a:solidFill>
                <a:prstDash val="solid"/>
                <a:miter lim="400000"/>
              </a:ln>
              <a:effectLst/>
            </p:spPr>
            <p:txBody>
              <a:bodyPr wrap="square" lIns="0" tIns="0" rIns="0" bIns="0" numCol="1" anchor="t">
                <a:noAutofit/>
              </a:bodyPr>
              <a:lstStyle/>
              <a:p>
                <a:pPr defTabSz="647700"/>
                <a:endParaRPr/>
              </a:p>
            </p:txBody>
          </p:sp>
          <p:sp>
            <p:nvSpPr>
              <p:cNvPr id="165" name="Line"/>
              <p:cNvSpPr/>
              <p:nvPr/>
            </p:nvSpPr>
            <p:spPr>
              <a:xfrm flipH="1">
                <a:off x="566978" y="0"/>
                <a:ext cx="1" cy="4710612"/>
              </a:xfrm>
              <a:prstGeom prst="line">
                <a:avLst/>
              </a:prstGeom>
              <a:noFill/>
              <a:ln w="38100" cap="flat">
                <a:solidFill>
                  <a:srgbClr val="000000"/>
                </a:solidFill>
                <a:prstDash val="solid"/>
                <a:miter lim="400000"/>
              </a:ln>
              <a:effectLst/>
            </p:spPr>
            <p:txBody>
              <a:bodyPr wrap="square" lIns="0" tIns="0" rIns="0" bIns="0" numCol="1" anchor="t">
                <a:noAutofit/>
              </a:bodyPr>
              <a:lstStyle/>
              <a:p>
                <a:endParaRPr/>
              </a:p>
            </p:txBody>
          </p:sp>
          <p:sp>
            <p:nvSpPr>
              <p:cNvPr id="166" name="Line"/>
              <p:cNvSpPr/>
              <p:nvPr/>
            </p:nvSpPr>
            <p:spPr>
              <a:xfrm flipH="1">
                <a:off x="456730" y="4583611"/>
                <a:ext cx="7970968" cy="2"/>
              </a:xfrm>
              <a:prstGeom prst="line">
                <a:avLst/>
              </a:prstGeom>
              <a:noFill/>
              <a:ln w="38100" cap="flat">
                <a:solidFill>
                  <a:srgbClr val="000000"/>
                </a:solidFill>
                <a:prstDash val="solid"/>
                <a:miter lim="400000"/>
              </a:ln>
              <a:effectLst/>
            </p:spPr>
            <p:txBody>
              <a:bodyPr wrap="square" lIns="0" tIns="0" rIns="0" bIns="0" numCol="1" anchor="t">
                <a:noAutofit/>
              </a:bodyPr>
              <a:lstStyle/>
              <a:p>
                <a:endParaRPr/>
              </a:p>
            </p:txBody>
          </p:sp>
          <p:sp>
            <p:nvSpPr>
              <p:cNvPr id="167" name="problem size (N)"/>
              <p:cNvSpPr txBox="1"/>
              <p:nvPr/>
            </p:nvSpPr>
            <p:spPr>
              <a:xfrm>
                <a:off x="3320676" y="4775200"/>
                <a:ext cx="2914127" cy="508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3200"/>
                  </a:lnSpc>
                  <a:tabLst>
                    <a:tab pos="1511300" algn="l"/>
                  </a:tabLst>
                  <a:defRPr sz="2700" i="1">
                    <a:latin typeface="Lucida Sans"/>
                    <a:ea typeface="Lucida Sans"/>
                    <a:cs typeface="Lucida Sans"/>
                    <a:sym typeface="Lucida Sans"/>
                  </a:defRPr>
                </a:pPr>
                <a:r>
                  <a:rPr i="0"/>
                  <a:t>problem size (</a:t>
                </a:r>
                <a:r>
                  <a:rPr spc="405"/>
                  <a:t>N</a:t>
                </a:r>
                <a:r>
                  <a:rPr i="0"/>
                  <a:t>)</a:t>
                </a:r>
              </a:p>
            </p:txBody>
          </p:sp>
          <p:sp>
            <p:nvSpPr>
              <p:cNvPr id="168" name="time"/>
              <p:cNvSpPr txBox="1"/>
              <p:nvPr/>
            </p:nvSpPr>
            <p:spPr>
              <a:xfrm rot="16200000">
                <a:off x="-172421" y="1803399"/>
                <a:ext cx="852842" cy="508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3200"/>
                  </a:lnSpc>
                  <a:tabLst>
                    <a:tab pos="1511300" algn="l"/>
                  </a:tabLst>
                  <a:defRPr sz="2700">
                    <a:latin typeface="Lucida Sans"/>
                    <a:ea typeface="Lucida Sans"/>
                    <a:cs typeface="Lucida Sans"/>
                    <a:sym typeface="Lucida Sans"/>
                  </a:defRPr>
                </a:lvl1pPr>
              </a:lstStyle>
              <a:p>
                <a:r>
                  <a:t>time</a:t>
                </a:r>
              </a:p>
            </p:txBody>
          </p:sp>
        </p:grpSp>
        <p:sp>
          <p:nvSpPr>
            <p:cNvPr id="170" name="N2"/>
            <p:cNvSpPr txBox="1"/>
            <p:nvPr/>
          </p:nvSpPr>
          <p:spPr>
            <a:xfrm>
              <a:off x="7526579" y="0"/>
              <a:ext cx="709700"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647700">
                <a:lnSpc>
                  <a:spcPts val="5500"/>
                </a:lnSpc>
                <a:spcBef>
                  <a:spcPts val="600"/>
                </a:spcBef>
                <a:buFont typeface="Gill Sans"/>
                <a:tabLst>
                  <a:tab pos="2476500" algn="l"/>
                </a:tabLst>
                <a:defRPr sz="3600">
                  <a:latin typeface="Lucida Sans"/>
                  <a:ea typeface="Lucida Sans"/>
                  <a:cs typeface="Lucida Sans"/>
                  <a:sym typeface="Lucida Sans"/>
                </a:defRPr>
              </a:pPr>
              <a:r>
                <a:rPr i="1" spc="504"/>
                <a:t>N</a:t>
              </a:r>
              <a:r>
                <a:rPr baseline="31999"/>
                <a:t>2</a:t>
              </a:r>
            </a:p>
          </p:txBody>
        </p:sp>
      </p:grpSp>
      <p:grpSp>
        <p:nvGrpSpPr>
          <p:cNvPr id="174" name="Group"/>
          <p:cNvGrpSpPr/>
          <p:nvPr/>
        </p:nvGrpSpPr>
        <p:grpSpPr>
          <a:xfrm>
            <a:off x="3183359" y="10858500"/>
            <a:ext cx="7813557" cy="948631"/>
            <a:chOff x="0" y="0"/>
            <a:chExt cx="7813555" cy="948630"/>
          </a:xfrm>
        </p:grpSpPr>
        <p:sp>
          <p:nvSpPr>
            <p:cNvPr id="172" name="Line"/>
            <p:cNvSpPr/>
            <p:nvPr/>
          </p:nvSpPr>
          <p:spPr>
            <a:xfrm>
              <a:off x="0" y="321047"/>
              <a:ext cx="6102202" cy="62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93" y="20926"/>
                    <a:pt x="2270" y="19519"/>
                    <a:pt x="3126" y="19149"/>
                  </a:cubicBezTo>
                  <a:cubicBezTo>
                    <a:pt x="3982" y="18778"/>
                    <a:pt x="7510" y="14552"/>
                    <a:pt x="9214" y="12586"/>
                  </a:cubicBezTo>
                  <a:cubicBezTo>
                    <a:pt x="10918" y="10619"/>
                    <a:pt x="19684" y="1567"/>
                    <a:pt x="21600" y="0"/>
                  </a:cubicBezTo>
                </a:path>
              </a:pathLst>
            </a:custGeom>
            <a:noFill/>
            <a:ln w="88900" cap="flat">
              <a:solidFill>
                <a:srgbClr val="005493"/>
              </a:solidFill>
              <a:prstDash val="solid"/>
              <a:miter lim="400000"/>
            </a:ln>
            <a:effectLst/>
          </p:spPr>
          <p:txBody>
            <a:bodyPr wrap="square" lIns="0" tIns="0" rIns="0" bIns="0" numCol="1" anchor="t">
              <a:noAutofit/>
            </a:bodyPr>
            <a:lstStyle/>
            <a:p>
              <a:pPr defTabSz="647700"/>
              <a:endParaRPr/>
            </a:p>
          </p:txBody>
        </p:sp>
        <p:sp>
          <p:nvSpPr>
            <p:cNvPr id="173" name="NlogN"/>
            <p:cNvSpPr txBox="1"/>
            <p:nvPr/>
          </p:nvSpPr>
          <p:spPr>
            <a:xfrm>
              <a:off x="6278140" y="0"/>
              <a:ext cx="1535416" cy="647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rPr i="1" spc="360"/>
                <a:t>N</a:t>
              </a:r>
              <a:r>
                <a:t>log</a:t>
              </a:r>
              <a:r>
                <a:rPr i="1"/>
                <a:t>N</a:t>
              </a:r>
            </a:p>
          </p:txBody>
        </p:sp>
      </p:grpSp>
      <p:grpSp>
        <p:nvGrpSpPr>
          <p:cNvPr id="177" name="Group"/>
          <p:cNvGrpSpPr/>
          <p:nvPr/>
        </p:nvGrpSpPr>
        <p:grpSpPr>
          <a:xfrm>
            <a:off x="1943100" y="9944100"/>
            <a:ext cx="8964018" cy="457200"/>
            <a:chOff x="0" y="0"/>
            <a:chExt cx="8964017" cy="457200"/>
          </a:xfrm>
        </p:grpSpPr>
        <p:sp>
          <p:nvSpPr>
            <p:cNvPr id="175" name="Line"/>
            <p:cNvSpPr/>
            <p:nvPr/>
          </p:nvSpPr>
          <p:spPr>
            <a:xfrm>
              <a:off x="0" y="406400"/>
              <a:ext cx="8784684" cy="2"/>
            </a:xfrm>
            <a:prstGeom prst="line">
              <a:avLst/>
            </a:prstGeom>
            <a:noFill/>
            <a:ln w="12700" cap="flat">
              <a:solidFill>
                <a:srgbClr val="000000"/>
              </a:solidFill>
              <a:prstDash val="solid"/>
              <a:miter lim="400000"/>
            </a:ln>
            <a:effectLst/>
          </p:spPr>
          <p:txBody>
            <a:bodyPr wrap="square" lIns="0" tIns="0" rIns="0" bIns="0" numCol="1" anchor="t">
              <a:noAutofit/>
            </a:bodyPr>
            <a:lstStyle/>
            <a:p>
              <a:endParaRPr/>
            </a:p>
          </p:txBody>
        </p:sp>
        <p:sp>
          <p:nvSpPr>
            <p:cNvPr id="176" name="limit on available time"/>
            <p:cNvSpPr txBox="1"/>
            <p:nvPr/>
          </p:nvSpPr>
          <p:spPr>
            <a:xfrm>
              <a:off x="5549900" y="0"/>
              <a:ext cx="3414118"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4000"/>
                </a:lnSpc>
                <a:spcBef>
                  <a:spcPts val="600"/>
                </a:spcBef>
                <a:buFont typeface="Gill Sans"/>
                <a:tabLst>
                  <a:tab pos="2476500" algn="l"/>
                </a:tabLst>
                <a:defRPr sz="2400" i="1">
                  <a:latin typeface="Lucida Sans"/>
                  <a:ea typeface="Lucida Sans"/>
                  <a:cs typeface="Lucida Sans"/>
                  <a:sym typeface="Lucida Sans"/>
                </a:defRPr>
              </a:pPr>
              <a:r>
                <a:t>limit on available time</a:t>
              </a:r>
            </a:p>
          </p:txBody>
        </p:sp>
      </p:grpSp>
      <p:grpSp>
        <p:nvGrpSpPr>
          <p:cNvPr id="180" name="Group"/>
          <p:cNvGrpSpPr/>
          <p:nvPr/>
        </p:nvGrpSpPr>
        <p:grpSpPr>
          <a:xfrm>
            <a:off x="20650200" y="1803400"/>
            <a:ext cx="2449626" cy="4473575"/>
            <a:chOff x="0" y="0"/>
            <a:chExt cx="2449625" cy="4473575"/>
          </a:xfrm>
        </p:grpSpPr>
        <p:sp>
          <p:nvSpPr>
            <p:cNvPr id="178" name="Andrew Appel…"/>
            <p:cNvSpPr txBox="1"/>
            <p:nvPr/>
          </p:nvSpPr>
          <p:spPr>
            <a:xfrm>
              <a:off x="49709" y="3254375"/>
              <a:ext cx="2362300" cy="1219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rPr dirty="0"/>
                <a:t>Andrew Appel</a:t>
              </a:r>
            </a:p>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rPr dirty="0"/>
                <a:t>P</a:t>
              </a:r>
              <a:r>
                <a:rPr lang="en-US" dirty="0"/>
                <a:t>rinceton</a:t>
              </a:r>
              <a:r>
                <a:rPr dirty="0"/>
                <a:t> '81 </a:t>
              </a:r>
            </a:p>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rPr dirty="0"/>
                <a:t>senior thesis</a:t>
              </a:r>
            </a:p>
          </p:txBody>
        </p:sp>
        <p:pic>
          <p:nvPicPr>
            <p:cNvPr id="179" name="Andrew_Apple_%28FloC_2006%29.tiff" descr="Andrew_Apple_%28FloC_2006%29.tiff"/>
            <p:cNvPicPr>
              <a:picLocks noChangeAspect="1"/>
            </p:cNvPicPr>
            <p:nvPr/>
          </p:nvPicPr>
          <p:blipFill>
            <a:blip r:embed="rId2"/>
            <a:srcRect l="24305" t="6718" r="28009" b="51562"/>
            <a:stretch>
              <a:fillRect/>
            </a:stretch>
          </p:blipFill>
          <p:spPr>
            <a:xfrm>
              <a:off x="0" y="0"/>
              <a:ext cx="2449626" cy="3175000"/>
            </a:xfrm>
            <a:prstGeom prst="rect">
              <a:avLst/>
            </a:prstGeom>
            <a:ln w="12700" cap="flat">
              <a:noFill/>
              <a:miter lim="400000"/>
            </a:ln>
            <a:effectLst/>
          </p:spPr>
        </p:pic>
      </p:grpSp>
      <p:pic>
        <p:nvPicPr>
          <p:cNvPr id="181" name="Hubble%27s_Wide_View_of_%27Mystic_Mountain%27_in_Infrared.tiff" descr="Hubble%27s_Wide_View_of_%27Mystic_Mountain%27_in_Infrared.tiff"/>
          <p:cNvPicPr>
            <a:picLocks noChangeAspect="1"/>
          </p:cNvPicPr>
          <p:nvPr/>
        </p:nvPicPr>
        <p:blipFill>
          <a:blip r:embed="rId3"/>
          <a:srcRect b="35156"/>
          <a:stretch>
            <a:fillRect/>
          </a:stretch>
        </p:blipFill>
        <p:spPr>
          <a:xfrm>
            <a:off x="12535592" y="6703888"/>
            <a:ext cx="10362593" cy="594531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6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6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62">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2">
                                            <p:txEl>
                                              <p:pRg st="3" end="3"/>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17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162">
                                            <p:txEl>
                                              <p:pRg st="4" end="4"/>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bldLvl="5" animBg="1" advAuto="0"/>
      <p:bldP spid="171" grpId="0" animBg="1" advAuto="0"/>
      <p:bldP spid="174" grpId="0" animBg="1" advAuto="0"/>
      <p:bldP spid="177" grpId="0" animBg="1" advAuto="0"/>
      <p:bldP spid="180" grpId="0" animBg="1" advAuto="0"/>
      <p:bldP spid="181"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60</a:t>
            </a:fld>
            <a:endParaRPr/>
          </a:p>
        </p:txBody>
      </p:sp>
      <p:sp>
        <p:nvSpPr>
          <p:cNvPr id="1067" name="Binomial Coefficients:  Sierpinski Triangle"/>
          <p:cNvSpPr txBox="1">
            <a:spLocks noGrp="1"/>
          </p:cNvSpPr>
          <p:nvPr>
            <p:ph type="title"/>
          </p:nvPr>
        </p:nvSpPr>
        <p:spPr>
          <a:prstGeom prst="rect">
            <a:avLst/>
          </a:prstGeom>
        </p:spPr>
        <p:txBody>
          <a:bodyPr/>
          <a:lstStyle/>
          <a:p>
            <a:r>
              <a:t>Binomial Coefficients:  Sierpinski Triangle</a:t>
            </a:r>
          </a:p>
        </p:txBody>
      </p:sp>
      <p:sp>
        <p:nvSpPr>
          <p:cNvPr id="1068" name="Binomial coefficient.                number of ways to choose k of n elements.…"/>
          <p:cNvSpPr txBox="1">
            <a:spLocks noGrp="1"/>
          </p:cNvSpPr>
          <p:nvPr>
            <p:ph type="body" sz="half" idx="1"/>
          </p:nvPr>
        </p:nvSpPr>
        <p:spPr>
          <a:prstGeom prst="rect">
            <a:avLst/>
          </a:prstGeom>
        </p:spPr>
        <p:txBody>
          <a:bodyPr/>
          <a:lstStyle/>
          <a:p>
            <a:r>
              <a:t>Binomial coefficient.                </a:t>
            </a:r>
            <a:r>
              <a:rPr>
                <a:uFill>
                  <a:solidFill>
                    <a:srgbClr val="000000"/>
                  </a:solidFill>
                </a:uFill>
              </a:rPr>
              <a:t>number of ways to choose </a:t>
            </a:r>
            <a:r>
              <a:rPr i="1">
                <a:uFill>
                  <a:solidFill>
                    <a:srgbClr val="000000"/>
                  </a:solidFill>
                </a:uFill>
                <a:latin typeface="Times New Roman"/>
                <a:ea typeface="Times New Roman"/>
                <a:cs typeface="Times New Roman"/>
                <a:sym typeface="Times New Roman"/>
              </a:rPr>
              <a:t>k</a:t>
            </a:r>
            <a:r>
              <a:rPr>
                <a:uFill>
                  <a:solidFill>
                    <a:srgbClr val="000000"/>
                  </a:solidFill>
                </a:uFill>
              </a:rPr>
              <a:t> of </a:t>
            </a:r>
            <a:r>
              <a:rPr i="1">
                <a:uFill>
                  <a:solidFill>
                    <a:srgbClr val="000000"/>
                  </a:solidFill>
                </a:uFill>
                <a:latin typeface="Times New Roman"/>
                <a:ea typeface="Times New Roman"/>
                <a:cs typeface="Times New Roman"/>
                <a:sym typeface="Times New Roman"/>
              </a:rPr>
              <a:t>n</a:t>
            </a:r>
            <a:r>
              <a:rPr>
                <a:uFill>
                  <a:solidFill>
                    <a:srgbClr val="000000"/>
                  </a:solidFill>
                </a:uFill>
              </a:rPr>
              <a:t> elements.</a:t>
            </a:r>
          </a:p>
          <a:p>
            <a:pPr>
              <a:defRPr>
                <a:uFill>
                  <a:solidFill>
                    <a:srgbClr val="000000"/>
                  </a:solidFill>
                </a:uFill>
              </a:defRPr>
            </a:pPr>
            <a:endParaRPr>
              <a:uFill>
                <a:solidFill>
                  <a:srgbClr val="000000"/>
                </a:solidFill>
              </a:uFill>
            </a:endParaRPr>
          </a:p>
          <a:p>
            <a:pPr>
              <a:defRPr>
                <a:uFill>
                  <a:solidFill>
                    <a:srgbClr val="000000"/>
                  </a:solidFill>
                </a:uFill>
              </a:defRPr>
            </a:pPr>
            <a:endParaRPr>
              <a:uFill>
                <a:solidFill>
                  <a:srgbClr val="000000"/>
                </a:solidFill>
              </a:uFill>
            </a:endParaRPr>
          </a:p>
          <a:p>
            <a:r>
              <a:t>Sierpinski triangle.  </a:t>
            </a:r>
            <a:r>
              <a:rPr>
                <a:uFill>
                  <a:solidFill>
                    <a:srgbClr val="000000"/>
                  </a:solidFill>
                </a:uFill>
              </a:rPr>
              <a:t>Color black the odd integers in Pascal's triangle.</a:t>
            </a:r>
          </a:p>
        </p:txBody>
      </p:sp>
      <p:pic>
        <p:nvPicPr>
          <p:cNvPr id="1069" name="image.pdf" descr="image.pdf"/>
          <p:cNvPicPr>
            <a:picLocks/>
          </p:cNvPicPr>
          <p:nvPr/>
        </p:nvPicPr>
        <p:blipFill>
          <a:blip r:embed="rId3"/>
          <a:stretch>
            <a:fillRect/>
          </a:stretch>
        </p:blipFill>
        <p:spPr>
          <a:xfrm>
            <a:off x="6971491" y="1778000"/>
            <a:ext cx="1435100" cy="1143000"/>
          </a:xfrm>
          <a:prstGeom prst="rect">
            <a:avLst/>
          </a:prstGeom>
          <a:ln w="12700">
            <a:miter lim="400000"/>
          </a:ln>
        </p:spPr>
      </p:pic>
      <p:pic>
        <p:nvPicPr>
          <p:cNvPr id="1070" name="pascal8.png" descr="pascal8.png"/>
          <p:cNvPicPr>
            <a:picLocks/>
          </p:cNvPicPr>
          <p:nvPr/>
        </p:nvPicPr>
        <p:blipFill>
          <a:blip r:embed="rId4"/>
          <a:stretch>
            <a:fillRect/>
          </a:stretch>
        </p:blipFill>
        <p:spPr>
          <a:xfrm>
            <a:off x="9359900" y="6889750"/>
            <a:ext cx="5413375" cy="4483101"/>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61</a:t>
            </a:fld>
            <a:endParaRPr/>
          </a:p>
        </p:txBody>
      </p:sp>
      <p:pic>
        <p:nvPicPr>
          <p:cNvPr id="1075" name="3d.png" descr="3d.png"/>
          <p:cNvPicPr>
            <a:picLocks/>
          </p:cNvPicPr>
          <p:nvPr/>
        </p:nvPicPr>
        <p:blipFill>
          <a:blip r:embed="rId2"/>
          <a:stretch>
            <a:fillRect/>
          </a:stretch>
        </p:blipFill>
        <p:spPr>
          <a:xfrm>
            <a:off x="14046200" y="10210800"/>
            <a:ext cx="1308100" cy="1736725"/>
          </a:xfrm>
          <a:prstGeom prst="rect">
            <a:avLst/>
          </a:prstGeom>
          <a:ln w="12700">
            <a:miter lim="400000"/>
          </a:ln>
        </p:spPr>
      </p:pic>
      <p:pic>
        <p:nvPicPr>
          <p:cNvPr id="1076" name="8d.png" descr="8d.png"/>
          <p:cNvPicPr>
            <a:picLocks/>
          </p:cNvPicPr>
          <p:nvPr/>
        </p:nvPicPr>
        <p:blipFill>
          <a:blip r:embed="rId3"/>
          <a:stretch>
            <a:fillRect/>
          </a:stretch>
        </p:blipFill>
        <p:spPr>
          <a:xfrm>
            <a:off x="14414500" y="10210800"/>
            <a:ext cx="1308100" cy="1736725"/>
          </a:xfrm>
          <a:prstGeom prst="rect">
            <a:avLst/>
          </a:prstGeom>
          <a:ln w="12700">
            <a:miter lim="400000"/>
          </a:ln>
        </p:spPr>
      </p:pic>
      <p:pic>
        <p:nvPicPr>
          <p:cNvPr id="1077" name="td.png" descr="td.png"/>
          <p:cNvPicPr>
            <a:picLocks/>
          </p:cNvPicPr>
          <p:nvPr/>
        </p:nvPicPr>
        <p:blipFill>
          <a:blip r:embed="rId4"/>
          <a:stretch>
            <a:fillRect/>
          </a:stretch>
        </p:blipFill>
        <p:spPr>
          <a:xfrm>
            <a:off x="14871700" y="10210800"/>
            <a:ext cx="1308100" cy="1736725"/>
          </a:xfrm>
          <a:prstGeom prst="rect">
            <a:avLst/>
          </a:prstGeom>
          <a:ln w="12700">
            <a:miter lim="400000"/>
          </a:ln>
        </p:spPr>
      </p:pic>
      <p:sp>
        <p:nvSpPr>
          <p:cNvPr id="1078" name="Binomial coefficient.               number of ways to choose k of n elements.…"/>
          <p:cNvSpPr txBox="1">
            <a:spLocks noGrp="1"/>
          </p:cNvSpPr>
          <p:nvPr>
            <p:ph type="body" idx="1"/>
          </p:nvPr>
        </p:nvSpPr>
        <p:spPr>
          <a:xfrm>
            <a:off x="1270000" y="1778000"/>
            <a:ext cx="21005800" cy="11544300"/>
          </a:xfrm>
          <a:prstGeom prst="rect">
            <a:avLst/>
          </a:prstGeom>
        </p:spPr>
        <p:txBody>
          <a:bodyPr/>
          <a:lstStyle/>
          <a:p>
            <a:r>
              <a:t>Binomial coefficient.               </a:t>
            </a:r>
            <a:r>
              <a:rPr>
                <a:uFill>
                  <a:solidFill>
                    <a:srgbClr val="000000"/>
                  </a:solidFill>
                </a:uFill>
              </a:rPr>
              <a:t>number of ways to choose </a:t>
            </a:r>
            <a:r>
              <a:rPr i="1">
                <a:uFill>
                  <a:solidFill>
                    <a:srgbClr val="000000"/>
                  </a:solidFill>
                </a:uFill>
                <a:latin typeface="Times New Roman"/>
                <a:ea typeface="Times New Roman"/>
                <a:cs typeface="Times New Roman"/>
                <a:sym typeface="Times New Roman"/>
              </a:rPr>
              <a:t>k</a:t>
            </a:r>
            <a:r>
              <a:rPr>
                <a:uFill>
                  <a:solidFill>
                    <a:srgbClr val="000000"/>
                  </a:solidFill>
                </a:uFill>
              </a:rPr>
              <a:t> of </a:t>
            </a:r>
            <a:r>
              <a:rPr i="1">
                <a:uFill>
                  <a:solidFill>
                    <a:srgbClr val="000000"/>
                  </a:solidFill>
                </a:uFill>
                <a:latin typeface="Times New Roman"/>
                <a:ea typeface="Times New Roman"/>
                <a:cs typeface="Times New Roman"/>
                <a:sym typeface="Times New Roman"/>
              </a:rPr>
              <a:t>n</a:t>
            </a:r>
            <a:r>
              <a:rPr>
                <a:uFill>
                  <a:solidFill>
                    <a:srgbClr val="000000"/>
                  </a:solidFill>
                </a:uFill>
              </a:rPr>
              <a:t> elements.</a:t>
            </a:r>
          </a:p>
          <a:p>
            <a:pPr>
              <a:defRPr>
                <a:uFill>
                  <a:solidFill>
                    <a:srgbClr val="000000"/>
                  </a:solidFill>
                </a:uFill>
              </a:defRPr>
            </a:pPr>
            <a:endParaRPr>
              <a:uFill>
                <a:solidFill>
                  <a:srgbClr val="000000"/>
                </a:solidFill>
              </a:uFill>
            </a:endParaRPr>
          </a:p>
          <a:p>
            <a:pPr>
              <a:defRPr>
                <a:uFill>
                  <a:solidFill>
                    <a:srgbClr val="000000"/>
                  </a:solidFill>
                </a:uFill>
              </a:defRPr>
            </a:pPr>
            <a:endParaRPr>
              <a:uFill>
                <a:solidFill>
                  <a:srgbClr val="000000"/>
                </a:solidFill>
              </a:uFill>
            </a:endParaRPr>
          </a:p>
          <a:p>
            <a:r>
              <a:t>Probability of "quads" in Texas hold 'em:</a:t>
            </a:r>
          </a:p>
          <a:p>
            <a:endParaRPr/>
          </a:p>
          <a:p>
            <a:endParaRPr/>
          </a:p>
          <a:p>
            <a:endParaRPr/>
          </a:p>
          <a:p>
            <a:endParaRPr/>
          </a:p>
          <a:p>
            <a:endParaRPr/>
          </a:p>
          <a:p>
            <a:endParaRPr/>
          </a:p>
          <a:p>
            <a:r>
              <a:t>Probability of 6-4-2-1 split in bridge:</a:t>
            </a:r>
          </a:p>
        </p:txBody>
      </p:sp>
      <p:pic>
        <p:nvPicPr>
          <p:cNvPr id="1079" name="8s.png" descr="8s.png"/>
          <p:cNvPicPr>
            <a:picLocks/>
          </p:cNvPicPr>
          <p:nvPr/>
        </p:nvPicPr>
        <p:blipFill>
          <a:blip r:embed="rId5"/>
          <a:stretch>
            <a:fillRect/>
          </a:stretch>
        </p:blipFill>
        <p:spPr>
          <a:xfrm>
            <a:off x="16446500" y="5181600"/>
            <a:ext cx="1308100" cy="1736725"/>
          </a:xfrm>
          <a:prstGeom prst="rect">
            <a:avLst/>
          </a:prstGeom>
          <a:ln w="12700">
            <a:miter lim="400000"/>
          </a:ln>
        </p:spPr>
      </p:pic>
      <p:sp>
        <p:nvSpPr>
          <p:cNvPr id="1080" name="Binomial Coefficients:  Poker Odds"/>
          <p:cNvSpPr txBox="1">
            <a:spLocks noGrp="1"/>
          </p:cNvSpPr>
          <p:nvPr>
            <p:ph type="title"/>
          </p:nvPr>
        </p:nvSpPr>
        <p:spPr>
          <a:prstGeom prst="rect">
            <a:avLst/>
          </a:prstGeom>
        </p:spPr>
        <p:txBody>
          <a:bodyPr/>
          <a:lstStyle/>
          <a:p>
            <a:r>
              <a:t>Binomial Coefficients:  Poker Odds</a:t>
            </a:r>
          </a:p>
        </p:txBody>
      </p:sp>
      <p:pic>
        <p:nvPicPr>
          <p:cNvPr id="1081" name="image.pdf" descr="image.pdf"/>
          <p:cNvPicPr>
            <a:picLocks/>
          </p:cNvPicPr>
          <p:nvPr/>
        </p:nvPicPr>
        <p:blipFill>
          <a:blip r:embed="rId6"/>
          <a:stretch>
            <a:fillRect/>
          </a:stretch>
        </p:blipFill>
        <p:spPr>
          <a:xfrm>
            <a:off x="6821863" y="1765300"/>
            <a:ext cx="1435100" cy="1143000"/>
          </a:xfrm>
          <a:prstGeom prst="rect">
            <a:avLst/>
          </a:prstGeom>
          <a:ln w="12700">
            <a:miter lim="400000"/>
          </a:ln>
        </p:spPr>
      </p:pic>
      <p:pic>
        <p:nvPicPr>
          <p:cNvPr id="1082" name="image.pdf" descr="image.pdf"/>
          <p:cNvPicPr>
            <a:picLocks/>
          </p:cNvPicPr>
          <p:nvPr/>
        </p:nvPicPr>
        <p:blipFill>
          <a:blip r:embed="rId7"/>
          <a:stretch>
            <a:fillRect/>
          </a:stretch>
        </p:blipFill>
        <p:spPr>
          <a:xfrm>
            <a:off x="5029200" y="5181600"/>
            <a:ext cx="7162800" cy="2054225"/>
          </a:xfrm>
          <a:prstGeom prst="rect">
            <a:avLst/>
          </a:prstGeom>
          <a:ln w="12700">
            <a:miter lim="400000"/>
          </a:ln>
        </p:spPr>
      </p:pic>
      <p:pic>
        <p:nvPicPr>
          <p:cNvPr id="1083" name="qh.png" descr="qh.png"/>
          <p:cNvPicPr>
            <a:picLocks/>
          </p:cNvPicPr>
          <p:nvPr/>
        </p:nvPicPr>
        <p:blipFill>
          <a:blip r:embed="rId8"/>
          <a:stretch>
            <a:fillRect/>
          </a:stretch>
        </p:blipFill>
        <p:spPr>
          <a:xfrm>
            <a:off x="17068800" y="5181600"/>
            <a:ext cx="1308100" cy="1736725"/>
          </a:xfrm>
          <a:prstGeom prst="rect">
            <a:avLst/>
          </a:prstGeom>
          <a:ln w="12700">
            <a:miter lim="400000"/>
          </a:ln>
        </p:spPr>
      </p:pic>
      <p:pic>
        <p:nvPicPr>
          <p:cNvPr id="1084" name="qs.png" descr="qs.png"/>
          <p:cNvPicPr>
            <a:picLocks/>
          </p:cNvPicPr>
          <p:nvPr/>
        </p:nvPicPr>
        <p:blipFill>
          <a:blip r:embed="rId9"/>
          <a:stretch>
            <a:fillRect/>
          </a:stretch>
        </p:blipFill>
        <p:spPr>
          <a:xfrm>
            <a:off x="17589500" y="5181600"/>
            <a:ext cx="1308100" cy="1736725"/>
          </a:xfrm>
          <a:prstGeom prst="rect">
            <a:avLst/>
          </a:prstGeom>
          <a:ln w="12700">
            <a:miter lim="400000"/>
          </a:ln>
        </p:spPr>
      </p:pic>
      <p:pic>
        <p:nvPicPr>
          <p:cNvPr id="1085" name="qc.png" descr="qc.png"/>
          <p:cNvPicPr>
            <a:picLocks/>
          </p:cNvPicPr>
          <p:nvPr/>
        </p:nvPicPr>
        <p:blipFill>
          <a:blip r:embed="rId10"/>
          <a:stretch>
            <a:fillRect/>
          </a:stretch>
        </p:blipFill>
        <p:spPr>
          <a:xfrm>
            <a:off x="18199100" y="5181600"/>
            <a:ext cx="1308100" cy="1736725"/>
          </a:xfrm>
          <a:prstGeom prst="rect">
            <a:avLst/>
          </a:prstGeom>
          <a:ln w="12700">
            <a:miter lim="400000"/>
          </a:ln>
        </p:spPr>
      </p:pic>
      <p:pic>
        <p:nvPicPr>
          <p:cNvPr id="1086" name="image.pdf" descr="image.pdf"/>
          <p:cNvPicPr>
            <a:picLocks/>
          </p:cNvPicPr>
          <p:nvPr/>
        </p:nvPicPr>
        <p:blipFill>
          <a:blip r:embed="rId11"/>
          <a:stretch>
            <a:fillRect/>
          </a:stretch>
        </p:blipFill>
        <p:spPr>
          <a:xfrm>
            <a:off x="7686675" y="8518525"/>
            <a:ext cx="7667625" cy="1981200"/>
          </a:xfrm>
          <a:prstGeom prst="rect">
            <a:avLst/>
          </a:prstGeom>
          <a:ln w="12700">
            <a:miter lim="400000"/>
          </a:ln>
        </p:spPr>
      </p:pic>
      <p:pic>
        <p:nvPicPr>
          <p:cNvPr id="1087" name="qd.png" descr="qd.png"/>
          <p:cNvPicPr>
            <a:picLocks/>
          </p:cNvPicPr>
          <p:nvPr/>
        </p:nvPicPr>
        <p:blipFill>
          <a:blip r:embed="rId12"/>
          <a:stretch>
            <a:fillRect/>
          </a:stretch>
        </p:blipFill>
        <p:spPr>
          <a:xfrm>
            <a:off x="18732500" y="5181600"/>
            <a:ext cx="1308100" cy="1736725"/>
          </a:xfrm>
          <a:prstGeom prst="rect">
            <a:avLst/>
          </a:prstGeom>
          <a:ln w="12700">
            <a:miter lim="400000"/>
          </a:ln>
        </p:spPr>
      </p:pic>
      <p:pic>
        <p:nvPicPr>
          <p:cNvPr id="1088" name="qd.png" descr="qd.png"/>
          <p:cNvPicPr>
            <a:picLocks/>
          </p:cNvPicPr>
          <p:nvPr/>
        </p:nvPicPr>
        <p:blipFill>
          <a:blip r:embed="rId12"/>
          <a:stretch>
            <a:fillRect/>
          </a:stretch>
        </p:blipFill>
        <p:spPr>
          <a:xfrm>
            <a:off x="15265400" y="10210800"/>
            <a:ext cx="1308100" cy="1736725"/>
          </a:xfrm>
          <a:prstGeom prst="rect">
            <a:avLst/>
          </a:prstGeom>
          <a:ln w="12700">
            <a:miter lim="400000"/>
          </a:ln>
        </p:spPr>
      </p:pic>
      <p:pic>
        <p:nvPicPr>
          <p:cNvPr id="1089" name="kd.png" descr="kd.png"/>
          <p:cNvPicPr>
            <a:picLocks/>
          </p:cNvPicPr>
          <p:nvPr/>
        </p:nvPicPr>
        <p:blipFill>
          <a:blip r:embed="rId13"/>
          <a:stretch>
            <a:fillRect/>
          </a:stretch>
        </p:blipFill>
        <p:spPr>
          <a:xfrm>
            <a:off x="15633700" y="10210800"/>
            <a:ext cx="1308100" cy="1736725"/>
          </a:xfrm>
          <a:prstGeom prst="rect">
            <a:avLst/>
          </a:prstGeom>
          <a:ln w="12700">
            <a:miter lim="400000"/>
          </a:ln>
        </p:spPr>
      </p:pic>
      <p:pic>
        <p:nvPicPr>
          <p:cNvPr id="1090" name="ad.png" descr="ad.png"/>
          <p:cNvPicPr>
            <a:picLocks/>
          </p:cNvPicPr>
          <p:nvPr/>
        </p:nvPicPr>
        <p:blipFill>
          <a:blip r:embed="rId14"/>
          <a:stretch>
            <a:fillRect/>
          </a:stretch>
        </p:blipFill>
        <p:spPr>
          <a:xfrm>
            <a:off x="16090901" y="10210800"/>
            <a:ext cx="1308101" cy="1736725"/>
          </a:xfrm>
          <a:prstGeom prst="rect">
            <a:avLst/>
          </a:prstGeom>
          <a:ln w="12700">
            <a:miter lim="400000"/>
          </a:ln>
        </p:spPr>
      </p:pic>
      <p:pic>
        <p:nvPicPr>
          <p:cNvPr id="1091" name="2c.png" descr="2c.png"/>
          <p:cNvPicPr>
            <a:picLocks/>
          </p:cNvPicPr>
          <p:nvPr/>
        </p:nvPicPr>
        <p:blipFill>
          <a:blip r:embed="rId15"/>
          <a:stretch>
            <a:fillRect/>
          </a:stretch>
        </p:blipFill>
        <p:spPr>
          <a:xfrm>
            <a:off x="16484600" y="10210800"/>
            <a:ext cx="1308100" cy="1736725"/>
          </a:xfrm>
          <a:prstGeom prst="rect">
            <a:avLst/>
          </a:prstGeom>
          <a:ln w="12700">
            <a:miter lim="400000"/>
          </a:ln>
        </p:spPr>
      </p:pic>
      <p:pic>
        <p:nvPicPr>
          <p:cNvPr id="1092" name="tc.png" descr="tc.png"/>
          <p:cNvPicPr>
            <a:picLocks/>
          </p:cNvPicPr>
          <p:nvPr/>
        </p:nvPicPr>
        <p:blipFill>
          <a:blip r:embed="rId16"/>
          <a:stretch>
            <a:fillRect/>
          </a:stretch>
        </p:blipFill>
        <p:spPr>
          <a:xfrm>
            <a:off x="16852900" y="10210800"/>
            <a:ext cx="1308100" cy="1736725"/>
          </a:xfrm>
          <a:prstGeom prst="rect">
            <a:avLst/>
          </a:prstGeom>
          <a:ln w="12700">
            <a:miter lim="400000"/>
          </a:ln>
        </p:spPr>
      </p:pic>
      <p:pic>
        <p:nvPicPr>
          <p:cNvPr id="1093" name="jc.png" descr="jc.png"/>
          <p:cNvPicPr>
            <a:picLocks/>
          </p:cNvPicPr>
          <p:nvPr/>
        </p:nvPicPr>
        <p:blipFill>
          <a:blip r:embed="rId17"/>
          <a:stretch>
            <a:fillRect/>
          </a:stretch>
        </p:blipFill>
        <p:spPr>
          <a:xfrm>
            <a:off x="17246600" y="10210800"/>
            <a:ext cx="1308100" cy="1736725"/>
          </a:xfrm>
          <a:prstGeom prst="rect">
            <a:avLst/>
          </a:prstGeom>
          <a:ln w="12700">
            <a:miter lim="400000"/>
          </a:ln>
        </p:spPr>
      </p:pic>
      <p:pic>
        <p:nvPicPr>
          <p:cNvPr id="1094" name="qc.png" descr="qc.png"/>
          <p:cNvPicPr>
            <a:picLocks/>
          </p:cNvPicPr>
          <p:nvPr/>
        </p:nvPicPr>
        <p:blipFill>
          <a:blip r:embed="rId10"/>
          <a:stretch>
            <a:fillRect/>
          </a:stretch>
        </p:blipFill>
        <p:spPr>
          <a:xfrm>
            <a:off x="17716500" y="10210800"/>
            <a:ext cx="1308100" cy="1736725"/>
          </a:xfrm>
          <a:prstGeom prst="rect">
            <a:avLst/>
          </a:prstGeom>
          <a:ln w="12700">
            <a:miter lim="400000"/>
          </a:ln>
        </p:spPr>
      </p:pic>
      <p:pic>
        <p:nvPicPr>
          <p:cNvPr id="1095" name="7h.png" descr="7h.png"/>
          <p:cNvPicPr>
            <a:picLocks/>
          </p:cNvPicPr>
          <p:nvPr/>
        </p:nvPicPr>
        <p:blipFill>
          <a:blip r:embed="rId18"/>
          <a:stretch>
            <a:fillRect/>
          </a:stretch>
        </p:blipFill>
        <p:spPr>
          <a:xfrm>
            <a:off x="18135600" y="10210800"/>
            <a:ext cx="1308100" cy="1736725"/>
          </a:xfrm>
          <a:prstGeom prst="rect">
            <a:avLst/>
          </a:prstGeom>
          <a:ln w="12700">
            <a:miter lim="400000"/>
          </a:ln>
        </p:spPr>
      </p:pic>
      <p:pic>
        <p:nvPicPr>
          <p:cNvPr id="1096" name="kh.png" descr="kh.png"/>
          <p:cNvPicPr>
            <a:picLocks/>
          </p:cNvPicPr>
          <p:nvPr/>
        </p:nvPicPr>
        <p:blipFill>
          <a:blip r:embed="rId19"/>
          <a:stretch>
            <a:fillRect/>
          </a:stretch>
        </p:blipFill>
        <p:spPr>
          <a:xfrm>
            <a:off x="18465800" y="10210800"/>
            <a:ext cx="1308100" cy="1736725"/>
          </a:xfrm>
          <a:prstGeom prst="rect">
            <a:avLst/>
          </a:prstGeom>
          <a:ln w="12700">
            <a:miter lim="400000"/>
          </a:ln>
        </p:spPr>
      </p:pic>
      <p:pic>
        <p:nvPicPr>
          <p:cNvPr id="1097" name="js.png" descr="js.png"/>
          <p:cNvPicPr>
            <a:picLocks/>
          </p:cNvPicPr>
          <p:nvPr/>
        </p:nvPicPr>
        <p:blipFill>
          <a:blip r:embed="rId20"/>
          <a:stretch>
            <a:fillRect/>
          </a:stretch>
        </p:blipFill>
        <p:spPr>
          <a:xfrm>
            <a:off x="18834100" y="10210800"/>
            <a:ext cx="1308100" cy="1736725"/>
          </a:xfrm>
          <a:prstGeom prst="rect">
            <a:avLst/>
          </a:prstGeom>
          <a:ln w="12700">
            <a:miter lim="400000"/>
          </a:ln>
        </p:spPr>
      </p:pic>
      <p:pic>
        <p:nvPicPr>
          <p:cNvPr id="1098" name="image.pdf" descr="image.pdf"/>
          <p:cNvPicPr>
            <a:picLocks/>
          </p:cNvPicPr>
          <p:nvPr/>
        </p:nvPicPr>
        <p:blipFill>
          <a:blip r:embed="rId21"/>
          <a:stretch>
            <a:fillRect/>
          </a:stretch>
        </p:blipFill>
        <p:spPr>
          <a:xfrm>
            <a:off x="5638800" y="12039600"/>
            <a:ext cx="5470526" cy="847725"/>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62</a:t>
            </a:fld>
            <a:endParaRPr/>
          </a:p>
        </p:txBody>
      </p:sp>
      <p:sp>
        <p:nvSpPr>
          <p:cNvPr id="1101" name="Binomial Coefficients:  First Attempt"/>
          <p:cNvSpPr txBox="1">
            <a:spLocks noGrp="1"/>
          </p:cNvSpPr>
          <p:nvPr>
            <p:ph type="title"/>
          </p:nvPr>
        </p:nvSpPr>
        <p:spPr>
          <a:prstGeom prst="rect">
            <a:avLst/>
          </a:prstGeom>
        </p:spPr>
        <p:txBody>
          <a:bodyPr/>
          <a:lstStyle/>
          <a:p>
            <a:r>
              <a:t>Binomial Coefficients:  First Attempt</a:t>
            </a:r>
          </a:p>
        </p:txBody>
      </p:sp>
      <p:sp>
        <p:nvSpPr>
          <p:cNvPr id="1102" name="public class SlowBinomial…"/>
          <p:cNvSpPr/>
          <p:nvPr/>
        </p:nvSpPr>
        <p:spPr>
          <a:xfrm>
            <a:off x="1270000" y="1968499"/>
            <a:ext cx="19478567" cy="10413107"/>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9700" tIns="139700" rIns="139700" bIns="139700">
            <a:spAutoFit/>
          </a:bodyPr>
          <a:lstStyle/>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public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class</a:t>
            </a:r>
            <a:r>
              <a:rPr sz="3000" b="1" dirty="0">
                <a:uFill>
                  <a:solidFill>
                    <a:srgbClr val="000112"/>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SlowBinomial</a:t>
            </a:r>
            <a:endParaRPr sz="3000" b="1" dirty="0">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a:t>
            </a:r>
          </a:p>
          <a:p>
            <a:pPr defTabSz="647700">
              <a:lnSpc>
                <a:spcPts val="4400"/>
              </a:lnSpc>
              <a:buClr>
                <a:srgbClr val="797979"/>
              </a:buClr>
              <a:buFont typeface="Courier New"/>
              <a:tabLst>
                <a:tab pos="1511300" algn="l"/>
              </a:tabLst>
              <a:defRPr sz="2600"/>
            </a:pPr>
            <a:r>
              <a:rPr sz="3000" b="1" dirty="0">
                <a:uFill>
                  <a:solidFill>
                    <a:srgbClr val="797979"/>
                  </a:solidFill>
                </a:uFill>
                <a:latin typeface="Courier New"/>
                <a:ea typeface="Courier New"/>
                <a:cs typeface="Courier New"/>
                <a:sym typeface="Courier New"/>
              </a:rPr>
              <a:t>   // Natural recursive implementation</a:t>
            </a:r>
          </a:p>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   public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static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long </a:t>
            </a:r>
            <a:r>
              <a:rPr sz="3000" b="1" dirty="0">
                <a:uFill>
                  <a:solidFill>
                    <a:srgbClr val="000112"/>
                  </a:solidFill>
                </a:uFill>
                <a:latin typeface="Courier New"/>
                <a:ea typeface="Courier New"/>
                <a:cs typeface="Courier New"/>
                <a:sym typeface="Courier New"/>
              </a:rPr>
              <a:t>binomial</a:t>
            </a:r>
            <a:r>
              <a:rPr sz="3000" b="1" dirty="0">
                <a:uFill>
                  <a:solidFill>
                    <a:srgbClr val="A01300"/>
                  </a:solidFill>
                </a:uFill>
                <a:latin typeface="Courier New"/>
                <a:ea typeface="Courier New"/>
                <a:cs typeface="Courier New"/>
                <a:sym typeface="Courier New"/>
              </a:rPr>
              <a:t>(</a:t>
            </a:r>
            <a:r>
              <a:rPr sz="3000" b="1" dirty="0">
                <a:uFill>
                  <a:solidFill>
                    <a:srgbClr val="007DD7"/>
                  </a:solidFill>
                </a:uFill>
                <a:latin typeface="Courier New"/>
                <a:ea typeface="Courier New"/>
                <a:cs typeface="Courier New"/>
                <a:sym typeface="Courier New"/>
              </a:rPr>
              <a:t>long </a:t>
            </a:r>
            <a:r>
              <a:rPr sz="3000" b="1" dirty="0">
                <a:uFill>
                  <a:solidFill>
                    <a:srgbClr val="000112"/>
                  </a:solidFill>
                </a:uFill>
                <a:latin typeface="Courier New"/>
                <a:ea typeface="Courier New"/>
                <a:cs typeface="Courier New"/>
                <a:sym typeface="Courier New"/>
              </a:rPr>
              <a:t>n</a:t>
            </a:r>
            <a:r>
              <a:rPr sz="3000" b="1" dirty="0">
                <a:uFill>
                  <a:solidFill>
                    <a:srgbClr val="A01300"/>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long </a:t>
            </a:r>
            <a:r>
              <a:rPr sz="3000" b="1" dirty="0">
                <a:uFill>
                  <a:solidFill>
                    <a:srgbClr val="000112"/>
                  </a:solidFill>
                </a:uFill>
                <a:latin typeface="Courier New"/>
                <a:ea typeface="Courier New"/>
                <a:cs typeface="Courier New"/>
                <a:sym typeface="Courier New"/>
              </a:rPr>
              <a:t>k</a:t>
            </a:r>
            <a:r>
              <a:rPr sz="3000" b="1" dirty="0">
                <a:uFill>
                  <a:solidFill>
                    <a:srgbClr val="A01300"/>
                  </a:solidFill>
                </a:uFill>
                <a:latin typeface="Courier New"/>
                <a:ea typeface="Courier New"/>
                <a:cs typeface="Courier New"/>
                <a:sym typeface="Courier New"/>
              </a:rPr>
              <a:t>)</a:t>
            </a:r>
            <a:endParaRPr sz="3000" b="1" dirty="0">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if</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k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return </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if</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n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return </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3000" b="1">
                <a:latin typeface="Courier New"/>
                <a:ea typeface="Courier New"/>
                <a:cs typeface="Courier New"/>
                <a:sym typeface="Courier New"/>
              </a:defRPr>
            </a:pPr>
            <a:r>
              <a:rPr dirty="0">
                <a:uFill>
                  <a:solidFill>
                    <a:srgbClr val="000112"/>
                  </a:solidFill>
                </a:uFill>
              </a:rPr>
              <a:t>      return binomial</a:t>
            </a:r>
            <a:r>
              <a:rPr dirty="0">
                <a:uFill>
                  <a:solidFill>
                    <a:srgbClr val="A01300"/>
                  </a:solidFill>
                </a:uFill>
              </a:rPr>
              <a:t>(</a:t>
            </a:r>
            <a:r>
              <a:rPr dirty="0">
                <a:uFill>
                  <a:solidFill>
                    <a:srgbClr val="000112"/>
                  </a:solidFill>
                </a:uFill>
              </a:rPr>
              <a:t>n</a:t>
            </a:r>
            <a:r>
              <a:rPr dirty="0">
                <a:uFill>
                  <a:solidFill>
                    <a:srgbClr val="A01300"/>
                  </a:solidFill>
                </a:uFill>
              </a:rPr>
              <a:t>-</a:t>
            </a:r>
            <a:r>
              <a:rPr dirty="0">
                <a:uFill>
                  <a:solidFill>
                    <a:srgbClr val="942193"/>
                  </a:solidFill>
                </a:uFill>
              </a:rPr>
              <a:t>1</a:t>
            </a:r>
            <a:r>
              <a:rPr dirty="0">
                <a:uFill>
                  <a:solidFill>
                    <a:srgbClr val="A01300"/>
                  </a:solidFill>
                </a:uFill>
              </a:rPr>
              <a:t>, </a:t>
            </a:r>
            <a:r>
              <a:rPr dirty="0">
                <a:uFill>
                  <a:solidFill>
                    <a:srgbClr val="000112"/>
                  </a:solidFill>
                </a:uFill>
              </a:rPr>
              <a:t>k</a:t>
            </a:r>
            <a:r>
              <a:rPr dirty="0">
                <a:uFill>
                  <a:solidFill>
                    <a:srgbClr val="A01300"/>
                  </a:solidFill>
                </a:uFill>
              </a:rPr>
              <a:t>-</a:t>
            </a:r>
            <a:r>
              <a:rPr dirty="0">
                <a:uFill>
                  <a:solidFill>
                    <a:srgbClr val="942193"/>
                  </a:solidFill>
                </a:uFill>
              </a:rPr>
              <a:t>1</a:t>
            </a:r>
            <a:r>
              <a:rPr dirty="0">
                <a:uFill>
                  <a:solidFill>
                    <a:srgbClr val="A01300"/>
                  </a:solidFill>
                </a:uFill>
              </a:rPr>
              <a:t>)</a:t>
            </a:r>
            <a:r>
              <a:rPr dirty="0">
                <a:uFill>
                  <a:solidFill>
                    <a:srgbClr val="000112"/>
                  </a:solidFill>
                </a:uFill>
              </a:rPr>
              <a:t> </a:t>
            </a:r>
            <a:r>
              <a:rPr dirty="0">
                <a:uFill>
                  <a:solidFill>
                    <a:srgbClr val="A01300"/>
                  </a:solidFill>
                </a:uFill>
              </a:rPr>
              <a:t>+ </a:t>
            </a:r>
            <a:r>
              <a:rPr dirty="0">
                <a:uFill>
                  <a:solidFill>
                    <a:srgbClr val="000112"/>
                  </a:solidFill>
                </a:uFill>
              </a:rPr>
              <a:t>binomial</a:t>
            </a:r>
            <a:r>
              <a:rPr dirty="0">
                <a:uFill>
                  <a:solidFill>
                    <a:srgbClr val="A01300"/>
                  </a:solidFill>
                </a:uFill>
              </a:rPr>
              <a:t>(</a:t>
            </a:r>
            <a:r>
              <a:rPr dirty="0">
                <a:uFill>
                  <a:solidFill>
                    <a:srgbClr val="000112"/>
                  </a:solidFill>
                </a:uFill>
              </a:rPr>
              <a:t>n</a:t>
            </a:r>
            <a:r>
              <a:rPr dirty="0">
                <a:uFill>
                  <a:solidFill>
                    <a:srgbClr val="A01300"/>
                  </a:solidFill>
                </a:uFill>
              </a:rPr>
              <a:t>-</a:t>
            </a:r>
            <a:r>
              <a:rPr dirty="0">
                <a:uFill>
                  <a:solidFill>
                    <a:srgbClr val="942193"/>
                  </a:solidFill>
                </a:uFill>
              </a:rPr>
              <a:t>1</a:t>
            </a:r>
            <a:r>
              <a:rPr dirty="0">
                <a:uFill>
                  <a:solidFill>
                    <a:srgbClr val="A01300"/>
                  </a:solidFill>
                </a:uFill>
              </a:rPr>
              <a:t>, </a:t>
            </a:r>
            <a:r>
              <a:rPr dirty="0">
                <a:uFill>
                  <a:solidFill>
                    <a:srgbClr val="000112"/>
                  </a:solidFill>
                </a:uFill>
              </a:rPr>
              <a:t>k</a:t>
            </a:r>
            <a:r>
              <a:rPr dirty="0">
                <a:uFill>
                  <a:solidFill>
                    <a:srgbClr val="A01300"/>
                  </a:solidFill>
                </a:uFill>
              </a:rPr>
              <a:t>);</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rPr dirty="0"/>
              <a:t>   }</a:t>
            </a:r>
          </a:p>
          <a:p>
            <a:pPr defTabSz="647700">
              <a:lnSpc>
                <a:spcPts val="4400"/>
              </a:lnSpc>
              <a:buClr>
                <a:srgbClr val="007DD7"/>
              </a:buClr>
              <a:buFont typeface="Courier New"/>
              <a:tabLst>
                <a:tab pos="1511300" algn="l"/>
              </a:tabLst>
              <a:defRPr sz="3000" b="1">
                <a:uFill>
                  <a:solidFill>
                    <a:srgbClr val="007DD7"/>
                  </a:solidFill>
                </a:uFill>
                <a:latin typeface="Courier New"/>
                <a:ea typeface="Courier New"/>
                <a:cs typeface="Courier New"/>
                <a:sym typeface="Courier New"/>
              </a:defRPr>
            </a:pPr>
            <a:r>
              <a:rPr dirty="0"/>
              <a:t>   </a:t>
            </a:r>
          </a:p>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   public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static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void</a:t>
            </a:r>
            <a:r>
              <a:rPr sz="3000" b="1" dirty="0">
                <a:uFill>
                  <a:solidFill>
                    <a:srgbClr val="000112"/>
                  </a:solidFill>
                </a:uFill>
                <a:latin typeface="Courier New"/>
                <a:ea typeface="Courier New"/>
                <a:cs typeface="Courier New"/>
                <a:sym typeface="Courier New"/>
              </a:rPr>
              <a:t> main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String</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args</a:t>
            </a:r>
            <a:r>
              <a:rPr sz="3000" b="1" dirty="0">
                <a:uFill>
                  <a:solidFill>
                    <a:srgbClr val="A01300"/>
                  </a:solidFill>
                </a:uFill>
                <a:latin typeface="Courier New"/>
                <a:ea typeface="Courier New"/>
                <a:cs typeface="Courier New"/>
                <a:sym typeface="Courier New"/>
              </a:rPr>
              <a:t>)</a:t>
            </a:r>
            <a:endParaRPr sz="3000" b="1" dirty="0">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N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Integer</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parseInt</a:t>
            </a:r>
            <a:r>
              <a:rPr sz="3000" b="1" dirty="0">
                <a:uFill>
                  <a:solidFill>
                    <a:srgbClr val="A01300"/>
                  </a:solidFill>
                </a:uFill>
                <a:latin typeface="Courier New"/>
                <a:ea typeface="Courier New"/>
                <a:cs typeface="Courier New"/>
                <a:sym typeface="Courier New"/>
              </a:rPr>
              <a:t>(</a:t>
            </a:r>
            <a:r>
              <a:rPr sz="3000" b="1" dirty="0" err="1">
                <a:uFill>
                  <a:solidFill>
                    <a:srgbClr val="000112"/>
                  </a:solidFill>
                </a:uFill>
                <a:latin typeface="Courier New"/>
                <a:ea typeface="Courier New"/>
                <a:cs typeface="Courier New"/>
                <a:sym typeface="Courier New"/>
              </a:rPr>
              <a:t>args</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K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Integer</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parseInt</a:t>
            </a:r>
            <a:r>
              <a:rPr sz="3000" b="1" dirty="0">
                <a:uFill>
                  <a:solidFill>
                    <a:srgbClr val="A01300"/>
                  </a:solidFill>
                </a:uFill>
                <a:latin typeface="Courier New"/>
                <a:ea typeface="Courier New"/>
                <a:cs typeface="Courier New"/>
                <a:sym typeface="Courier New"/>
              </a:rPr>
              <a:t>(</a:t>
            </a:r>
            <a:r>
              <a:rPr sz="3000" b="1" dirty="0" err="1">
                <a:uFill>
                  <a:solidFill>
                    <a:srgbClr val="000112"/>
                  </a:solidFill>
                </a:uFill>
                <a:latin typeface="Courier New"/>
                <a:ea typeface="Courier New"/>
                <a:cs typeface="Courier New"/>
                <a:sym typeface="Courier New"/>
              </a:rPr>
              <a:t>args</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StdOut</a:t>
            </a:r>
            <a:r>
              <a:rPr sz="3000" b="1" dirty="0" err="1">
                <a:uFill>
                  <a:solidFill>
                    <a:srgbClr val="A01300"/>
                  </a:solidFill>
                </a:uFill>
                <a:latin typeface="Courier New"/>
                <a:ea typeface="Courier New"/>
                <a:cs typeface="Courier New"/>
                <a:sym typeface="Courier New"/>
              </a:rPr>
              <a:t>.</a:t>
            </a:r>
            <a:r>
              <a:rPr sz="3000" b="1" dirty="0" err="1">
                <a:uFill>
                  <a:solidFill>
                    <a:srgbClr val="000112"/>
                  </a:solidFill>
                </a:uFill>
                <a:latin typeface="Courier New"/>
                <a:ea typeface="Courier New"/>
                <a:cs typeface="Courier New"/>
                <a:sym typeface="Courier New"/>
              </a:rPr>
              <a:t>println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binomial</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N</a:t>
            </a:r>
            <a:r>
              <a:rPr sz="3000" b="1" dirty="0">
                <a:uFill>
                  <a:solidFill>
                    <a:srgbClr val="A01300"/>
                  </a:solidFill>
                </a:uFill>
                <a:latin typeface="Courier New"/>
                <a:ea typeface="Courier New"/>
                <a:cs typeface="Courier New"/>
                <a:sym typeface="Courier New"/>
              </a:rPr>
              <a:t>, </a:t>
            </a:r>
            <a:r>
              <a:rPr sz="3000" b="1" dirty="0">
                <a:uFill>
                  <a:solidFill>
                    <a:srgbClr val="000112"/>
                  </a:solidFill>
                </a:uFill>
                <a:latin typeface="Courier New"/>
                <a:ea typeface="Courier New"/>
                <a:cs typeface="Courier New"/>
                <a:sym typeface="Courier New"/>
              </a:rPr>
              <a:t>K</a:t>
            </a:r>
            <a:r>
              <a:rPr sz="3000" b="1" dirty="0">
                <a:uFill>
                  <a:solidFill>
                    <a:srgbClr val="A01300"/>
                  </a:solidFill>
                </a:uFill>
                <a:latin typeface="Courier New"/>
                <a:ea typeface="Courier New"/>
                <a:cs typeface="Courier New"/>
                <a:sym typeface="Courier New"/>
              </a:rPr>
              <a:t>));</a:t>
            </a:r>
          </a:p>
          <a:p>
            <a:pPr defTabSz="647700">
              <a:lnSpc>
                <a:spcPts val="4400"/>
              </a:lnSpc>
              <a:buClr>
                <a:srgbClr val="000000"/>
              </a:buClr>
              <a:buFont typeface="Courier New"/>
              <a:tabLst>
                <a:tab pos="1511300" algn="l"/>
              </a:tabLst>
              <a:defRPr sz="3000" b="1">
                <a:latin typeface="Courier New"/>
                <a:ea typeface="Courier New"/>
                <a:cs typeface="Courier New"/>
                <a:sym typeface="Courier New"/>
              </a:defRPr>
            </a:pPr>
            <a:r>
              <a:rPr dirty="0"/>
              <a:t>   }</a:t>
            </a:r>
          </a:p>
          <a:p>
            <a:pPr defTabSz="647700">
              <a:lnSpc>
                <a:spcPts val="4400"/>
              </a:lnSpc>
              <a:buClr>
                <a:srgbClr val="A01300"/>
              </a:buClr>
              <a:buFont typeface="Courier New"/>
              <a:tabLst>
                <a:tab pos="1511300" algn="l"/>
              </a:tabLst>
              <a:defRPr sz="3000" b="1">
                <a:uFill>
                  <a:solidFill>
                    <a:srgbClr val="A01300"/>
                  </a:solidFill>
                </a:uFill>
                <a:latin typeface="Courier New"/>
                <a:ea typeface="Courier New"/>
                <a:cs typeface="Courier New"/>
                <a:sym typeface="Courier New"/>
              </a:defRPr>
            </a:pPr>
            <a:endParaRPr dirty="0"/>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rPr dirty="0"/>
              <a: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4" name="TEQ on Performance 3"/>
          <p:cNvSpPr txBox="1">
            <a:spLocks noGrp="1"/>
          </p:cNvSpPr>
          <p:nvPr>
            <p:ph type="title"/>
          </p:nvPr>
        </p:nvSpPr>
        <p:spPr>
          <a:prstGeom prst="rect">
            <a:avLst/>
          </a:prstGeom>
        </p:spPr>
        <p:txBody>
          <a:bodyPr/>
          <a:lstStyle/>
          <a:p>
            <a:r>
              <a:t>TEQ on Performance 3 </a:t>
            </a:r>
          </a:p>
        </p:txBody>
      </p:sp>
      <p:sp>
        <p:nvSpPr>
          <p:cNvPr id="1105" name="Is this an efficient way to compute binomial coefficients?"/>
          <p:cNvSpPr txBox="1">
            <a:spLocks noGrp="1"/>
          </p:cNvSpPr>
          <p:nvPr>
            <p:ph type="body" sz="half" idx="1"/>
          </p:nvPr>
        </p:nvSpPr>
        <p:spPr>
          <a:xfrm>
            <a:off x="1625600" y="1816100"/>
            <a:ext cx="20929600" cy="5842000"/>
          </a:xfrm>
          <a:prstGeom prst="rect">
            <a:avLst/>
          </a:prstGeom>
        </p:spPr>
        <p:txBody>
          <a:bodyPr/>
          <a:lstStyle/>
          <a:p>
            <a:r>
              <a:rPr dirty="0"/>
              <a:t>Is this an efficient way to compute binomial coefficients?</a:t>
            </a:r>
            <a:br>
              <a:rPr dirty="0"/>
            </a:br>
            <a:endParaRPr dirty="0"/>
          </a:p>
        </p:txBody>
      </p:sp>
      <p:sp>
        <p:nvSpPr>
          <p:cNvPr id="11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63</a:t>
            </a:fld>
            <a:endParaRPr/>
          </a:p>
        </p:txBody>
      </p:sp>
      <p:sp>
        <p:nvSpPr>
          <p:cNvPr id="1107" name="public static long binomial(long n, long k)…"/>
          <p:cNvSpPr/>
          <p:nvPr/>
        </p:nvSpPr>
        <p:spPr>
          <a:xfrm>
            <a:off x="3729037" y="2985294"/>
            <a:ext cx="17302163" cy="3642023"/>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9700" tIns="139700" rIns="139700" bIns="139700">
            <a:spAutoFit/>
          </a:bodyPr>
          <a:lstStyle/>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   public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static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long </a:t>
            </a:r>
            <a:r>
              <a:rPr sz="3000" b="1" dirty="0">
                <a:uFill>
                  <a:solidFill>
                    <a:srgbClr val="000112"/>
                  </a:solidFill>
                </a:uFill>
                <a:latin typeface="Courier New"/>
                <a:ea typeface="Courier New"/>
                <a:cs typeface="Courier New"/>
                <a:sym typeface="Courier New"/>
              </a:rPr>
              <a:t>binomial</a:t>
            </a:r>
            <a:r>
              <a:rPr sz="3000" b="1" dirty="0">
                <a:uFill>
                  <a:solidFill>
                    <a:srgbClr val="A01300"/>
                  </a:solidFill>
                </a:uFill>
                <a:latin typeface="Courier New"/>
                <a:ea typeface="Courier New"/>
                <a:cs typeface="Courier New"/>
                <a:sym typeface="Courier New"/>
              </a:rPr>
              <a:t>(</a:t>
            </a:r>
            <a:r>
              <a:rPr sz="3000" b="1" dirty="0">
                <a:uFill>
                  <a:solidFill>
                    <a:srgbClr val="007DD7"/>
                  </a:solidFill>
                </a:uFill>
                <a:latin typeface="Courier New"/>
                <a:ea typeface="Courier New"/>
                <a:cs typeface="Courier New"/>
                <a:sym typeface="Courier New"/>
              </a:rPr>
              <a:t>long </a:t>
            </a:r>
            <a:r>
              <a:rPr sz="3000" b="1" dirty="0">
                <a:uFill>
                  <a:solidFill>
                    <a:srgbClr val="000112"/>
                  </a:solidFill>
                </a:uFill>
                <a:latin typeface="Courier New"/>
                <a:ea typeface="Courier New"/>
                <a:cs typeface="Courier New"/>
                <a:sym typeface="Courier New"/>
              </a:rPr>
              <a:t>n</a:t>
            </a:r>
            <a:r>
              <a:rPr sz="3000" b="1" dirty="0">
                <a:uFill>
                  <a:solidFill>
                    <a:srgbClr val="A01300"/>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long </a:t>
            </a:r>
            <a:r>
              <a:rPr sz="3000" b="1" dirty="0">
                <a:uFill>
                  <a:solidFill>
                    <a:srgbClr val="000112"/>
                  </a:solidFill>
                </a:uFill>
                <a:latin typeface="Courier New"/>
                <a:ea typeface="Courier New"/>
                <a:cs typeface="Courier New"/>
                <a:sym typeface="Courier New"/>
              </a:rPr>
              <a:t>k</a:t>
            </a:r>
            <a:r>
              <a:rPr sz="3000" b="1" dirty="0">
                <a:uFill>
                  <a:solidFill>
                    <a:srgbClr val="A01300"/>
                  </a:solidFill>
                </a:uFill>
                <a:latin typeface="Courier New"/>
                <a:ea typeface="Courier New"/>
                <a:cs typeface="Courier New"/>
                <a:sym typeface="Courier New"/>
              </a:rPr>
              <a:t>)</a:t>
            </a:r>
            <a:endParaRPr sz="3000" b="1" dirty="0">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if</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k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return </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if</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n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return </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3000" b="1">
                <a:latin typeface="Courier New"/>
                <a:ea typeface="Courier New"/>
                <a:cs typeface="Courier New"/>
                <a:sym typeface="Courier New"/>
              </a:defRPr>
            </a:pPr>
            <a:r>
              <a:rPr dirty="0">
                <a:uFill>
                  <a:solidFill>
                    <a:srgbClr val="000112"/>
                  </a:solidFill>
                </a:uFill>
              </a:rPr>
              <a:t>      return binomial</a:t>
            </a:r>
            <a:r>
              <a:rPr dirty="0">
                <a:uFill>
                  <a:solidFill>
                    <a:srgbClr val="A01300"/>
                  </a:solidFill>
                </a:uFill>
              </a:rPr>
              <a:t>(</a:t>
            </a:r>
            <a:r>
              <a:rPr dirty="0">
                <a:uFill>
                  <a:solidFill>
                    <a:srgbClr val="000112"/>
                  </a:solidFill>
                </a:uFill>
              </a:rPr>
              <a:t>n</a:t>
            </a:r>
            <a:r>
              <a:rPr dirty="0">
                <a:uFill>
                  <a:solidFill>
                    <a:srgbClr val="A01300"/>
                  </a:solidFill>
                </a:uFill>
              </a:rPr>
              <a:t>-</a:t>
            </a:r>
            <a:r>
              <a:rPr dirty="0">
                <a:uFill>
                  <a:solidFill>
                    <a:srgbClr val="942193"/>
                  </a:solidFill>
                </a:uFill>
              </a:rPr>
              <a:t>1</a:t>
            </a:r>
            <a:r>
              <a:rPr dirty="0">
                <a:uFill>
                  <a:solidFill>
                    <a:srgbClr val="A01300"/>
                  </a:solidFill>
                </a:uFill>
              </a:rPr>
              <a:t>, </a:t>
            </a:r>
            <a:r>
              <a:rPr dirty="0">
                <a:uFill>
                  <a:solidFill>
                    <a:srgbClr val="000112"/>
                  </a:solidFill>
                </a:uFill>
              </a:rPr>
              <a:t>k</a:t>
            </a:r>
            <a:r>
              <a:rPr dirty="0">
                <a:uFill>
                  <a:solidFill>
                    <a:srgbClr val="A01300"/>
                  </a:solidFill>
                </a:uFill>
              </a:rPr>
              <a:t>-</a:t>
            </a:r>
            <a:r>
              <a:rPr dirty="0">
                <a:uFill>
                  <a:solidFill>
                    <a:srgbClr val="942193"/>
                  </a:solidFill>
                </a:uFill>
              </a:rPr>
              <a:t>1</a:t>
            </a:r>
            <a:r>
              <a:rPr dirty="0">
                <a:uFill>
                  <a:solidFill>
                    <a:srgbClr val="A01300"/>
                  </a:solidFill>
                </a:uFill>
              </a:rPr>
              <a:t>)</a:t>
            </a:r>
            <a:r>
              <a:rPr dirty="0">
                <a:uFill>
                  <a:solidFill>
                    <a:srgbClr val="000112"/>
                  </a:solidFill>
                </a:uFill>
              </a:rPr>
              <a:t> </a:t>
            </a:r>
            <a:r>
              <a:rPr dirty="0">
                <a:uFill>
                  <a:solidFill>
                    <a:srgbClr val="A01300"/>
                  </a:solidFill>
                </a:uFill>
              </a:rPr>
              <a:t>+ </a:t>
            </a:r>
            <a:r>
              <a:rPr dirty="0">
                <a:uFill>
                  <a:solidFill>
                    <a:srgbClr val="000112"/>
                  </a:solidFill>
                </a:uFill>
              </a:rPr>
              <a:t>binomial</a:t>
            </a:r>
            <a:r>
              <a:rPr dirty="0">
                <a:uFill>
                  <a:solidFill>
                    <a:srgbClr val="A01300"/>
                  </a:solidFill>
                </a:uFill>
              </a:rPr>
              <a:t>(</a:t>
            </a:r>
            <a:r>
              <a:rPr dirty="0">
                <a:uFill>
                  <a:solidFill>
                    <a:srgbClr val="000112"/>
                  </a:solidFill>
                </a:uFill>
              </a:rPr>
              <a:t>n</a:t>
            </a:r>
            <a:r>
              <a:rPr dirty="0">
                <a:uFill>
                  <a:solidFill>
                    <a:srgbClr val="A01300"/>
                  </a:solidFill>
                </a:uFill>
              </a:rPr>
              <a:t>-</a:t>
            </a:r>
            <a:r>
              <a:rPr dirty="0">
                <a:uFill>
                  <a:solidFill>
                    <a:srgbClr val="942193"/>
                  </a:solidFill>
                </a:uFill>
              </a:rPr>
              <a:t>1</a:t>
            </a:r>
            <a:r>
              <a:rPr dirty="0">
                <a:uFill>
                  <a:solidFill>
                    <a:srgbClr val="A01300"/>
                  </a:solidFill>
                </a:uFill>
              </a:rPr>
              <a:t>, </a:t>
            </a:r>
            <a:r>
              <a:rPr dirty="0">
                <a:uFill>
                  <a:solidFill>
                    <a:srgbClr val="000112"/>
                  </a:solidFill>
                </a:uFill>
              </a:rPr>
              <a:t>k</a:t>
            </a:r>
            <a:r>
              <a:rPr dirty="0">
                <a:uFill>
                  <a:solidFill>
                    <a:srgbClr val="A01300"/>
                  </a:solidFill>
                </a:uFill>
              </a:rPr>
              <a:t>);</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rPr dirty="0"/>
              <a:t>   }</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9" name="TEQ on Performance 3"/>
          <p:cNvSpPr txBox="1">
            <a:spLocks noGrp="1"/>
          </p:cNvSpPr>
          <p:nvPr>
            <p:ph type="title"/>
          </p:nvPr>
        </p:nvSpPr>
        <p:spPr>
          <a:prstGeom prst="rect">
            <a:avLst/>
          </a:prstGeom>
        </p:spPr>
        <p:txBody>
          <a:bodyPr/>
          <a:lstStyle/>
          <a:p>
            <a:r>
              <a:t>TEQ on Performance 3 </a:t>
            </a:r>
          </a:p>
        </p:txBody>
      </p:sp>
      <p:sp>
        <p:nvSpPr>
          <p:cNvPr id="1110" name="Is this an efficient way to compute binomial coefficients?"/>
          <p:cNvSpPr txBox="1">
            <a:spLocks noGrp="1"/>
          </p:cNvSpPr>
          <p:nvPr>
            <p:ph type="body" sz="half" idx="1"/>
          </p:nvPr>
        </p:nvSpPr>
        <p:spPr>
          <a:xfrm>
            <a:off x="1625600" y="1816100"/>
            <a:ext cx="20929600" cy="5842000"/>
          </a:xfrm>
          <a:prstGeom prst="rect">
            <a:avLst/>
          </a:prstGeom>
        </p:spPr>
        <p:txBody>
          <a:bodyPr/>
          <a:lstStyle/>
          <a:p>
            <a:r>
              <a:t>Is this an efficient way to compute binomial coefficients?</a:t>
            </a:r>
            <a:br/>
            <a:endParaRPr/>
          </a:p>
        </p:txBody>
      </p:sp>
      <p:sp>
        <p:nvSpPr>
          <p:cNvPr id="11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64</a:t>
            </a:fld>
            <a:endParaRPr/>
          </a:p>
        </p:txBody>
      </p:sp>
      <p:sp>
        <p:nvSpPr>
          <p:cNvPr id="1112" name="public static long binomial(long n, long k)…"/>
          <p:cNvSpPr/>
          <p:nvPr/>
        </p:nvSpPr>
        <p:spPr>
          <a:xfrm>
            <a:off x="3729037" y="2985294"/>
            <a:ext cx="16878301" cy="3378201"/>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9700" tIns="139700" rIns="139700" bIns="139700">
            <a:spAutoFit/>
          </a:bodyPr>
          <a:lstStyle/>
          <a:p>
            <a:pPr defTabSz="647700">
              <a:lnSpc>
                <a:spcPts val="4400"/>
              </a:lnSpc>
              <a:buClr>
                <a:srgbClr val="007DD7"/>
              </a:buClr>
              <a:buFont typeface="Courier New"/>
              <a:tabLst>
                <a:tab pos="1511300" algn="l"/>
              </a:tabLst>
              <a:defRPr sz="2600"/>
            </a:pPr>
            <a:r>
              <a:rPr sz="3000" b="1">
                <a:uFill>
                  <a:solidFill>
                    <a:srgbClr val="007DD7"/>
                  </a:solidFill>
                </a:uFill>
                <a:latin typeface="Courier New"/>
                <a:ea typeface="Courier New"/>
                <a:cs typeface="Courier New"/>
                <a:sym typeface="Courier New"/>
              </a:rPr>
              <a:t>   public</a:t>
            </a: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static</a:t>
            </a: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long </a:t>
            </a:r>
            <a:r>
              <a:rPr sz="3000" b="1">
                <a:uFill>
                  <a:solidFill>
                    <a:srgbClr val="000112"/>
                  </a:solidFill>
                </a:uFill>
                <a:latin typeface="Courier New"/>
                <a:ea typeface="Courier New"/>
                <a:cs typeface="Courier New"/>
                <a:sym typeface="Courier New"/>
              </a:rPr>
              <a:t>binomial</a:t>
            </a:r>
            <a:r>
              <a:rPr sz="3000" b="1">
                <a:uFill>
                  <a:solidFill>
                    <a:srgbClr val="A01300"/>
                  </a:solidFill>
                </a:uFill>
                <a:latin typeface="Courier New"/>
                <a:ea typeface="Courier New"/>
                <a:cs typeface="Courier New"/>
                <a:sym typeface="Courier New"/>
              </a:rPr>
              <a:t>(</a:t>
            </a:r>
            <a:r>
              <a:rPr sz="3000" b="1">
                <a:uFill>
                  <a:solidFill>
                    <a:srgbClr val="007DD7"/>
                  </a:solidFill>
                </a:uFill>
                <a:latin typeface="Courier New"/>
                <a:ea typeface="Courier New"/>
                <a:cs typeface="Courier New"/>
                <a:sym typeface="Courier New"/>
              </a:rPr>
              <a:t>long </a:t>
            </a:r>
            <a:r>
              <a:rPr sz="3000" b="1">
                <a:uFill>
                  <a:solidFill>
                    <a:srgbClr val="000112"/>
                  </a:solidFill>
                </a:uFill>
                <a:latin typeface="Courier New"/>
                <a:ea typeface="Courier New"/>
                <a:cs typeface="Courier New"/>
                <a:sym typeface="Courier New"/>
              </a:rPr>
              <a:t>n</a:t>
            </a:r>
            <a:r>
              <a:rPr sz="3000" b="1">
                <a:uFill>
                  <a:solidFill>
                    <a:srgbClr val="A01300"/>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long </a:t>
            </a:r>
            <a:r>
              <a:rPr sz="3000" b="1">
                <a:uFill>
                  <a:solidFill>
                    <a:srgbClr val="000112"/>
                  </a:solidFill>
                </a:uFill>
                <a:latin typeface="Courier New"/>
                <a:ea typeface="Courier New"/>
                <a:cs typeface="Courier New"/>
                <a:sym typeface="Courier New"/>
              </a:rPr>
              <a:t>k</a:t>
            </a:r>
            <a:r>
              <a:rPr sz="3000" b="1">
                <a:uFill>
                  <a:solidFill>
                    <a:srgbClr val="A01300"/>
                  </a:solidFill>
                </a:uFill>
                <a:latin typeface="Courier New"/>
                <a:ea typeface="Courier New"/>
                <a:cs typeface="Courier New"/>
                <a:sym typeface="Courier New"/>
              </a:rPr>
              <a:t>)</a:t>
            </a:r>
            <a:endParaRPr sz="3000" b="1">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p>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if</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k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return </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if</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n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return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3000" b="1">
                <a:latin typeface="Courier New"/>
                <a:ea typeface="Courier New"/>
                <a:cs typeface="Courier New"/>
                <a:sym typeface="Courier New"/>
              </a:defRPr>
            </a:pPr>
            <a:r>
              <a:rPr>
                <a:uFill>
                  <a:solidFill>
                    <a:srgbClr val="000112"/>
                  </a:solidFill>
                </a:uFill>
              </a:rPr>
              <a:t>      return binomial</a:t>
            </a:r>
            <a:r>
              <a:rPr>
                <a:uFill>
                  <a:solidFill>
                    <a:srgbClr val="A01300"/>
                  </a:solidFill>
                </a:uFill>
              </a:rPr>
              <a:t>(</a:t>
            </a:r>
            <a:r>
              <a:rPr>
                <a:uFill>
                  <a:solidFill>
                    <a:srgbClr val="000112"/>
                  </a:solidFill>
                </a:uFill>
              </a:rPr>
              <a:t>n</a:t>
            </a:r>
            <a:r>
              <a:rPr>
                <a:uFill>
                  <a:solidFill>
                    <a:srgbClr val="A01300"/>
                  </a:solidFill>
                </a:uFill>
              </a:rPr>
              <a:t>-</a:t>
            </a:r>
            <a:r>
              <a:rPr>
                <a:uFill>
                  <a:solidFill>
                    <a:srgbClr val="942193"/>
                  </a:solidFill>
                </a:uFill>
              </a:rPr>
              <a:t>1</a:t>
            </a:r>
            <a:r>
              <a:rPr>
                <a:uFill>
                  <a:solidFill>
                    <a:srgbClr val="A01300"/>
                  </a:solidFill>
                </a:uFill>
              </a:rPr>
              <a:t>, </a:t>
            </a:r>
            <a:r>
              <a:rPr>
                <a:uFill>
                  <a:solidFill>
                    <a:srgbClr val="000112"/>
                  </a:solidFill>
                </a:uFill>
              </a:rPr>
              <a:t>k</a:t>
            </a:r>
            <a:r>
              <a:rPr>
                <a:uFill>
                  <a:solidFill>
                    <a:srgbClr val="A01300"/>
                  </a:solidFill>
                </a:uFill>
              </a:rPr>
              <a:t>-</a:t>
            </a:r>
            <a:r>
              <a:rPr>
                <a:uFill>
                  <a:solidFill>
                    <a:srgbClr val="942193"/>
                  </a:solidFill>
                </a:uFill>
              </a:rPr>
              <a:t>1</a:t>
            </a:r>
            <a:r>
              <a:rPr>
                <a:uFill>
                  <a:solidFill>
                    <a:srgbClr val="A01300"/>
                  </a:solidFill>
                </a:uFill>
              </a:rPr>
              <a:t>)</a:t>
            </a:r>
            <a:r>
              <a:rPr>
                <a:uFill>
                  <a:solidFill>
                    <a:srgbClr val="000112"/>
                  </a:solidFill>
                </a:uFill>
              </a:rPr>
              <a:t> </a:t>
            </a:r>
            <a:r>
              <a:rPr>
                <a:uFill>
                  <a:solidFill>
                    <a:srgbClr val="A01300"/>
                  </a:solidFill>
                </a:uFill>
              </a:rPr>
              <a:t>+ </a:t>
            </a:r>
            <a:r>
              <a:rPr>
                <a:uFill>
                  <a:solidFill>
                    <a:srgbClr val="000112"/>
                  </a:solidFill>
                </a:uFill>
              </a:rPr>
              <a:t>binomial</a:t>
            </a:r>
            <a:r>
              <a:rPr>
                <a:uFill>
                  <a:solidFill>
                    <a:srgbClr val="A01300"/>
                  </a:solidFill>
                </a:uFill>
              </a:rPr>
              <a:t>(</a:t>
            </a:r>
            <a:r>
              <a:rPr>
                <a:uFill>
                  <a:solidFill>
                    <a:srgbClr val="000112"/>
                  </a:solidFill>
                </a:uFill>
              </a:rPr>
              <a:t>n</a:t>
            </a:r>
            <a:r>
              <a:rPr>
                <a:uFill>
                  <a:solidFill>
                    <a:srgbClr val="A01300"/>
                  </a:solidFill>
                </a:uFill>
              </a:rPr>
              <a:t>-</a:t>
            </a:r>
            <a:r>
              <a:rPr>
                <a:uFill>
                  <a:solidFill>
                    <a:srgbClr val="942193"/>
                  </a:solidFill>
                </a:uFill>
              </a:rPr>
              <a:t>1</a:t>
            </a:r>
            <a:r>
              <a:rPr>
                <a:uFill>
                  <a:solidFill>
                    <a:srgbClr val="A01300"/>
                  </a:solidFill>
                </a:uFill>
              </a:rPr>
              <a:t>, </a:t>
            </a:r>
            <a:r>
              <a:rPr>
                <a:uFill>
                  <a:solidFill>
                    <a:srgbClr val="000112"/>
                  </a:solidFill>
                </a:uFill>
              </a:rPr>
              <a:t>k</a:t>
            </a:r>
            <a:r>
              <a:rPr>
                <a:uFill>
                  <a:solidFill>
                    <a:srgbClr val="A01300"/>
                  </a:solidFill>
                </a:uFill>
              </a:rPr>
              <a:t>);</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t>   }</a:t>
            </a:r>
          </a:p>
        </p:txBody>
      </p:sp>
      <p:sp>
        <p:nvSpPr>
          <p:cNvPr id="1113" name="A. NO, NO, NO: same essential recomputation flaw as naive Fibonacci."/>
          <p:cNvSpPr txBox="1"/>
          <p:nvPr/>
        </p:nvSpPr>
        <p:spPr>
          <a:xfrm>
            <a:off x="1312152" y="6629400"/>
            <a:ext cx="14119654"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r>
              <a:t>A. NO, NO, NO: same essential recomputation flaw as naive Fibonacci. </a:t>
            </a:r>
          </a:p>
        </p:txBody>
      </p:sp>
      <p:sp>
        <p:nvSpPr>
          <p:cNvPr id="1114" name="(50, 25)"/>
          <p:cNvSpPr txBox="1"/>
          <p:nvPr/>
        </p:nvSpPr>
        <p:spPr>
          <a:xfrm>
            <a:off x="11101945" y="8124882"/>
            <a:ext cx="21717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(50, 25)</a:t>
            </a:r>
          </a:p>
        </p:txBody>
      </p:sp>
      <p:sp>
        <p:nvSpPr>
          <p:cNvPr id="1115" name="(49, 24)"/>
          <p:cNvSpPr txBox="1"/>
          <p:nvPr/>
        </p:nvSpPr>
        <p:spPr>
          <a:xfrm>
            <a:off x="7610257" y="9060042"/>
            <a:ext cx="20193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(49, 24)</a:t>
            </a:r>
          </a:p>
        </p:txBody>
      </p:sp>
      <p:sp>
        <p:nvSpPr>
          <p:cNvPr id="1116" name="(49, 25)"/>
          <p:cNvSpPr txBox="1"/>
          <p:nvPr/>
        </p:nvSpPr>
        <p:spPr>
          <a:xfrm>
            <a:off x="14301572" y="9060042"/>
            <a:ext cx="21209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(49, 25)</a:t>
            </a:r>
          </a:p>
        </p:txBody>
      </p:sp>
      <p:sp>
        <p:nvSpPr>
          <p:cNvPr id="1117" name="(48, 23)"/>
          <p:cNvSpPr txBox="1"/>
          <p:nvPr/>
        </p:nvSpPr>
        <p:spPr>
          <a:xfrm>
            <a:off x="5748552" y="9899032"/>
            <a:ext cx="19812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(48, 23)</a:t>
            </a:r>
          </a:p>
        </p:txBody>
      </p:sp>
      <p:sp>
        <p:nvSpPr>
          <p:cNvPr id="1118" name="(47, 22)"/>
          <p:cNvSpPr txBox="1"/>
          <p:nvPr/>
        </p:nvSpPr>
        <p:spPr>
          <a:xfrm>
            <a:off x="5135923" y="10897201"/>
            <a:ext cx="19558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(47, 22)</a:t>
            </a:r>
          </a:p>
        </p:txBody>
      </p:sp>
      <p:sp>
        <p:nvSpPr>
          <p:cNvPr id="1119" name="(47, 23)"/>
          <p:cNvSpPr txBox="1"/>
          <p:nvPr/>
        </p:nvSpPr>
        <p:spPr>
          <a:xfrm>
            <a:off x="6833104" y="10897201"/>
            <a:ext cx="19558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(47, 23)</a:t>
            </a:r>
          </a:p>
        </p:txBody>
      </p:sp>
      <p:sp>
        <p:nvSpPr>
          <p:cNvPr id="1120" name="Line"/>
          <p:cNvSpPr/>
          <p:nvPr/>
        </p:nvSpPr>
        <p:spPr>
          <a:xfrm flipH="1">
            <a:off x="6239957" y="10577748"/>
            <a:ext cx="424297" cy="318354"/>
          </a:xfrm>
          <a:prstGeom prst="line">
            <a:avLst/>
          </a:prstGeom>
          <a:ln w="12700">
            <a:solidFill>
              <a:srgbClr val="010000"/>
            </a:solidFill>
          </a:ln>
        </p:spPr>
        <p:txBody>
          <a:bodyPr lIns="0" tIns="0" rIns="0" bIns="0"/>
          <a:lstStyle/>
          <a:p>
            <a:endParaRPr/>
          </a:p>
        </p:txBody>
      </p:sp>
      <p:sp>
        <p:nvSpPr>
          <p:cNvPr id="1121" name="Line"/>
          <p:cNvSpPr/>
          <p:nvPr/>
        </p:nvSpPr>
        <p:spPr>
          <a:xfrm>
            <a:off x="7088548" y="10577748"/>
            <a:ext cx="424296" cy="318354"/>
          </a:xfrm>
          <a:prstGeom prst="line">
            <a:avLst/>
          </a:prstGeom>
          <a:ln w="12700">
            <a:solidFill>
              <a:srgbClr val="010000"/>
            </a:solidFill>
          </a:ln>
        </p:spPr>
        <p:txBody>
          <a:bodyPr lIns="0" tIns="0" rIns="0" bIns="0"/>
          <a:lstStyle/>
          <a:p>
            <a:endParaRPr/>
          </a:p>
        </p:txBody>
      </p:sp>
      <p:sp>
        <p:nvSpPr>
          <p:cNvPr id="1122" name="(48, 24)"/>
          <p:cNvSpPr txBox="1"/>
          <p:nvPr/>
        </p:nvSpPr>
        <p:spPr>
          <a:xfrm>
            <a:off x="9307440" y="9899032"/>
            <a:ext cx="20193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(48, 24)</a:t>
            </a:r>
          </a:p>
        </p:txBody>
      </p:sp>
      <p:sp>
        <p:nvSpPr>
          <p:cNvPr id="1123" name="(47, 23)"/>
          <p:cNvSpPr txBox="1"/>
          <p:nvPr/>
        </p:nvSpPr>
        <p:spPr>
          <a:xfrm>
            <a:off x="8530287" y="10897201"/>
            <a:ext cx="19558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(47, 23)</a:t>
            </a:r>
          </a:p>
        </p:txBody>
      </p:sp>
      <p:sp>
        <p:nvSpPr>
          <p:cNvPr id="1124" name="(47, 24)"/>
          <p:cNvSpPr txBox="1"/>
          <p:nvPr/>
        </p:nvSpPr>
        <p:spPr>
          <a:xfrm>
            <a:off x="10132218" y="10897201"/>
            <a:ext cx="20447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(47, 24)</a:t>
            </a:r>
          </a:p>
        </p:txBody>
      </p:sp>
      <p:sp>
        <p:nvSpPr>
          <p:cNvPr id="1125" name="Line"/>
          <p:cNvSpPr/>
          <p:nvPr/>
        </p:nvSpPr>
        <p:spPr>
          <a:xfrm flipH="1">
            <a:off x="9634321" y="10577748"/>
            <a:ext cx="424297" cy="318354"/>
          </a:xfrm>
          <a:prstGeom prst="line">
            <a:avLst/>
          </a:prstGeom>
          <a:ln w="12700">
            <a:solidFill>
              <a:srgbClr val="010000"/>
            </a:solidFill>
          </a:ln>
        </p:spPr>
        <p:txBody>
          <a:bodyPr lIns="0" tIns="0" rIns="0" bIns="0"/>
          <a:lstStyle/>
          <a:p>
            <a:endParaRPr/>
          </a:p>
        </p:txBody>
      </p:sp>
      <p:sp>
        <p:nvSpPr>
          <p:cNvPr id="1126" name="Line"/>
          <p:cNvSpPr/>
          <p:nvPr/>
        </p:nvSpPr>
        <p:spPr>
          <a:xfrm>
            <a:off x="10482912" y="10577748"/>
            <a:ext cx="424295" cy="318354"/>
          </a:xfrm>
          <a:prstGeom prst="line">
            <a:avLst/>
          </a:prstGeom>
          <a:ln w="12700">
            <a:solidFill>
              <a:srgbClr val="010000"/>
            </a:solidFill>
          </a:ln>
        </p:spPr>
        <p:txBody>
          <a:bodyPr lIns="0" tIns="0" rIns="0" bIns="0"/>
          <a:lstStyle/>
          <a:p>
            <a:endParaRPr/>
          </a:p>
        </p:txBody>
      </p:sp>
      <p:sp>
        <p:nvSpPr>
          <p:cNvPr id="1127" name="(48, 25)"/>
          <p:cNvSpPr txBox="1"/>
          <p:nvPr/>
        </p:nvSpPr>
        <p:spPr>
          <a:xfrm>
            <a:off x="16303986" y="9899032"/>
            <a:ext cx="21463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(48, 25)</a:t>
            </a:r>
          </a:p>
        </p:txBody>
      </p:sp>
      <p:sp>
        <p:nvSpPr>
          <p:cNvPr id="1128" name="(47, 24)"/>
          <p:cNvSpPr txBox="1"/>
          <p:nvPr/>
        </p:nvSpPr>
        <p:spPr>
          <a:xfrm>
            <a:off x="15483535" y="10897201"/>
            <a:ext cx="20066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(47, 24)</a:t>
            </a:r>
          </a:p>
        </p:txBody>
      </p:sp>
      <p:sp>
        <p:nvSpPr>
          <p:cNvPr id="1129" name="(47, 25)"/>
          <p:cNvSpPr txBox="1"/>
          <p:nvPr/>
        </p:nvSpPr>
        <p:spPr>
          <a:xfrm>
            <a:off x="17180717" y="10897201"/>
            <a:ext cx="20066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(47, 25)</a:t>
            </a:r>
          </a:p>
        </p:txBody>
      </p:sp>
      <p:sp>
        <p:nvSpPr>
          <p:cNvPr id="1130" name="Line"/>
          <p:cNvSpPr/>
          <p:nvPr/>
        </p:nvSpPr>
        <p:spPr>
          <a:xfrm flipH="1">
            <a:off x="16635195" y="10577748"/>
            <a:ext cx="424296" cy="318354"/>
          </a:xfrm>
          <a:prstGeom prst="line">
            <a:avLst/>
          </a:prstGeom>
          <a:ln w="12700">
            <a:solidFill>
              <a:srgbClr val="010000"/>
            </a:solidFill>
          </a:ln>
        </p:spPr>
        <p:txBody>
          <a:bodyPr lIns="0" tIns="0" rIns="0" bIns="0"/>
          <a:lstStyle/>
          <a:p>
            <a:endParaRPr/>
          </a:p>
        </p:txBody>
      </p:sp>
      <p:sp>
        <p:nvSpPr>
          <p:cNvPr id="1131" name="Line"/>
          <p:cNvSpPr/>
          <p:nvPr/>
        </p:nvSpPr>
        <p:spPr>
          <a:xfrm>
            <a:off x="17483785" y="10577748"/>
            <a:ext cx="424296" cy="318354"/>
          </a:xfrm>
          <a:prstGeom prst="line">
            <a:avLst/>
          </a:prstGeom>
          <a:ln w="12700">
            <a:solidFill>
              <a:srgbClr val="010000"/>
            </a:solidFill>
          </a:ln>
        </p:spPr>
        <p:txBody>
          <a:bodyPr lIns="0" tIns="0" rIns="0" bIns="0"/>
          <a:lstStyle/>
          <a:p>
            <a:endParaRPr/>
          </a:p>
        </p:txBody>
      </p:sp>
      <p:sp>
        <p:nvSpPr>
          <p:cNvPr id="1132" name="(48, 24)"/>
          <p:cNvSpPr txBox="1"/>
          <p:nvPr/>
        </p:nvSpPr>
        <p:spPr>
          <a:xfrm>
            <a:off x="12513468" y="9899032"/>
            <a:ext cx="20066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(48, 24)</a:t>
            </a:r>
          </a:p>
        </p:txBody>
      </p:sp>
      <p:sp>
        <p:nvSpPr>
          <p:cNvPr id="1133" name="(47, 23)"/>
          <p:cNvSpPr txBox="1"/>
          <p:nvPr/>
        </p:nvSpPr>
        <p:spPr>
          <a:xfrm>
            <a:off x="11877024" y="10897201"/>
            <a:ext cx="20066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(47, 23)</a:t>
            </a:r>
          </a:p>
        </p:txBody>
      </p:sp>
      <p:sp>
        <p:nvSpPr>
          <p:cNvPr id="1134" name="(47, 24)"/>
          <p:cNvSpPr txBox="1"/>
          <p:nvPr/>
        </p:nvSpPr>
        <p:spPr>
          <a:xfrm>
            <a:off x="13598019" y="10897201"/>
            <a:ext cx="198120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2100"/>
              </a:lnSpc>
              <a:spcBef>
                <a:spcPts val="1000"/>
              </a:spcBef>
              <a:buClr>
                <a:srgbClr val="000000"/>
              </a:buClr>
              <a:buFont typeface="Courier New"/>
              <a:tabLst>
                <a:tab pos="1511300" algn="l"/>
              </a:tabLst>
              <a:defRPr sz="1800" b="1">
                <a:solidFill>
                  <a:srgbClr val="D81E00"/>
                </a:solidFill>
                <a:latin typeface="Courier New"/>
                <a:ea typeface="Courier New"/>
                <a:cs typeface="Courier New"/>
                <a:sym typeface="Courier New"/>
              </a:defRPr>
            </a:lvl1pPr>
          </a:lstStyle>
          <a:p>
            <a:r>
              <a:t>(47, 24)</a:t>
            </a:r>
          </a:p>
        </p:txBody>
      </p:sp>
      <p:sp>
        <p:nvSpPr>
          <p:cNvPr id="1135" name="Line"/>
          <p:cNvSpPr/>
          <p:nvPr/>
        </p:nvSpPr>
        <p:spPr>
          <a:xfrm flipH="1">
            <a:off x="13028685" y="10577748"/>
            <a:ext cx="424296" cy="318354"/>
          </a:xfrm>
          <a:prstGeom prst="line">
            <a:avLst/>
          </a:prstGeom>
          <a:ln w="12700">
            <a:solidFill>
              <a:srgbClr val="010000"/>
            </a:solidFill>
          </a:ln>
        </p:spPr>
        <p:txBody>
          <a:bodyPr lIns="0" tIns="0" rIns="0" bIns="0"/>
          <a:lstStyle/>
          <a:p>
            <a:endParaRPr/>
          </a:p>
        </p:txBody>
      </p:sp>
      <p:sp>
        <p:nvSpPr>
          <p:cNvPr id="1136" name="Line"/>
          <p:cNvSpPr/>
          <p:nvPr/>
        </p:nvSpPr>
        <p:spPr>
          <a:xfrm>
            <a:off x="13877275" y="10577748"/>
            <a:ext cx="424296" cy="318354"/>
          </a:xfrm>
          <a:prstGeom prst="line">
            <a:avLst/>
          </a:prstGeom>
          <a:ln w="12700">
            <a:solidFill>
              <a:srgbClr val="010000"/>
            </a:solidFill>
          </a:ln>
        </p:spPr>
        <p:txBody>
          <a:bodyPr lIns="0" tIns="0" rIns="0" bIns="0"/>
          <a:lstStyle/>
          <a:p>
            <a:endParaRPr/>
          </a:p>
        </p:txBody>
      </p:sp>
      <p:sp>
        <p:nvSpPr>
          <p:cNvPr id="1137" name="Line"/>
          <p:cNvSpPr/>
          <p:nvPr/>
        </p:nvSpPr>
        <p:spPr>
          <a:xfrm flipH="1">
            <a:off x="5691909" y="11559335"/>
            <a:ext cx="212148" cy="318353"/>
          </a:xfrm>
          <a:prstGeom prst="line">
            <a:avLst/>
          </a:prstGeom>
          <a:ln w="12700">
            <a:solidFill>
              <a:srgbClr val="010000"/>
            </a:solidFill>
          </a:ln>
        </p:spPr>
        <p:txBody>
          <a:bodyPr lIns="0" tIns="0" rIns="0" bIns="0"/>
          <a:lstStyle/>
          <a:p>
            <a:endParaRPr/>
          </a:p>
        </p:txBody>
      </p:sp>
      <p:sp>
        <p:nvSpPr>
          <p:cNvPr id="1138" name="Line"/>
          <p:cNvSpPr/>
          <p:nvPr/>
        </p:nvSpPr>
        <p:spPr>
          <a:xfrm>
            <a:off x="6116204" y="11559335"/>
            <a:ext cx="212149" cy="318353"/>
          </a:xfrm>
          <a:prstGeom prst="line">
            <a:avLst/>
          </a:prstGeom>
          <a:ln w="12700">
            <a:solidFill>
              <a:srgbClr val="010000"/>
            </a:solidFill>
          </a:ln>
        </p:spPr>
        <p:txBody>
          <a:bodyPr lIns="0" tIns="0" rIns="0" bIns="0"/>
          <a:lstStyle/>
          <a:p>
            <a:endParaRPr/>
          </a:p>
        </p:txBody>
      </p:sp>
      <p:sp>
        <p:nvSpPr>
          <p:cNvPr id="1139" name="Line"/>
          <p:cNvSpPr/>
          <p:nvPr/>
        </p:nvSpPr>
        <p:spPr>
          <a:xfrm flipH="1">
            <a:off x="7389090" y="11559335"/>
            <a:ext cx="212148" cy="318353"/>
          </a:xfrm>
          <a:prstGeom prst="line">
            <a:avLst/>
          </a:prstGeom>
          <a:ln w="12700">
            <a:solidFill>
              <a:srgbClr val="010000"/>
            </a:solidFill>
          </a:ln>
        </p:spPr>
        <p:txBody>
          <a:bodyPr lIns="0" tIns="0" rIns="0" bIns="0"/>
          <a:lstStyle/>
          <a:p>
            <a:endParaRPr/>
          </a:p>
        </p:txBody>
      </p:sp>
      <p:sp>
        <p:nvSpPr>
          <p:cNvPr id="1140" name="Line"/>
          <p:cNvSpPr/>
          <p:nvPr/>
        </p:nvSpPr>
        <p:spPr>
          <a:xfrm>
            <a:off x="7813386" y="11559335"/>
            <a:ext cx="212149" cy="318353"/>
          </a:xfrm>
          <a:prstGeom prst="line">
            <a:avLst/>
          </a:prstGeom>
          <a:ln w="12700">
            <a:solidFill>
              <a:srgbClr val="010000"/>
            </a:solidFill>
          </a:ln>
        </p:spPr>
        <p:txBody>
          <a:bodyPr lIns="0" tIns="0" rIns="0" bIns="0"/>
          <a:lstStyle/>
          <a:p>
            <a:endParaRPr/>
          </a:p>
        </p:txBody>
      </p:sp>
      <p:sp>
        <p:nvSpPr>
          <p:cNvPr id="1141" name="Line"/>
          <p:cNvSpPr/>
          <p:nvPr/>
        </p:nvSpPr>
        <p:spPr>
          <a:xfrm flipH="1">
            <a:off x="14177819" y="11559335"/>
            <a:ext cx="212148" cy="318353"/>
          </a:xfrm>
          <a:prstGeom prst="line">
            <a:avLst/>
          </a:prstGeom>
          <a:ln w="12700">
            <a:solidFill>
              <a:srgbClr val="010000"/>
            </a:solidFill>
          </a:ln>
        </p:spPr>
        <p:txBody>
          <a:bodyPr lIns="0" tIns="0" rIns="0" bIns="0"/>
          <a:lstStyle/>
          <a:p>
            <a:endParaRPr/>
          </a:p>
        </p:txBody>
      </p:sp>
      <p:sp>
        <p:nvSpPr>
          <p:cNvPr id="1142" name="Line"/>
          <p:cNvSpPr/>
          <p:nvPr/>
        </p:nvSpPr>
        <p:spPr>
          <a:xfrm>
            <a:off x="14602114" y="11559335"/>
            <a:ext cx="212150" cy="318353"/>
          </a:xfrm>
          <a:prstGeom prst="line">
            <a:avLst/>
          </a:prstGeom>
          <a:ln w="12700">
            <a:solidFill>
              <a:srgbClr val="010000"/>
            </a:solidFill>
          </a:ln>
        </p:spPr>
        <p:txBody>
          <a:bodyPr lIns="0" tIns="0" rIns="0" bIns="0"/>
          <a:lstStyle/>
          <a:p>
            <a:endParaRPr/>
          </a:p>
        </p:txBody>
      </p:sp>
      <p:sp>
        <p:nvSpPr>
          <p:cNvPr id="1143" name="Line"/>
          <p:cNvSpPr/>
          <p:nvPr/>
        </p:nvSpPr>
        <p:spPr>
          <a:xfrm flipH="1">
            <a:off x="12480638" y="11559335"/>
            <a:ext cx="212148" cy="318353"/>
          </a:xfrm>
          <a:prstGeom prst="line">
            <a:avLst/>
          </a:prstGeom>
          <a:ln w="12700">
            <a:solidFill>
              <a:srgbClr val="010000"/>
            </a:solidFill>
          </a:ln>
        </p:spPr>
        <p:txBody>
          <a:bodyPr lIns="0" tIns="0" rIns="0" bIns="0"/>
          <a:lstStyle/>
          <a:p>
            <a:endParaRPr/>
          </a:p>
        </p:txBody>
      </p:sp>
      <p:sp>
        <p:nvSpPr>
          <p:cNvPr id="1144" name="Line"/>
          <p:cNvSpPr/>
          <p:nvPr/>
        </p:nvSpPr>
        <p:spPr>
          <a:xfrm>
            <a:off x="12904931" y="11559335"/>
            <a:ext cx="212150" cy="318353"/>
          </a:xfrm>
          <a:prstGeom prst="line">
            <a:avLst/>
          </a:prstGeom>
          <a:ln w="12700">
            <a:solidFill>
              <a:srgbClr val="010000"/>
            </a:solidFill>
          </a:ln>
        </p:spPr>
        <p:txBody>
          <a:bodyPr lIns="0" tIns="0" rIns="0" bIns="0"/>
          <a:lstStyle/>
          <a:p>
            <a:endParaRPr/>
          </a:p>
        </p:txBody>
      </p:sp>
      <p:sp>
        <p:nvSpPr>
          <p:cNvPr id="1145" name="Line"/>
          <p:cNvSpPr/>
          <p:nvPr/>
        </p:nvSpPr>
        <p:spPr>
          <a:xfrm flipH="1">
            <a:off x="10783453" y="11559335"/>
            <a:ext cx="212148" cy="318353"/>
          </a:xfrm>
          <a:prstGeom prst="line">
            <a:avLst/>
          </a:prstGeom>
          <a:ln w="12700">
            <a:solidFill>
              <a:srgbClr val="010000"/>
            </a:solidFill>
          </a:ln>
        </p:spPr>
        <p:txBody>
          <a:bodyPr lIns="0" tIns="0" rIns="0" bIns="0"/>
          <a:lstStyle/>
          <a:p>
            <a:endParaRPr/>
          </a:p>
        </p:txBody>
      </p:sp>
      <p:sp>
        <p:nvSpPr>
          <p:cNvPr id="1146" name="Line"/>
          <p:cNvSpPr/>
          <p:nvPr/>
        </p:nvSpPr>
        <p:spPr>
          <a:xfrm>
            <a:off x="11207750" y="11559335"/>
            <a:ext cx="212148" cy="318353"/>
          </a:xfrm>
          <a:prstGeom prst="line">
            <a:avLst/>
          </a:prstGeom>
          <a:ln w="12700">
            <a:solidFill>
              <a:srgbClr val="010000"/>
            </a:solidFill>
          </a:ln>
        </p:spPr>
        <p:txBody>
          <a:bodyPr lIns="0" tIns="0" rIns="0" bIns="0"/>
          <a:lstStyle/>
          <a:p>
            <a:endParaRPr/>
          </a:p>
        </p:txBody>
      </p:sp>
      <p:sp>
        <p:nvSpPr>
          <p:cNvPr id="1147" name="Line"/>
          <p:cNvSpPr/>
          <p:nvPr/>
        </p:nvSpPr>
        <p:spPr>
          <a:xfrm flipH="1">
            <a:off x="9086272" y="11559335"/>
            <a:ext cx="212148" cy="318353"/>
          </a:xfrm>
          <a:prstGeom prst="line">
            <a:avLst/>
          </a:prstGeom>
          <a:ln w="12700">
            <a:solidFill>
              <a:srgbClr val="010000"/>
            </a:solidFill>
          </a:ln>
        </p:spPr>
        <p:txBody>
          <a:bodyPr lIns="0" tIns="0" rIns="0" bIns="0"/>
          <a:lstStyle/>
          <a:p>
            <a:endParaRPr/>
          </a:p>
        </p:txBody>
      </p:sp>
      <p:sp>
        <p:nvSpPr>
          <p:cNvPr id="1148" name="Line"/>
          <p:cNvSpPr/>
          <p:nvPr/>
        </p:nvSpPr>
        <p:spPr>
          <a:xfrm>
            <a:off x="9510567" y="11559335"/>
            <a:ext cx="212149" cy="318353"/>
          </a:xfrm>
          <a:prstGeom prst="line">
            <a:avLst/>
          </a:prstGeom>
          <a:ln w="12700">
            <a:solidFill>
              <a:srgbClr val="010000"/>
            </a:solidFill>
          </a:ln>
        </p:spPr>
        <p:txBody>
          <a:bodyPr lIns="0" tIns="0" rIns="0" bIns="0"/>
          <a:lstStyle/>
          <a:p>
            <a:endParaRPr/>
          </a:p>
        </p:txBody>
      </p:sp>
      <p:sp>
        <p:nvSpPr>
          <p:cNvPr id="1149" name="Line"/>
          <p:cNvSpPr/>
          <p:nvPr/>
        </p:nvSpPr>
        <p:spPr>
          <a:xfrm flipH="1">
            <a:off x="17784326" y="11559335"/>
            <a:ext cx="212148" cy="318353"/>
          </a:xfrm>
          <a:prstGeom prst="line">
            <a:avLst/>
          </a:prstGeom>
          <a:ln w="12700">
            <a:solidFill>
              <a:srgbClr val="010000"/>
            </a:solidFill>
          </a:ln>
        </p:spPr>
        <p:txBody>
          <a:bodyPr lIns="0" tIns="0" rIns="0" bIns="0"/>
          <a:lstStyle/>
          <a:p>
            <a:endParaRPr/>
          </a:p>
        </p:txBody>
      </p:sp>
      <p:sp>
        <p:nvSpPr>
          <p:cNvPr id="1150" name="Line"/>
          <p:cNvSpPr/>
          <p:nvPr/>
        </p:nvSpPr>
        <p:spPr>
          <a:xfrm>
            <a:off x="18208625" y="11559335"/>
            <a:ext cx="212149" cy="318353"/>
          </a:xfrm>
          <a:prstGeom prst="line">
            <a:avLst/>
          </a:prstGeom>
          <a:ln w="12700">
            <a:solidFill>
              <a:srgbClr val="010000"/>
            </a:solidFill>
          </a:ln>
        </p:spPr>
        <p:txBody>
          <a:bodyPr lIns="0" tIns="0" rIns="0" bIns="0"/>
          <a:lstStyle/>
          <a:p>
            <a:endParaRPr/>
          </a:p>
        </p:txBody>
      </p:sp>
      <p:sp>
        <p:nvSpPr>
          <p:cNvPr id="1151" name="Line"/>
          <p:cNvSpPr/>
          <p:nvPr/>
        </p:nvSpPr>
        <p:spPr>
          <a:xfrm flipH="1">
            <a:off x="16087148" y="11559335"/>
            <a:ext cx="212148" cy="318353"/>
          </a:xfrm>
          <a:prstGeom prst="line">
            <a:avLst/>
          </a:prstGeom>
          <a:ln w="12700">
            <a:solidFill>
              <a:srgbClr val="010000"/>
            </a:solidFill>
          </a:ln>
        </p:spPr>
        <p:txBody>
          <a:bodyPr lIns="0" tIns="0" rIns="0" bIns="0"/>
          <a:lstStyle/>
          <a:p>
            <a:endParaRPr/>
          </a:p>
        </p:txBody>
      </p:sp>
      <p:sp>
        <p:nvSpPr>
          <p:cNvPr id="1152" name="Line"/>
          <p:cNvSpPr/>
          <p:nvPr/>
        </p:nvSpPr>
        <p:spPr>
          <a:xfrm>
            <a:off x="16511443" y="11559335"/>
            <a:ext cx="212149" cy="318353"/>
          </a:xfrm>
          <a:prstGeom prst="line">
            <a:avLst/>
          </a:prstGeom>
          <a:ln w="12700">
            <a:solidFill>
              <a:srgbClr val="010000"/>
            </a:solidFill>
          </a:ln>
        </p:spPr>
        <p:txBody>
          <a:bodyPr lIns="0" tIns="0" rIns="0" bIns="0"/>
          <a:lstStyle/>
          <a:p>
            <a:endParaRPr/>
          </a:p>
        </p:txBody>
      </p:sp>
      <p:sp>
        <p:nvSpPr>
          <p:cNvPr id="1153" name="Line"/>
          <p:cNvSpPr/>
          <p:nvPr/>
        </p:nvSpPr>
        <p:spPr>
          <a:xfrm flipH="1">
            <a:off x="7512843" y="9622691"/>
            <a:ext cx="1060740" cy="318354"/>
          </a:xfrm>
          <a:prstGeom prst="line">
            <a:avLst/>
          </a:prstGeom>
          <a:ln w="12700">
            <a:solidFill>
              <a:srgbClr val="010000"/>
            </a:solidFill>
          </a:ln>
        </p:spPr>
        <p:txBody>
          <a:bodyPr lIns="0" tIns="0" rIns="0" bIns="0"/>
          <a:lstStyle/>
          <a:p>
            <a:endParaRPr/>
          </a:p>
        </p:txBody>
      </p:sp>
      <p:sp>
        <p:nvSpPr>
          <p:cNvPr id="1154" name="Line"/>
          <p:cNvSpPr/>
          <p:nvPr/>
        </p:nvSpPr>
        <p:spPr>
          <a:xfrm>
            <a:off x="8785729" y="9622691"/>
            <a:ext cx="848593" cy="318352"/>
          </a:xfrm>
          <a:prstGeom prst="line">
            <a:avLst/>
          </a:prstGeom>
          <a:ln w="12700">
            <a:solidFill>
              <a:srgbClr val="010000"/>
            </a:solidFill>
          </a:ln>
        </p:spPr>
        <p:txBody>
          <a:bodyPr lIns="0" tIns="0" rIns="0" bIns="0"/>
          <a:lstStyle/>
          <a:p>
            <a:endParaRPr/>
          </a:p>
        </p:txBody>
      </p:sp>
      <p:sp>
        <p:nvSpPr>
          <p:cNvPr id="1155" name="Line"/>
          <p:cNvSpPr/>
          <p:nvPr/>
        </p:nvSpPr>
        <p:spPr>
          <a:xfrm flipH="1">
            <a:off x="14301570" y="9622691"/>
            <a:ext cx="848593" cy="318352"/>
          </a:xfrm>
          <a:prstGeom prst="line">
            <a:avLst/>
          </a:prstGeom>
          <a:ln w="12700">
            <a:solidFill>
              <a:srgbClr val="010000"/>
            </a:solidFill>
          </a:ln>
        </p:spPr>
        <p:txBody>
          <a:bodyPr lIns="0" tIns="0" rIns="0" bIns="0"/>
          <a:lstStyle/>
          <a:p>
            <a:endParaRPr/>
          </a:p>
        </p:txBody>
      </p:sp>
      <p:sp>
        <p:nvSpPr>
          <p:cNvPr id="1156" name="Line"/>
          <p:cNvSpPr/>
          <p:nvPr/>
        </p:nvSpPr>
        <p:spPr>
          <a:xfrm>
            <a:off x="15574457" y="9622691"/>
            <a:ext cx="1060738" cy="318355"/>
          </a:xfrm>
          <a:prstGeom prst="line">
            <a:avLst/>
          </a:prstGeom>
          <a:ln w="12700">
            <a:solidFill>
              <a:srgbClr val="010000"/>
            </a:solidFill>
          </a:ln>
        </p:spPr>
        <p:txBody>
          <a:bodyPr lIns="0" tIns="0" rIns="0" bIns="0"/>
          <a:lstStyle/>
          <a:p>
            <a:endParaRPr/>
          </a:p>
        </p:txBody>
      </p:sp>
      <p:sp>
        <p:nvSpPr>
          <p:cNvPr id="1157" name="Line"/>
          <p:cNvSpPr/>
          <p:nvPr/>
        </p:nvSpPr>
        <p:spPr>
          <a:xfrm flipV="1">
            <a:off x="9422173" y="8826811"/>
            <a:ext cx="2545773" cy="318353"/>
          </a:xfrm>
          <a:prstGeom prst="line">
            <a:avLst/>
          </a:prstGeom>
          <a:ln w="12700">
            <a:solidFill>
              <a:srgbClr val="010000"/>
            </a:solidFill>
          </a:ln>
        </p:spPr>
        <p:txBody>
          <a:bodyPr lIns="0" tIns="0" rIns="0" bIns="0"/>
          <a:lstStyle/>
          <a:p>
            <a:endParaRPr/>
          </a:p>
        </p:txBody>
      </p:sp>
      <p:sp>
        <p:nvSpPr>
          <p:cNvPr id="1158" name="Line"/>
          <p:cNvSpPr/>
          <p:nvPr/>
        </p:nvSpPr>
        <p:spPr>
          <a:xfrm>
            <a:off x="12392240" y="8826811"/>
            <a:ext cx="2121479" cy="318354"/>
          </a:xfrm>
          <a:prstGeom prst="line">
            <a:avLst/>
          </a:prstGeom>
          <a:ln w="12700">
            <a:solidFill>
              <a:srgbClr val="010000"/>
            </a:solidFill>
          </a:ln>
        </p:spPr>
        <p:txBody>
          <a:bodyPr lIns="0" tIns="0" rIns="0" bIns="0"/>
          <a:lstStyle/>
          <a:p>
            <a:endParaRPr/>
          </a:p>
        </p:txBody>
      </p:sp>
      <p:sp>
        <p:nvSpPr>
          <p:cNvPr id="1159" name="recursion tree for naïve binomial function"/>
          <p:cNvSpPr txBox="1"/>
          <p:nvPr/>
        </p:nvSpPr>
        <p:spPr>
          <a:xfrm>
            <a:off x="8465614" y="12201953"/>
            <a:ext cx="8908782" cy="6367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150" marR="57150" algn="ctr" defTabSz="1282700">
              <a:lnSpc>
                <a:spcPts val="1900"/>
              </a:lnSpc>
              <a:buClr>
                <a:srgbClr val="606060"/>
              </a:buClr>
              <a:buFont typeface="Comic Sans MS"/>
              <a:tabLst>
                <a:tab pos="1511300" algn="l"/>
              </a:tabLst>
              <a:defRPr sz="1600">
                <a:solidFill>
                  <a:srgbClr val="D81E00"/>
                </a:solidFill>
                <a:uFill>
                  <a:solidFill>
                    <a:srgbClr val="606060"/>
                  </a:solidFill>
                </a:uFill>
                <a:latin typeface="Lucida Sans"/>
                <a:ea typeface="Lucida Sans"/>
                <a:cs typeface="Lucida Sans"/>
                <a:sym typeface="Lucida Sans"/>
              </a:defRPr>
            </a:lvl1pPr>
          </a:lstStyle>
          <a:p>
            <a:r>
              <a:t>recursion tree for naïve binomial function</a:t>
            </a:r>
          </a:p>
        </p:txBody>
      </p:sp>
      <p:sp>
        <p:nvSpPr>
          <p:cNvPr id="1160" name="Oval"/>
          <p:cNvSpPr/>
          <p:nvPr/>
        </p:nvSpPr>
        <p:spPr>
          <a:xfrm>
            <a:off x="9436100" y="9791700"/>
            <a:ext cx="1765300" cy="673100"/>
          </a:xfrm>
          <a:prstGeom prst="ellipse">
            <a:avLst/>
          </a:prstGeom>
          <a:solidFill>
            <a:srgbClr val="FFFFFF"/>
          </a:solidFill>
          <a:ln w="25400">
            <a:miter lim="400000"/>
          </a:ln>
          <a:effectLst>
            <a:outerShdw blurRad="127000" dist="76200" dir="2700000" rotWithShape="0">
              <a:srgbClr val="000000">
                <a:alpha val="74999"/>
              </a:srgbClr>
            </a:outerShdw>
          </a:effectLst>
        </p:spPr>
        <p:txBody>
          <a:bodyPr lIns="304800" tIns="304800" rIns="304800" bIns="304800" anchor="ctr"/>
          <a:lstStyle/>
          <a:p>
            <a:pPr defTabSz="647700">
              <a:lnSpc>
                <a:spcPts val="3900"/>
              </a:lnSpc>
              <a:tabLst>
                <a:tab pos="1511300" algn="l"/>
              </a:tabLst>
              <a:defRPr sz="2600"/>
            </a:pPr>
            <a:endParaRPr/>
          </a:p>
        </p:txBody>
      </p:sp>
      <p:sp>
        <p:nvSpPr>
          <p:cNvPr id="1161" name="Oval"/>
          <p:cNvSpPr/>
          <p:nvPr/>
        </p:nvSpPr>
        <p:spPr>
          <a:xfrm>
            <a:off x="12623800" y="9791700"/>
            <a:ext cx="1765300" cy="673100"/>
          </a:xfrm>
          <a:prstGeom prst="ellipse">
            <a:avLst/>
          </a:prstGeom>
          <a:solidFill>
            <a:srgbClr val="FFFFFF"/>
          </a:solidFill>
          <a:ln w="25400">
            <a:miter lim="400000"/>
          </a:ln>
          <a:effectLst>
            <a:outerShdw blurRad="127000" dist="76200" dir="2700000" rotWithShape="0">
              <a:srgbClr val="000000">
                <a:alpha val="74999"/>
              </a:srgbClr>
            </a:outerShdw>
          </a:effectLst>
        </p:spPr>
        <p:txBody>
          <a:bodyPr lIns="304800" tIns="304800" rIns="304800" bIns="304800" anchor="ctr"/>
          <a:lstStyle/>
          <a:p>
            <a:pPr defTabSz="647700">
              <a:lnSpc>
                <a:spcPts val="3900"/>
              </a:lnSpc>
              <a:tabLst>
                <a:tab pos="1511300" algn="l"/>
              </a:tabLst>
              <a:defRPr sz="2600"/>
            </a:pPr>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3" name="TEQ on Performance 4"/>
          <p:cNvSpPr txBox="1">
            <a:spLocks noGrp="1"/>
          </p:cNvSpPr>
          <p:nvPr>
            <p:ph type="title"/>
          </p:nvPr>
        </p:nvSpPr>
        <p:spPr>
          <a:prstGeom prst="rect">
            <a:avLst/>
          </a:prstGeom>
        </p:spPr>
        <p:txBody>
          <a:bodyPr/>
          <a:lstStyle/>
          <a:p>
            <a:r>
              <a:t>TEQ on Performance 4</a:t>
            </a:r>
          </a:p>
        </p:txBody>
      </p:sp>
      <p:sp>
        <p:nvSpPr>
          <p:cNvPr id="1164" name="Let F(N) be the time to compute binomial(2N, N) using the naive algorithm.…"/>
          <p:cNvSpPr txBox="1">
            <a:spLocks noGrp="1"/>
          </p:cNvSpPr>
          <p:nvPr>
            <p:ph type="body" idx="1"/>
          </p:nvPr>
        </p:nvSpPr>
        <p:spPr>
          <a:xfrm>
            <a:off x="1625600" y="1816100"/>
            <a:ext cx="20929600" cy="8128000"/>
          </a:xfrm>
          <a:prstGeom prst="rect">
            <a:avLst/>
          </a:prstGeom>
        </p:spPr>
        <p:txBody>
          <a:bodyPr/>
          <a:lstStyle/>
          <a:p>
            <a:r>
              <a:rPr dirty="0"/>
              <a:t>Let F(N) be the time to compute binomial(2N, N) using the naive algorithm.</a:t>
            </a:r>
          </a:p>
          <a:p>
            <a:endParaRPr dirty="0"/>
          </a:p>
          <a:p>
            <a:endParaRPr dirty="0"/>
          </a:p>
          <a:p>
            <a:endParaRPr dirty="0"/>
          </a:p>
          <a:p>
            <a:endParaRPr dirty="0"/>
          </a:p>
          <a:p>
            <a:endParaRPr dirty="0"/>
          </a:p>
          <a:p>
            <a:endParaRPr dirty="0"/>
          </a:p>
          <a:p>
            <a:r>
              <a:rPr dirty="0"/>
              <a:t>Observation: F(N+1)/F(N) is about 4.</a:t>
            </a:r>
          </a:p>
          <a:p>
            <a:endParaRPr dirty="0"/>
          </a:p>
          <a:p>
            <a:r>
              <a:rPr dirty="0"/>
              <a:t>What is the order of growth of the running time?</a:t>
            </a:r>
            <a:br>
              <a:rPr dirty="0"/>
            </a:br>
            <a:endParaRPr dirty="0"/>
          </a:p>
        </p:txBody>
      </p:sp>
      <p:sp>
        <p:nvSpPr>
          <p:cNvPr id="11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65</a:t>
            </a:fld>
            <a:endParaRPr/>
          </a:p>
        </p:txBody>
      </p:sp>
      <p:sp>
        <p:nvSpPr>
          <p:cNvPr id="1166" name="public static long binomial(long n, long k)…"/>
          <p:cNvSpPr/>
          <p:nvPr/>
        </p:nvSpPr>
        <p:spPr>
          <a:xfrm>
            <a:off x="3729037" y="2985294"/>
            <a:ext cx="16878301" cy="3378201"/>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9700" tIns="139700" rIns="139700" bIns="139700">
            <a:spAutoFit/>
          </a:bodyPr>
          <a:lstStyle/>
          <a:p>
            <a:pPr defTabSz="647700">
              <a:lnSpc>
                <a:spcPts val="4400"/>
              </a:lnSpc>
              <a:buClr>
                <a:srgbClr val="007DD7"/>
              </a:buClr>
              <a:buFont typeface="Courier New"/>
              <a:tabLst>
                <a:tab pos="1511300" algn="l"/>
              </a:tabLst>
              <a:defRPr sz="2600"/>
            </a:pPr>
            <a:r>
              <a:rPr sz="3000" b="1">
                <a:uFill>
                  <a:solidFill>
                    <a:srgbClr val="007DD7"/>
                  </a:solidFill>
                </a:uFill>
                <a:latin typeface="Courier New"/>
                <a:ea typeface="Courier New"/>
                <a:cs typeface="Courier New"/>
                <a:sym typeface="Courier New"/>
              </a:rPr>
              <a:t>   public</a:t>
            </a: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static</a:t>
            </a: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long </a:t>
            </a:r>
            <a:r>
              <a:rPr sz="3000" b="1">
                <a:uFill>
                  <a:solidFill>
                    <a:srgbClr val="000112"/>
                  </a:solidFill>
                </a:uFill>
                <a:latin typeface="Courier New"/>
                <a:ea typeface="Courier New"/>
                <a:cs typeface="Courier New"/>
                <a:sym typeface="Courier New"/>
              </a:rPr>
              <a:t>binomial</a:t>
            </a:r>
            <a:r>
              <a:rPr sz="3000" b="1">
                <a:uFill>
                  <a:solidFill>
                    <a:srgbClr val="A01300"/>
                  </a:solidFill>
                </a:uFill>
                <a:latin typeface="Courier New"/>
                <a:ea typeface="Courier New"/>
                <a:cs typeface="Courier New"/>
                <a:sym typeface="Courier New"/>
              </a:rPr>
              <a:t>(</a:t>
            </a:r>
            <a:r>
              <a:rPr sz="3000" b="1">
                <a:uFill>
                  <a:solidFill>
                    <a:srgbClr val="007DD7"/>
                  </a:solidFill>
                </a:uFill>
                <a:latin typeface="Courier New"/>
                <a:ea typeface="Courier New"/>
                <a:cs typeface="Courier New"/>
                <a:sym typeface="Courier New"/>
              </a:rPr>
              <a:t>long </a:t>
            </a:r>
            <a:r>
              <a:rPr sz="3000" b="1">
                <a:uFill>
                  <a:solidFill>
                    <a:srgbClr val="000112"/>
                  </a:solidFill>
                </a:uFill>
                <a:latin typeface="Courier New"/>
                <a:ea typeface="Courier New"/>
                <a:cs typeface="Courier New"/>
                <a:sym typeface="Courier New"/>
              </a:rPr>
              <a:t>n</a:t>
            </a:r>
            <a:r>
              <a:rPr sz="3000" b="1">
                <a:uFill>
                  <a:solidFill>
                    <a:srgbClr val="A01300"/>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long </a:t>
            </a:r>
            <a:r>
              <a:rPr sz="3000" b="1">
                <a:uFill>
                  <a:solidFill>
                    <a:srgbClr val="000112"/>
                  </a:solidFill>
                </a:uFill>
                <a:latin typeface="Courier New"/>
                <a:ea typeface="Courier New"/>
                <a:cs typeface="Courier New"/>
                <a:sym typeface="Courier New"/>
              </a:rPr>
              <a:t>k</a:t>
            </a:r>
            <a:r>
              <a:rPr sz="3000" b="1">
                <a:uFill>
                  <a:solidFill>
                    <a:srgbClr val="A01300"/>
                  </a:solidFill>
                </a:uFill>
                <a:latin typeface="Courier New"/>
                <a:ea typeface="Courier New"/>
                <a:cs typeface="Courier New"/>
                <a:sym typeface="Courier New"/>
              </a:rPr>
              <a:t>)</a:t>
            </a:r>
            <a:endParaRPr sz="3000" b="1">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p>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if</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k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return </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if</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n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return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3000" b="1">
                <a:latin typeface="Courier New"/>
                <a:ea typeface="Courier New"/>
                <a:cs typeface="Courier New"/>
                <a:sym typeface="Courier New"/>
              </a:defRPr>
            </a:pPr>
            <a:r>
              <a:rPr>
                <a:uFill>
                  <a:solidFill>
                    <a:srgbClr val="000112"/>
                  </a:solidFill>
                </a:uFill>
              </a:rPr>
              <a:t>      return binomial</a:t>
            </a:r>
            <a:r>
              <a:rPr>
                <a:uFill>
                  <a:solidFill>
                    <a:srgbClr val="A01300"/>
                  </a:solidFill>
                </a:uFill>
              </a:rPr>
              <a:t>(</a:t>
            </a:r>
            <a:r>
              <a:rPr>
                <a:uFill>
                  <a:solidFill>
                    <a:srgbClr val="000112"/>
                  </a:solidFill>
                </a:uFill>
              </a:rPr>
              <a:t>n</a:t>
            </a:r>
            <a:r>
              <a:rPr>
                <a:uFill>
                  <a:solidFill>
                    <a:srgbClr val="A01300"/>
                  </a:solidFill>
                </a:uFill>
              </a:rPr>
              <a:t>-</a:t>
            </a:r>
            <a:r>
              <a:rPr>
                <a:uFill>
                  <a:solidFill>
                    <a:srgbClr val="942193"/>
                  </a:solidFill>
                </a:uFill>
              </a:rPr>
              <a:t>1</a:t>
            </a:r>
            <a:r>
              <a:rPr>
                <a:uFill>
                  <a:solidFill>
                    <a:srgbClr val="A01300"/>
                  </a:solidFill>
                </a:uFill>
              </a:rPr>
              <a:t>, </a:t>
            </a:r>
            <a:r>
              <a:rPr>
                <a:uFill>
                  <a:solidFill>
                    <a:srgbClr val="000112"/>
                  </a:solidFill>
                </a:uFill>
              </a:rPr>
              <a:t>k</a:t>
            </a:r>
            <a:r>
              <a:rPr>
                <a:uFill>
                  <a:solidFill>
                    <a:srgbClr val="A01300"/>
                  </a:solidFill>
                </a:uFill>
              </a:rPr>
              <a:t>-</a:t>
            </a:r>
            <a:r>
              <a:rPr>
                <a:uFill>
                  <a:solidFill>
                    <a:srgbClr val="942193"/>
                  </a:solidFill>
                </a:uFill>
              </a:rPr>
              <a:t>1</a:t>
            </a:r>
            <a:r>
              <a:rPr>
                <a:uFill>
                  <a:solidFill>
                    <a:srgbClr val="A01300"/>
                  </a:solidFill>
                </a:uFill>
              </a:rPr>
              <a:t>)</a:t>
            </a:r>
            <a:r>
              <a:rPr>
                <a:uFill>
                  <a:solidFill>
                    <a:srgbClr val="000112"/>
                  </a:solidFill>
                </a:uFill>
              </a:rPr>
              <a:t> </a:t>
            </a:r>
            <a:r>
              <a:rPr>
                <a:uFill>
                  <a:solidFill>
                    <a:srgbClr val="A01300"/>
                  </a:solidFill>
                </a:uFill>
              </a:rPr>
              <a:t>+ </a:t>
            </a:r>
            <a:r>
              <a:rPr>
                <a:uFill>
                  <a:solidFill>
                    <a:srgbClr val="000112"/>
                  </a:solidFill>
                </a:uFill>
              </a:rPr>
              <a:t>binomial</a:t>
            </a:r>
            <a:r>
              <a:rPr>
                <a:uFill>
                  <a:solidFill>
                    <a:srgbClr val="A01300"/>
                  </a:solidFill>
                </a:uFill>
              </a:rPr>
              <a:t>(</a:t>
            </a:r>
            <a:r>
              <a:rPr>
                <a:uFill>
                  <a:solidFill>
                    <a:srgbClr val="000112"/>
                  </a:solidFill>
                </a:uFill>
              </a:rPr>
              <a:t>n</a:t>
            </a:r>
            <a:r>
              <a:rPr>
                <a:uFill>
                  <a:solidFill>
                    <a:srgbClr val="A01300"/>
                  </a:solidFill>
                </a:uFill>
              </a:rPr>
              <a:t>-</a:t>
            </a:r>
            <a:r>
              <a:rPr>
                <a:uFill>
                  <a:solidFill>
                    <a:srgbClr val="942193"/>
                  </a:solidFill>
                </a:uFill>
              </a:rPr>
              <a:t>1</a:t>
            </a:r>
            <a:r>
              <a:rPr>
                <a:uFill>
                  <a:solidFill>
                    <a:srgbClr val="A01300"/>
                  </a:solidFill>
                </a:uFill>
              </a:rPr>
              <a:t>, </a:t>
            </a:r>
            <a:r>
              <a:rPr>
                <a:uFill>
                  <a:solidFill>
                    <a:srgbClr val="000112"/>
                  </a:solidFill>
                </a:uFill>
              </a:rPr>
              <a:t>k</a:t>
            </a:r>
            <a:r>
              <a:rPr>
                <a:uFill>
                  <a:solidFill>
                    <a:srgbClr val="A01300"/>
                  </a:solidFill>
                </a:uFill>
              </a:rPr>
              <a:t>);</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t>   }</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8" name="TEQ on Performance 4"/>
          <p:cNvSpPr txBox="1">
            <a:spLocks noGrp="1"/>
          </p:cNvSpPr>
          <p:nvPr>
            <p:ph type="title"/>
          </p:nvPr>
        </p:nvSpPr>
        <p:spPr>
          <a:prstGeom prst="rect">
            <a:avLst/>
          </a:prstGeom>
        </p:spPr>
        <p:txBody>
          <a:bodyPr/>
          <a:lstStyle/>
          <a:p>
            <a:r>
              <a:t>TEQ on Performance 4</a:t>
            </a:r>
          </a:p>
        </p:txBody>
      </p:sp>
      <p:sp>
        <p:nvSpPr>
          <p:cNvPr id="1169" name="Let F(N) be the time to compute binomial(2N, N) using the naive algorithm.…"/>
          <p:cNvSpPr txBox="1">
            <a:spLocks noGrp="1"/>
          </p:cNvSpPr>
          <p:nvPr>
            <p:ph type="body" idx="1"/>
          </p:nvPr>
        </p:nvSpPr>
        <p:spPr>
          <a:xfrm>
            <a:off x="1625600" y="1816100"/>
            <a:ext cx="20929600" cy="7251700"/>
          </a:xfrm>
          <a:prstGeom prst="rect">
            <a:avLst/>
          </a:prstGeom>
        </p:spPr>
        <p:txBody>
          <a:bodyPr/>
          <a:lstStyle/>
          <a:p>
            <a:r>
              <a:t>Let F(N) be the time to compute binomial(2N, N) using the naive algorithm.</a:t>
            </a:r>
          </a:p>
          <a:p>
            <a:endParaRPr/>
          </a:p>
          <a:p>
            <a:endParaRPr/>
          </a:p>
          <a:p>
            <a:endParaRPr/>
          </a:p>
          <a:p>
            <a:endParaRPr/>
          </a:p>
          <a:p>
            <a:endParaRPr/>
          </a:p>
          <a:p>
            <a:endParaRPr/>
          </a:p>
          <a:p>
            <a:r>
              <a:t>Observation: F(N</a:t>
            </a:r>
            <a:r>
              <a:rPr>
                <a:solidFill>
                  <a:srgbClr val="D81E00"/>
                </a:solidFill>
                <a:uFill>
                  <a:solidFill>
                    <a:srgbClr val="D81E00"/>
                  </a:solidFill>
                </a:uFill>
              </a:rPr>
              <a:t>+1</a:t>
            </a:r>
            <a:r>
              <a:t>)/F(N) is about 4.</a:t>
            </a:r>
          </a:p>
          <a:p>
            <a:endParaRPr/>
          </a:p>
          <a:p>
            <a:r>
              <a:t>What is the order of growth of the running time?</a:t>
            </a:r>
            <a:br/>
            <a:endParaRPr/>
          </a:p>
        </p:txBody>
      </p:sp>
      <p:sp>
        <p:nvSpPr>
          <p:cNvPr id="11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66</a:t>
            </a:fld>
            <a:endParaRPr/>
          </a:p>
        </p:txBody>
      </p:sp>
      <p:sp>
        <p:nvSpPr>
          <p:cNvPr id="1171" name="public static long binomial(long n, long k)…"/>
          <p:cNvSpPr/>
          <p:nvPr/>
        </p:nvSpPr>
        <p:spPr>
          <a:xfrm>
            <a:off x="3729037" y="2985294"/>
            <a:ext cx="16878301" cy="3378201"/>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9700" tIns="139700" rIns="139700" bIns="139700">
            <a:spAutoFit/>
          </a:bodyPr>
          <a:lstStyle/>
          <a:p>
            <a:pPr defTabSz="647700">
              <a:lnSpc>
                <a:spcPts val="4400"/>
              </a:lnSpc>
              <a:buClr>
                <a:srgbClr val="007DD7"/>
              </a:buClr>
              <a:buFont typeface="Courier New"/>
              <a:tabLst>
                <a:tab pos="1511300" algn="l"/>
              </a:tabLst>
              <a:defRPr sz="2600"/>
            </a:pPr>
            <a:r>
              <a:rPr sz="3000" b="1">
                <a:uFill>
                  <a:solidFill>
                    <a:srgbClr val="007DD7"/>
                  </a:solidFill>
                </a:uFill>
                <a:latin typeface="Courier New"/>
                <a:ea typeface="Courier New"/>
                <a:cs typeface="Courier New"/>
                <a:sym typeface="Courier New"/>
              </a:rPr>
              <a:t>   public</a:t>
            </a: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static</a:t>
            </a: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long </a:t>
            </a:r>
            <a:r>
              <a:rPr sz="3000" b="1">
                <a:uFill>
                  <a:solidFill>
                    <a:srgbClr val="000112"/>
                  </a:solidFill>
                </a:uFill>
                <a:latin typeface="Courier New"/>
                <a:ea typeface="Courier New"/>
                <a:cs typeface="Courier New"/>
                <a:sym typeface="Courier New"/>
              </a:rPr>
              <a:t>binomial</a:t>
            </a:r>
            <a:r>
              <a:rPr sz="3000" b="1">
                <a:uFill>
                  <a:solidFill>
                    <a:srgbClr val="A01300"/>
                  </a:solidFill>
                </a:uFill>
                <a:latin typeface="Courier New"/>
                <a:ea typeface="Courier New"/>
                <a:cs typeface="Courier New"/>
                <a:sym typeface="Courier New"/>
              </a:rPr>
              <a:t>(</a:t>
            </a:r>
            <a:r>
              <a:rPr sz="3000" b="1">
                <a:uFill>
                  <a:solidFill>
                    <a:srgbClr val="007DD7"/>
                  </a:solidFill>
                </a:uFill>
                <a:latin typeface="Courier New"/>
                <a:ea typeface="Courier New"/>
                <a:cs typeface="Courier New"/>
                <a:sym typeface="Courier New"/>
              </a:rPr>
              <a:t>long </a:t>
            </a:r>
            <a:r>
              <a:rPr sz="3000" b="1">
                <a:uFill>
                  <a:solidFill>
                    <a:srgbClr val="000112"/>
                  </a:solidFill>
                </a:uFill>
                <a:latin typeface="Courier New"/>
                <a:ea typeface="Courier New"/>
                <a:cs typeface="Courier New"/>
                <a:sym typeface="Courier New"/>
              </a:rPr>
              <a:t>n</a:t>
            </a:r>
            <a:r>
              <a:rPr sz="3000" b="1">
                <a:uFill>
                  <a:solidFill>
                    <a:srgbClr val="A01300"/>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long </a:t>
            </a:r>
            <a:r>
              <a:rPr sz="3000" b="1">
                <a:uFill>
                  <a:solidFill>
                    <a:srgbClr val="000112"/>
                  </a:solidFill>
                </a:uFill>
                <a:latin typeface="Courier New"/>
                <a:ea typeface="Courier New"/>
                <a:cs typeface="Courier New"/>
                <a:sym typeface="Courier New"/>
              </a:rPr>
              <a:t>k</a:t>
            </a:r>
            <a:r>
              <a:rPr sz="3000" b="1">
                <a:uFill>
                  <a:solidFill>
                    <a:srgbClr val="A01300"/>
                  </a:solidFill>
                </a:uFill>
                <a:latin typeface="Courier New"/>
                <a:ea typeface="Courier New"/>
                <a:cs typeface="Courier New"/>
                <a:sym typeface="Courier New"/>
              </a:rPr>
              <a:t>)</a:t>
            </a:r>
            <a:endParaRPr sz="3000" b="1">
              <a:uFill>
                <a:solidFill>
                  <a:srgbClr val="000112"/>
                </a:solidFill>
              </a:uFill>
              <a:latin typeface="Courier New"/>
              <a:ea typeface="Courier New"/>
              <a:cs typeface="Courier New"/>
              <a:sym typeface="Courier New"/>
            </a:endParaRPr>
          </a:p>
          <a:p>
            <a:pPr defTabSz="647700">
              <a:lnSpc>
                <a:spcPts val="4400"/>
              </a:lnSpc>
              <a:buClr>
                <a:srgbClr val="007DD7"/>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p>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if</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k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return </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if</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n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return </a:t>
            </a:r>
            <a:r>
              <a:rPr sz="3000" b="1">
                <a:uFill>
                  <a:solidFill>
                    <a:srgbClr val="942193"/>
                  </a:solidFill>
                </a:uFill>
                <a:latin typeface="Courier New"/>
                <a:ea typeface="Courier New"/>
                <a:cs typeface="Courier New"/>
                <a:sym typeface="Courier New"/>
              </a:rPr>
              <a:t>0</a:t>
            </a:r>
            <a:r>
              <a:rPr sz="3000" b="1">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3000" b="1">
                <a:latin typeface="Courier New"/>
                <a:ea typeface="Courier New"/>
                <a:cs typeface="Courier New"/>
                <a:sym typeface="Courier New"/>
              </a:defRPr>
            </a:pPr>
            <a:r>
              <a:rPr>
                <a:uFill>
                  <a:solidFill>
                    <a:srgbClr val="000112"/>
                  </a:solidFill>
                </a:uFill>
              </a:rPr>
              <a:t>      return binomial</a:t>
            </a:r>
            <a:r>
              <a:rPr>
                <a:uFill>
                  <a:solidFill>
                    <a:srgbClr val="A01300"/>
                  </a:solidFill>
                </a:uFill>
              </a:rPr>
              <a:t>(</a:t>
            </a:r>
            <a:r>
              <a:rPr>
                <a:uFill>
                  <a:solidFill>
                    <a:srgbClr val="000112"/>
                  </a:solidFill>
                </a:uFill>
              </a:rPr>
              <a:t>n</a:t>
            </a:r>
            <a:r>
              <a:rPr>
                <a:uFill>
                  <a:solidFill>
                    <a:srgbClr val="A01300"/>
                  </a:solidFill>
                </a:uFill>
              </a:rPr>
              <a:t>-</a:t>
            </a:r>
            <a:r>
              <a:rPr>
                <a:uFill>
                  <a:solidFill>
                    <a:srgbClr val="942193"/>
                  </a:solidFill>
                </a:uFill>
              </a:rPr>
              <a:t>1</a:t>
            </a:r>
            <a:r>
              <a:rPr>
                <a:uFill>
                  <a:solidFill>
                    <a:srgbClr val="A01300"/>
                  </a:solidFill>
                </a:uFill>
              </a:rPr>
              <a:t>, </a:t>
            </a:r>
            <a:r>
              <a:rPr>
                <a:uFill>
                  <a:solidFill>
                    <a:srgbClr val="000112"/>
                  </a:solidFill>
                </a:uFill>
              </a:rPr>
              <a:t>k</a:t>
            </a:r>
            <a:r>
              <a:rPr>
                <a:uFill>
                  <a:solidFill>
                    <a:srgbClr val="A01300"/>
                  </a:solidFill>
                </a:uFill>
              </a:rPr>
              <a:t>-</a:t>
            </a:r>
            <a:r>
              <a:rPr>
                <a:uFill>
                  <a:solidFill>
                    <a:srgbClr val="942193"/>
                  </a:solidFill>
                </a:uFill>
              </a:rPr>
              <a:t>1</a:t>
            </a:r>
            <a:r>
              <a:rPr>
                <a:uFill>
                  <a:solidFill>
                    <a:srgbClr val="A01300"/>
                  </a:solidFill>
                </a:uFill>
              </a:rPr>
              <a:t>)</a:t>
            </a:r>
            <a:r>
              <a:rPr>
                <a:uFill>
                  <a:solidFill>
                    <a:srgbClr val="000112"/>
                  </a:solidFill>
                </a:uFill>
              </a:rPr>
              <a:t> </a:t>
            </a:r>
            <a:r>
              <a:rPr>
                <a:uFill>
                  <a:solidFill>
                    <a:srgbClr val="A01300"/>
                  </a:solidFill>
                </a:uFill>
              </a:rPr>
              <a:t>+ </a:t>
            </a:r>
            <a:r>
              <a:rPr>
                <a:uFill>
                  <a:solidFill>
                    <a:srgbClr val="000112"/>
                  </a:solidFill>
                </a:uFill>
              </a:rPr>
              <a:t>binomial</a:t>
            </a:r>
            <a:r>
              <a:rPr>
                <a:uFill>
                  <a:solidFill>
                    <a:srgbClr val="A01300"/>
                  </a:solidFill>
                </a:uFill>
              </a:rPr>
              <a:t>(</a:t>
            </a:r>
            <a:r>
              <a:rPr>
                <a:uFill>
                  <a:solidFill>
                    <a:srgbClr val="000112"/>
                  </a:solidFill>
                </a:uFill>
              </a:rPr>
              <a:t>n</a:t>
            </a:r>
            <a:r>
              <a:rPr>
                <a:uFill>
                  <a:solidFill>
                    <a:srgbClr val="A01300"/>
                  </a:solidFill>
                </a:uFill>
              </a:rPr>
              <a:t>-</a:t>
            </a:r>
            <a:r>
              <a:rPr>
                <a:uFill>
                  <a:solidFill>
                    <a:srgbClr val="942193"/>
                  </a:solidFill>
                </a:uFill>
              </a:rPr>
              <a:t>1</a:t>
            </a:r>
            <a:r>
              <a:rPr>
                <a:uFill>
                  <a:solidFill>
                    <a:srgbClr val="A01300"/>
                  </a:solidFill>
                </a:uFill>
              </a:rPr>
              <a:t>, </a:t>
            </a:r>
            <a:r>
              <a:rPr>
                <a:uFill>
                  <a:solidFill>
                    <a:srgbClr val="000112"/>
                  </a:solidFill>
                </a:uFill>
              </a:rPr>
              <a:t>k</a:t>
            </a:r>
            <a:r>
              <a:rPr>
                <a:uFill>
                  <a:solidFill>
                    <a:srgbClr val="A01300"/>
                  </a:solidFill>
                </a:uFill>
              </a:rPr>
              <a:t>);</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t>   }</a:t>
            </a:r>
          </a:p>
        </p:txBody>
      </p:sp>
      <p:sp>
        <p:nvSpPr>
          <p:cNvPr id="1172" name="A. EXPONENTIAL:  a 4N…"/>
          <p:cNvSpPr txBox="1"/>
          <p:nvPr/>
        </p:nvSpPr>
        <p:spPr>
          <a:xfrm>
            <a:off x="1484312" y="9982200"/>
            <a:ext cx="6397824" cy="174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r>
              <a:t>A. EXPONENTIAL:  a 4</a:t>
            </a:r>
            <a:r>
              <a:rPr baseline="31999"/>
              <a:t>N</a:t>
            </a:r>
            <a:r>
              <a:t> </a:t>
            </a:r>
          </a:p>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endParaRPr/>
          </a:p>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r>
              <a:t>Will not finish unless N is small.</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67</a:t>
            </a:fld>
            <a:endParaRPr/>
          </a:p>
        </p:txBody>
      </p:sp>
      <p:sp>
        <p:nvSpPr>
          <p:cNvPr id="1175" name="Key idea.  Save solutions to subproblems to avoid recomputation.…"/>
          <p:cNvSpPr txBox="1">
            <a:spLocks noGrp="1"/>
          </p:cNvSpPr>
          <p:nvPr>
            <p:ph type="body" sz="half" idx="1"/>
          </p:nvPr>
        </p:nvSpPr>
        <p:spPr>
          <a:prstGeom prst="rect">
            <a:avLst/>
          </a:prstGeom>
        </p:spPr>
        <p:txBody>
          <a:bodyPr/>
          <a:lstStyle/>
          <a:p>
            <a:r>
              <a:rPr dirty="0"/>
              <a:t>Key idea.  </a:t>
            </a:r>
            <a:r>
              <a:rPr dirty="0">
                <a:uFill>
                  <a:solidFill>
                    <a:srgbClr val="000000"/>
                  </a:solidFill>
                </a:uFill>
              </a:rPr>
              <a:t>Save solutions to subproblems to avoid </a:t>
            </a:r>
            <a:r>
              <a:rPr dirty="0" err="1">
                <a:uFill>
                  <a:solidFill>
                    <a:srgbClr val="000000"/>
                  </a:solidFill>
                </a:uFill>
              </a:rPr>
              <a:t>recomputation</a:t>
            </a:r>
            <a:r>
              <a:rPr dirty="0">
                <a:uFill>
                  <a:solidFill>
                    <a:srgbClr val="000000"/>
                  </a:solidFill>
                </a:uFill>
              </a:rPr>
              <a:t>.</a:t>
            </a:r>
          </a:p>
          <a:p>
            <a:pPr>
              <a:defRPr>
                <a:uFill>
                  <a:solidFill>
                    <a:srgbClr val="000000"/>
                  </a:solidFill>
                </a:uFill>
              </a:defRPr>
            </a:pPr>
            <a:endParaRPr dirty="0">
              <a:uFill>
                <a:solidFill>
                  <a:srgbClr val="000000"/>
                </a:solidFill>
              </a:uFill>
            </a:endParaRPr>
          </a:p>
          <a:p>
            <a:pPr>
              <a:defRPr>
                <a:uFill>
                  <a:solidFill>
                    <a:srgbClr val="000000"/>
                  </a:solidFill>
                </a:uFill>
              </a:defRPr>
            </a:pPr>
            <a:endParaRPr dirty="0">
              <a:uFill>
                <a:solidFill>
                  <a:srgbClr val="000000"/>
                </a:solidFill>
              </a:uFill>
            </a:endParaRPr>
          </a:p>
          <a:p>
            <a:endParaRPr dirty="0">
              <a:uFill>
                <a:solidFill>
                  <a:srgbClr val="000000"/>
                </a:solidFill>
              </a:uFill>
            </a:endParaRPr>
          </a:p>
          <a:p>
            <a:endParaRPr dirty="0">
              <a:uFill>
                <a:solidFill>
                  <a:srgbClr val="000000"/>
                </a:solidFill>
              </a:uFill>
            </a:endParaRPr>
          </a:p>
          <a:p>
            <a:endParaRPr dirty="0">
              <a:uFill>
                <a:solidFill>
                  <a:srgbClr val="000000"/>
                </a:solidFill>
              </a:uFill>
            </a:endParaRPr>
          </a:p>
          <a:p>
            <a:endParaRPr dirty="0">
              <a:uFill>
                <a:solidFill>
                  <a:srgbClr val="000000"/>
                </a:solidFill>
              </a:uFill>
            </a:endParaRPr>
          </a:p>
          <a:p>
            <a:endParaRPr dirty="0">
              <a:uFill>
                <a:solidFill>
                  <a:srgbClr val="000000"/>
                </a:solidFill>
              </a:uFill>
            </a:endParaRPr>
          </a:p>
          <a:p>
            <a:endParaRPr dirty="0">
              <a:uFill>
                <a:solidFill>
                  <a:srgbClr val="000000"/>
                </a:solidFill>
              </a:uFill>
            </a:endParaRPr>
          </a:p>
          <a:p>
            <a:endParaRPr dirty="0">
              <a:uFill>
                <a:solidFill>
                  <a:srgbClr val="000000"/>
                </a:solidFill>
              </a:uFill>
            </a:endParaRPr>
          </a:p>
          <a:p>
            <a:endParaRPr dirty="0">
              <a:uFill>
                <a:solidFill>
                  <a:srgbClr val="000000"/>
                </a:solidFill>
              </a:uFill>
            </a:endParaRPr>
          </a:p>
          <a:p>
            <a:endParaRPr dirty="0">
              <a:uFill>
                <a:solidFill>
                  <a:srgbClr val="000000"/>
                </a:solidFill>
              </a:uFill>
            </a:endParaRPr>
          </a:p>
          <a:p>
            <a:endParaRPr dirty="0">
              <a:uFill>
                <a:solidFill>
                  <a:srgbClr val="000000"/>
                </a:solidFill>
              </a:uFill>
            </a:endParaRPr>
          </a:p>
          <a:p>
            <a:r>
              <a:rPr lang="en-US" dirty="0"/>
              <a:t>T</a:t>
            </a:r>
            <a:r>
              <a:rPr dirty="0"/>
              <a:t>radeoff.  </a:t>
            </a:r>
            <a:r>
              <a:rPr dirty="0">
                <a:uFill>
                  <a:solidFill>
                    <a:srgbClr val="000000"/>
                  </a:solidFill>
                </a:uFill>
              </a:rPr>
              <a:t>Trade (a little) memory for (a huge amount of) time.</a:t>
            </a:r>
          </a:p>
        </p:txBody>
      </p:sp>
      <p:sp>
        <p:nvSpPr>
          <p:cNvPr id="1176" name="Dynamic Programming"/>
          <p:cNvSpPr txBox="1">
            <a:spLocks noGrp="1"/>
          </p:cNvSpPr>
          <p:nvPr>
            <p:ph type="title"/>
          </p:nvPr>
        </p:nvSpPr>
        <p:spPr>
          <a:prstGeom prst="rect">
            <a:avLst/>
          </a:prstGeom>
        </p:spPr>
        <p:txBody>
          <a:bodyPr/>
          <a:lstStyle/>
          <a:p>
            <a:r>
              <a:t>Dynamic Programming</a:t>
            </a:r>
          </a:p>
        </p:txBody>
      </p:sp>
      <p:grpSp>
        <p:nvGrpSpPr>
          <p:cNvPr id="1318" name="Group"/>
          <p:cNvGrpSpPr/>
          <p:nvPr/>
        </p:nvGrpSpPr>
        <p:grpSpPr>
          <a:xfrm>
            <a:off x="8572500" y="3638550"/>
            <a:ext cx="5229226" cy="5791202"/>
            <a:chOff x="0" y="0"/>
            <a:chExt cx="5229225" cy="5791201"/>
          </a:xfrm>
        </p:grpSpPr>
        <p:grpSp>
          <p:nvGrpSpPr>
            <p:cNvPr id="1179" name="Group"/>
            <p:cNvGrpSpPr/>
            <p:nvPr/>
          </p:nvGrpSpPr>
          <p:grpSpPr>
            <a:xfrm>
              <a:off x="560274" y="0"/>
              <a:ext cx="933791" cy="560439"/>
              <a:chOff x="0" y="0"/>
              <a:chExt cx="933790" cy="560438"/>
            </a:xfrm>
          </p:grpSpPr>
          <p:sp>
            <p:nvSpPr>
              <p:cNvPr id="1177" name="Rectangle"/>
              <p:cNvSpPr/>
              <p:nvPr/>
            </p:nvSpPr>
            <p:spPr>
              <a:xfrm>
                <a:off x="0" y="0"/>
                <a:ext cx="933791" cy="560439"/>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178" name="0"/>
              <p:cNvSpPr txBox="1"/>
              <p:nvPr/>
            </p:nvSpPr>
            <p:spPr>
              <a:xfrm>
                <a:off x="352595" y="98543"/>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0</a:t>
                </a:r>
              </a:p>
            </p:txBody>
          </p:sp>
        </p:grpSp>
        <p:grpSp>
          <p:nvGrpSpPr>
            <p:cNvPr id="1182" name="Group"/>
            <p:cNvGrpSpPr/>
            <p:nvPr/>
          </p:nvGrpSpPr>
          <p:grpSpPr>
            <a:xfrm>
              <a:off x="1498600" y="0"/>
              <a:ext cx="933791" cy="560439"/>
              <a:chOff x="0" y="0"/>
              <a:chExt cx="933790" cy="560438"/>
            </a:xfrm>
          </p:grpSpPr>
          <p:sp>
            <p:nvSpPr>
              <p:cNvPr id="1180" name="Rectangle"/>
              <p:cNvSpPr/>
              <p:nvPr/>
            </p:nvSpPr>
            <p:spPr>
              <a:xfrm>
                <a:off x="0" y="0"/>
                <a:ext cx="933791" cy="560439"/>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181" name="1"/>
              <p:cNvSpPr txBox="1"/>
              <p:nvPr/>
            </p:nvSpPr>
            <p:spPr>
              <a:xfrm>
                <a:off x="348059" y="98543"/>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1</a:t>
                </a:r>
              </a:p>
            </p:txBody>
          </p:sp>
        </p:grpSp>
        <p:grpSp>
          <p:nvGrpSpPr>
            <p:cNvPr id="1185" name="Group"/>
            <p:cNvGrpSpPr/>
            <p:nvPr/>
          </p:nvGrpSpPr>
          <p:grpSpPr>
            <a:xfrm>
              <a:off x="2427854" y="0"/>
              <a:ext cx="933791" cy="560439"/>
              <a:chOff x="0" y="0"/>
              <a:chExt cx="933790" cy="560438"/>
            </a:xfrm>
          </p:grpSpPr>
          <p:sp>
            <p:nvSpPr>
              <p:cNvPr id="1183" name="Rectangle"/>
              <p:cNvSpPr/>
              <p:nvPr/>
            </p:nvSpPr>
            <p:spPr>
              <a:xfrm>
                <a:off x="0" y="0"/>
                <a:ext cx="933791" cy="560439"/>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184" name="2"/>
              <p:cNvSpPr txBox="1"/>
              <p:nvPr/>
            </p:nvSpPr>
            <p:spPr>
              <a:xfrm>
                <a:off x="352594" y="98543"/>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2</a:t>
                </a:r>
              </a:p>
            </p:txBody>
          </p:sp>
        </p:grpSp>
        <p:grpSp>
          <p:nvGrpSpPr>
            <p:cNvPr id="1188" name="Group"/>
            <p:cNvGrpSpPr/>
            <p:nvPr/>
          </p:nvGrpSpPr>
          <p:grpSpPr>
            <a:xfrm>
              <a:off x="3361645" y="0"/>
              <a:ext cx="933791" cy="560439"/>
              <a:chOff x="0" y="0"/>
              <a:chExt cx="933790" cy="560438"/>
            </a:xfrm>
          </p:grpSpPr>
          <p:sp>
            <p:nvSpPr>
              <p:cNvPr id="1186" name="Rectangle"/>
              <p:cNvSpPr/>
              <p:nvPr/>
            </p:nvSpPr>
            <p:spPr>
              <a:xfrm>
                <a:off x="0" y="0"/>
                <a:ext cx="933791" cy="560439"/>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187" name="3"/>
              <p:cNvSpPr txBox="1"/>
              <p:nvPr/>
            </p:nvSpPr>
            <p:spPr>
              <a:xfrm>
                <a:off x="352594" y="98543"/>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3</a:t>
                </a:r>
              </a:p>
            </p:txBody>
          </p:sp>
        </p:grpSp>
        <p:grpSp>
          <p:nvGrpSpPr>
            <p:cNvPr id="1191" name="Group"/>
            <p:cNvGrpSpPr/>
            <p:nvPr/>
          </p:nvGrpSpPr>
          <p:grpSpPr>
            <a:xfrm>
              <a:off x="4295435" y="0"/>
              <a:ext cx="933791" cy="560439"/>
              <a:chOff x="0" y="0"/>
              <a:chExt cx="933790" cy="560438"/>
            </a:xfrm>
          </p:grpSpPr>
          <p:sp>
            <p:nvSpPr>
              <p:cNvPr id="1189" name="Rectangle"/>
              <p:cNvSpPr/>
              <p:nvPr/>
            </p:nvSpPr>
            <p:spPr>
              <a:xfrm>
                <a:off x="0" y="0"/>
                <a:ext cx="933791" cy="560439"/>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190" name="4"/>
              <p:cNvSpPr txBox="1"/>
              <p:nvPr/>
            </p:nvSpPr>
            <p:spPr>
              <a:xfrm>
                <a:off x="352595" y="98543"/>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4</a:t>
                </a:r>
              </a:p>
            </p:txBody>
          </p:sp>
        </p:grpSp>
        <p:grpSp>
          <p:nvGrpSpPr>
            <p:cNvPr id="1194" name="Group"/>
            <p:cNvGrpSpPr/>
            <p:nvPr/>
          </p:nvGrpSpPr>
          <p:grpSpPr>
            <a:xfrm>
              <a:off x="0" y="560438"/>
              <a:ext cx="560275" cy="747253"/>
              <a:chOff x="0" y="0"/>
              <a:chExt cx="560274" cy="747251"/>
            </a:xfrm>
          </p:grpSpPr>
          <p:sp>
            <p:nvSpPr>
              <p:cNvPr id="1192" name="Rectangle"/>
              <p:cNvSpPr/>
              <p:nvPr/>
            </p:nvSpPr>
            <p:spPr>
              <a:xfrm>
                <a:off x="0" y="0"/>
                <a:ext cx="560275" cy="747252"/>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193" name="0"/>
              <p:cNvSpPr txBox="1"/>
              <p:nvPr/>
            </p:nvSpPr>
            <p:spPr>
              <a:xfrm>
                <a:off x="165836" y="191949"/>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0</a:t>
                </a:r>
              </a:p>
            </p:txBody>
          </p:sp>
        </p:grpSp>
        <p:grpSp>
          <p:nvGrpSpPr>
            <p:cNvPr id="1197" name="Group"/>
            <p:cNvGrpSpPr/>
            <p:nvPr/>
          </p:nvGrpSpPr>
          <p:grpSpPr>
            <a:xfrm>
              <a:off x="560274" y="560438"/>
              <a:ext cx="933791" cy="747253"/>
              <a:chOff x="0" y="0"/>
              <a:chExt cx="933790" cy="747251"/>
            </a:xfrm>
          </p:grpSpPr>
          <p:sp>
            <p:nvSpPr>
              <p:cNvPr id="1195"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196" name="1"/>
              <p:cNvSpPr txBox="1"/>
              <p:nvPr/>
            </p:nvSpPr>
            <p:spPr>
              <a:xfrm>
                <a:off x="333543" y="158048"/>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00" name="Group"/>
            <p:cNvGrpSpPr/>
            <p:nvPr/>
          </p:nvGrpSpPr>
          <p:grpSpPr>
            <a:xfrm>
              <a:off x="1498600" y="560438"/>
              <a:ext cx="933791" cy="747253"/>
              <a:chOff x="0" y="0"/>
              <a:chExt cx="933790" cy="747251"/>
            </a:xfrm>
          </p:grpSpPr>
          <p:sp>
            <p:nvSpPr>
              <p:cNvPr id="1198"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199" name="0"/>
              <p:cNvSpPr txBox="1"/>
              <p:nvPr/>
            </p:nvSpPr>
            <p:spPr>
              <a:xfrm>
                <a:off x="329009" y="158048"/>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nvGrpSpPr>
            <p:cNvPr id="1203" name="Group"/>
            <p:cNvGrpSpPr/>
            <p:nvPr/>
          </p:nvGrpSpPr>
          <p:grpSpPr>
            <a:xfrm>
              <a:off x="2427854" y="560438"/>
              <a:ext cx="933791" cy="747253"/>
              <a:chOff x="0" y="0"/>
              <a:chExt cx="933790" cy="747251"/>
            </a:xfrm>
          </p:grpSpPr>
          <p:sp>
            <p:nvSpPr>
              <p:cNvPr id="1201"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02" name="0"/>
              <p:cNvSpPr txBox="1"/>
              <p:nvPr/>
            </p:nvSpPr>
            <p:spPr>
              <a:xfrm>
                <a:off x="333544" y="158048"/>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nvGrpSpPr>
            <p:cNvPr id="1206" name="Group"/>
            <p:cNvGrpSpPr/>
            <p:nvPr/>
          </p:nvGrpSpPr>
          <p:grpSpPr>
            <a:xfrm>
              <a:off x="3361645" y="560438"/>
              <a:ext cx="933791" cy="747253"/>
              <a:chOff x="0" y="0"/>
              <a:chExt cx="933790" cy="747251"/>
            </a:xfrm>
          </p:grpSpPr>
          <p:sp>
            <p:nvSpPr>
              <p:cNvPr id="1204"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05" name="0"/>
              <p:cNvSpPr txBox="1"/>
              <p:nvPr/>
            </p:nvSpPr>
            <p:spPr>
              <a:xfrm>
                <a:off x="333544" y="158048"/>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nvGrpSpPr>
            <p:cNvPr id="1209" name="Group"/>
            <p:cNvGrpSpPr/>
            <p:nvPr/>
          </p:nvGrpSpPr>
          <p:grpSpPr>
            <a:xfrm>
              <a:off x="4295435" y="560438"/>
              <a:ext cx="933791" cy="747253"/>
              <a:chOff x="0" y="0"/>
              <a:chExt cx="933790" cy="747251"/>
            </a:xfrm>
          </p:grpSpPr>
          <p:sp>
            <p:nvSpPr>
              <p:cNvPr id="1207"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08" name="0"/>
              <p:cNvSpPr txBox="1"/>
              <p:nvPr/>
            </p:nvSpPr>
            <p:spPr>
              <a:xfrm>
                <a:off x="333543" y="158048"/>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nvGrpSpPr>
            <p:cNvPr id="1212" name="Group"/>
            <p:cNvGrpSpPr/>
            <p:nvPr/>
          </p:nvGrpSpPr>
          <p:grpSpPr>
            <a:xfrm>
              <a:off x="0" y="1307691"/>
              <a:ext cx="560275" cy="747252"/>
              <a:chOff x="0" y="0"/>
              <a:chExt cx="560274" cy="747251"/>
            </a:xfrm>
          </p:grpSpPr>
          <p:sp>
            <p:nvSpPr>
              <p:cNvPr id="1210" name="Rectangle"/>
              <p:cNvSpPr/>
              <p:nvPr/>
            </p:nvSpPr>
            <p:spPr>
              <a:xfrm>
                <a:off x="0" y="0"/>
                <a:ext cx="560275" cy="747252"/>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11" name="1"/>
              <p:cNvSpPr txBox="1"/>
              <p:nvPr/>
            </p:nvSpPr>
            <p:spPr>
              <a:xfrm>
                <a:off x="165836" y="191949"/>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1</a:t>
                </a:r>
              </a:p>
            </p:txBody>
          </p:sp>
        </p:grpSp>
        <p:grpSp>
          <p:nvGrpSpPr>
            <p:cNvPr id="1215" name="Group"/>
            <p:cNvGrpSpPr/>
            <p:nvPr/>
          </p:nvGrpSpPr>
          <p:grpSpPr>
            <a:xfrm>
              <a:off x="560274" y="1307691"/>
              <a:ext cx="933791" cy="747252"/>
              <a:chOff x="0" y="0"/>
              <a:chExt cx="933790" cy="747251"/>
            </a:xfrm>
          </p:grpSpPr>
          <p:sp>
            <p:nvSpPr>
              <p:cNvPr id="1213"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14" name="1"/>
              <p:cNvSpPr txBox="1"/>
              <p:nvPr/>
            </p:nvSpPr>
            <p:spPr>
              <a:xfrm>
                <a:off x="333543"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18" name="Group"/>
            <p:cNvGrpSpPr/>
            <p:nvPr/>
          </p:nvGrpSpPr>
          <p:grpSpPr>
            <a:xfrm>
              <a:off x="1498600" y="1307691"/>
              <a:ext cx="933791" cy="747252"/>
              <a:chOff x="0" y="0"/>
              <a:chExt cx="933790" cy="747251"/>
            </a:xfrm>
          </p:grpSpPr>
          <p:sp>
            <p:nvSpPr>
              <p:cNvPr id="1216"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17" name="1"/>
              <p:cNvSpPr txBox="1"/>
              <p:nvPr/>
            </p:nvSpPr>
            <p:spPr>
              <a:xfrm>
                <a:off x="329009"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21" name="Group"/>
            <p:cNvGrpSpPr/>
            <p:nvPr/>
          </p:nvGrpSpPr>
          <p:grpSpPr>
            <a:xfrm>
              <a:off x="3361645" y="1307691"/>
              <a:ext cx="933791" cy="747252"/>
              <a:chOff x="0" y="0"/>
              <a:chExt cx="933790" cy="747251"/>
            </a:xfrm>
          </p:grpSpPr>
          <p:sp>
            <p:nvSpPr>
              <p:cNvPr id="1219"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20" name="0"/>
              <p:cNvSpPr txBox="1"/>
              <p:nvPr/>
            </p:nvSpPr>
            <p:spPr>
              <a:xfrm>
                <a:off x="333544"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nvGrpSpPr>
            <p:cNvPr id="1224" name="Group"/>
            <p:cNvGrpSpPr/>
            <p:nvPr/>
          </p:nvGrpSpPr>
          <p:grpSpPr>
            <a:xfrm>
              <a:off x="4295435" y="1307691"/>
              <a:ext cx="933791" cy="747252"/>
              <a:chOff x="0" y="0"/>
              <a:chExt cx="933790" cy="747251"/>
            </a:xfrm>
          </p:grpSpPr>
          <p:sp>
            <p:nvSpPr>
              <p:cNvPr id="1222"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23" name="0"/>
              <p:cNvSpPr txBox="1"/>
              <p:nvPr/>
            </p:nvSpPr>
            <p:spPr>
              <a:xfrm>
                <a:off x="333543"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nvGrpSpPr>
            <p:cNvPr id="1227" name="Group"/>
            <p:cNvGrpSpPr/>
            <p:nvPr/>
          </p:nvGrpSpPr>
          <p:grpSpPr>
            <a:xfrm>
              <a:off x="0" y="2054942"/>
              <a:ext cx="560275" cy="747253"/>
              <a:chOff x="0" y="0"/>
              <a:chExt cx="560274" cy="747251"/>
            </a:xfrm>
          </p:grpSpPr>
          <p:sp>
            <p:nvSpPr>
              <p:cNvPr id="1225" name="Rectangle"/>
              <p:cNvSpPr/>
              <p:nvPr/>
            </p:nvSpPr>
            <p:spPr>
              <a:xfrm>
                <a:off x="0" y="0"/>
                <a:ext cx="560275" cy="747252"/>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26" name="2"/>
              <p:cNvSpPr txBox="1"/>
              <p:nvPr/>
            </p:nvSpPr>
            <p:spPr>
              <a:xfrm>
                <a:off x="165836" y="191949"/>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2</a:t>
                </a:r>
              </a:p>
            </p:txBody>
          </p:sp>
        </p:grpSp>
        <p:grpSp>
          <p:nvGrpSpPr>
            <p:cNvPr id="1230" name="Group"/>
            <p:cNvGrpSpPr/>
            <p:nvPr/>
          </p:nvGrpSpPr>
          <p:grpSpPr>
            <a:xfrm>
              <a:off x="560274" y="2054942"/>
              <a:ext cx="933791" cy="747253"/>
              <a:chOff x="0" y="0"/>
              <a:chExt cx="933790" cy="747251"/>
            </a:xfrm>
          </p:grpSpPr>
          <p:sp>
            <p:nvSpPr>
              <p:cNvPr id="1228"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29" name="1"/>
              <p:cNvSpPr txBox="1"/>
              <p:nvPr/>
            </p:nvSpPr>
            <p:spPr>
              <a:xfrm>
                <a:off x="333543"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33" name="Group"/>
            <p:cNvGrpSpPr/>
            <p:nvPr/>
          </p:nvGrpSpPr>
          <p:grpSpPr>
            <a:xfrm>
              <a:off x="1498600" y="2054942"/>
              <a:ext cx="933791" cy="747253"/>
              <a:chOff x="0" y="0"/>
              <a:chExt cx="933790" cy="747251"/>
            </a:xfrm>
          </p:grpSpPr>
          <p:sp>
            <p:nvSpPr>
              <p:cNvPr id="1231"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32" name="2"/>
              <p:cNvSpPr txBox="1"/>
              <p:nvPr/>
            </p:nvSpPr>
            <p:spPr>
              <a:xfrm>
                <a:off x="329009"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2</a:t>
                </a:r>
              </a:p>
            </p:txBody>
          </p:sp>
        </p:grpSp>
        <p:grpSp>
          <p:nvGrpSpPr>
            <p:cNvPr id="1236" name="Group"/>
            <p:cNvGrpSpPr/>
            <p:nvPr/>
          </p:nvGrpSpPr>
          <p:grpSpPr>
            <a:xfrm>
              <a:off x="2427854" y="2054942"/>
              <a:ext cx="933791" cy="747253"/>
              <a:chOff x="0" y="0"/>
              <a:chExt cx="933790" cy="747251"/>
            </a:xfrm>
          </p:grpSpPr>
          <p:sp>
            <p:nvSpPr>
              <p:cNvPr id="1234"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35" name="1"/>
              <p:cNvSpPr txBox="1"/>
              <p:nvPr/>
            </p:nvSpPr>
            <p:spPr>
              <a:xfrm>
                <a:off x="333544"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39" name="Group"/>
            <p:cNvGrpSpPr/>
            <p:nvPr/>
          </p:nvGrpSpPr>
          <p:grpSpPr>
            <a:xfrm>
              <a:off x="3361645" y="2054942"/>
              <a:ext cx="933791" cy="747253"/>
              <a:chOff x="0" y="0"/>
              <a:chExt cx="933790" cy="747251"/>
            </a:xfrm>
          </p:grpSpPr>
          <p:sp>
            <p:nvSpPr>
              <p:cNvPr id="1237"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38" name="0"/>
              <p:cNvSpPr txBox="1"/>
              <p:nvPr/>
            </p:nvSpPr>
            <p:spPr>
              <a:xfrm>
                <a:off x="333544"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nvGrpSpPr>
            <p:cNvPr id="1242" name="Group"/>
            <p:cNvGrpSpPr/>
            <p:nvPr/>
          </p:nvGrpSpPr>
          <p:grpSpPr>
            <a:xfrm>
              <a:off x="4295435" y="2054942"/>
              <a:ext cx="933791" cy="747253"/>
              <a:chOff x="0" y="0"/>
              <a:chExt cx="933790" cy="747251"/>
            </a:xfrm>
          </p:grpSpPr>
          <p:sp>
            <p:nvSpPr>
              <p:cNvPr id="1240"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41" name="0"/>
              <p:cNvSpPr txBox="1"/>
              <p:nvPr/>
            </p:nvSpPr>
            <p:spPr>
              <a:xfrm>
                <a:off x="333543"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nvGrpSpPr>
            <p:cNvPr id="1245" name="Group"/>
            <p:cNvGrpSpPr/>
            <p:nvPr/>
          </p:nvGrpSpPr>
          <p:grpSpPr>
            <a:xfrm>
              <a:off x="0" y="2802193"/>
              <a:ext cx="560275" cy="747252"/>
              <a:chOff x="0" y="0"/>
              <a:chExt cx="560274" cy="747251"/>
            </a:xfrm>
          </p:grpSpPr>
          <p:sp>
            <p:nvSpPr>
              <p:cNvPr id="1243" name="Rectangle"/>
              <p:cNvSpPr/>
              <p:nvPr/>
            </p:nvSpPr>
            <p:spPr>
              <a:xfrm>
                <a:off x="0" y="0"/>
                <a:ext cx="560275" cy="747252"/>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44" name="3"/>
              <p:cNvSpPr txBox="1"/>
              <p:nvPr/>
            </p:nvSpPr>
            <p:spPr>
              <a:xfrm>
                <a:off x="165836" y="191951"/>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3</a:t>
                </a:r>
              </a:p>
            </p:txBody>
          </p:sp>
        </p:grpSp>
        <p:grpSp>
          <p:nvGrpSpPr>
            <p:cNvPr id="1248" name="Group"/>
            <p:cNvGrpSpPr/>
            <p:nvPr/>
          </p:nvGrpSpPr>
          <p:grpSpPr>
            <a:xfrm>
              <a:off x="560274" y="2802193"/>
              <a:ext cx="933791" cy="747252"/>
              <a:chOff x="0" y="0"/>
              <a:chExt cx="933790" cy="747251"/>
            </a:xfrm>
          </p:grpSpPr>
          <p:sp>
            <p:nvSpPr>
              <p:cNvPr id="1246"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47" name="1"/>
              <p:cNvSpPr txBox="1"/>
              <p:nvPr/>
            </p:nvSpPr>
            <p:spPr>
              <a:xfrm>
                <a:off x="333543" y="158049"/>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51" name="Group"/>
            <p:cNvGrpSpPr/>
            <p:nvPr/>
          </p:nvGrpSpPr>
          <p:grpSpPr>
            <a:xfrm>
              <a:off x="1498600" y="2802193"/>
              <a:ext cx="933791" cy="747252"/>
              <a:chOff x="0" y="0"/>
              <a:chExt cx="933790" cy="747251"/>
            </a:xfrm>
          </p:grpSpPr>
          <p:sp>
            <p:nvSpPr>
              <p:cNvPr id="1249"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50" name="3"/>
              <p:cNvSpPr txBox="1"/>
              <p:nvPr/>
            </p:nvSpPr>
            <p:spPr>
              <a:xfrm>
                <a:off x="329009" y="158049"/>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3</a:t>
                </a:r>
              </a:p>
            </p:txBody>
          </p:sp>
        </p:grpSp>
        <p:grpSp>
          <p:nvGrpSpPr>
            <p:cNvPr id="1254" name="Group"/>
            <p:cNvGrpSpPr/>
            <p:nvPr/>
          </p:nvGrpSpPr>
          <p:grpSpPr>
            <a:xfrm>
              <a:off x="2427854" y="2802193"/>
              <a:ext cx="933791" cy="747252"/>
              <a:chOff x="0" y="0"/>
              <a:chExt cx="933790" cy="747251"/>
            </a:xfrm>
          </p:grpSpPr>
          <p:sp>
            <p:nvSpPr>
              <p:cNvPr id="1252"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53" name="3"/>
              <p:cNvSpPr txBox="1"/>
              <p:nvPr/>
            </p:nvSpPr>
            <p:spPr>
              <a:xfrm>
                <a:off x="333544" y="158049"/>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3</a:t>
                </a:r>
              </a:p>
            </p:txBody>
          </p:sp>
        </p:grpSp>
        <p:grpSp>
          <p:nvGrpSpPr>
            <p:cNvPr id="1257" name="Group"/>
            <p:cNvGrpSpPr/>
            <p:nvPr/>
          </p:nvGrpSpPr>
          <p:grpSpPr>
            <a:xfrm>
              <a:off x="3361645" y="2802193"/>
              <a:ext cx="933791" cy="747252"/>
              <a:chOff x="0" y="0"/>
              <a:chExt cx="933790" cy="747251"/>
            </a:xfrm>
          </p:grpSpPr>
          <p:sp>
            <p:nvSpPr>
              <p:cNvPr id="1255"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56" name="1"/>
              <p:cNvSpPr txBox="1"/>
              <p:nvPr/>
            </p:nvSpPr>
            <p:spPr>
              <a:xfrm>
                <a:off x="333544" y="158049"/>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60" name="Group"/>
            <p:cNvGrpSpPr/>
            <p:nvPr/>
          </p:nvGrpSpPr>
          <p:grpSpPr>
            <a:xfrm>
              <a:off x="4295435" y="2802193"/>
              <a:ext cx="933791" cy="747252"/>
              <a:chOff x="0" y="0"/>
              <a:chExt cx="933790" cy="747251"/>
            </a:xfrm>
          </p:grpSpPr>
          <p:sp>
            <p:nvSpPr>
              <p:cNvPr id="1258"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59" name="0"/>
              <p:cNvSpPr txBox="1"/>
              <p:nvPr/>
            </p:nvSpPr>
            <p:spPr>
              <a:xfrm>
                <a:off x="333543" y="158049"/>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nvGrpSpPr>
            <p:cNvPr id="1263" name="Group"/>
            <p:cNvGrpSpPr/>
            <p:nvPr/>
          </p:nvGrpSpPr>
          <p:grpSpPr>
            <a:xfrm>
              <a:off x="0" y="3536950"/>
              <a:ext cx="560275" cy="747252"/>
              <a:chOff x="0" y="0"/>
              <a:chExt cx="560274" cy="747251"/>
            </a:xfrm>
          </p:grpSpPr>
          <p:sp>
            <p:nvSpPr>
              <p:cNvPr id="1261" name="Rectangle"/>
              <p:cNvSpPr/>
              <p:nvPr/>
            </p:nvSpPr>
            <p:spPr>
              <a:xfrm>
                <a:off x="0" y="0"/>
                <a:ext cx="560275" cy="747252"/>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62" name="4"/>
              <p:cNvSpPr txBox="1"/>
              <p:nvPr/>
            </p:nvSpPr>
            <p:spPr>
              <a:xfrm>
                <a:off x="165836" y="204445"/>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4</a:t>
                </a:r>
              </a:p>
            </p:txBody>
          </p:sp>
        </p:grpSp>
        <p:grpSp>
          <p:nvGrpSpPr>
            <p:cNvPr id="1266" name="Group"/>
            <p:cNvGrpSpPr/>
            <p:nvPr/>
          </p:nvGrpSpPr>
          <p:grpSpPr>
            <a:xfrm>
              <a:off x="560274" y="3536950"/>
              <a:ext cx="933791" cy="747252"/>
              <a:chOff x="0" y="0"/>
              <a:chExt cx="933790" cy="747251"/>
            </a:xfrm>
          </p:grpSpPr>
          <p:sp>
            <p:nvSpPr>
              <p:cNvPr id="1264"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65" name="1"/>
              <p:cNvSpPr txBox="1"/>
              <p:nvPr/>
            </p:nvSpPr>
            <p:spPr>
              <a:xfrm>
                <a:off x="333543" y="170543"/>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69" name="Group"/>
            <p:cNvGrpSpPr/>
            <p:nvPr/>
          </p:nvGrpSpPr>
          <p:grpSpPr>
            <a:xfrm>
              <a:off x="1498600" y="3536950"/>
              <a:ext cx="933791" cy="747252"/>
              <a:chOff x="0" y="0"/>
              <a:chExt cx="933790" cy="747251"/>
            </a:xfrm>
          </p:grpSpPr>
          <p:sp>
            <p:nvSpPr>
              <p:cNvPr id="1267"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68" name="4"/>
              <p:cNvSpPr txBox="1"/>
              <p:nvPr/>
            </p:nvSpPr>
            <p:spPr>
              <a:xfrm>
                <a:off x="329009" y="170543"/>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4</a:t>
                </a:r>
              </a:p>
            </p:txBody>
          </p:sp>
        </p:grpSp>
        <p:grpSp>
          <p:nvGrpSpPr>
            <p:cNvPr id="1272" name="Group"/>
            <p:cNvGrpSpPr/>
            <p:nvPr/>
          </p:nvGrpSpPr>
          <p:grpSpPr>
            <a:xfrm>
              <a:off x="2427854" y="3536950"/>
              <a:ext cx="933791" cy="747252"/>
              <a:chOff x="0" y="0"/>
              <a:chExt cx="933790" cy="747251"/>
            </a:xfrm>
          </p:grpSpPr>
          <p:sp>
            <p:nvSpPr>
              <p:cNvPr id="1270"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71" name="6"/>
              <p:cNvSpPr txBox="1"/>
              <p:nvPr/>
            </p:nvSpPr>
            <p:spPr>
              <a:xfrm>
                <a:off x="333544" y="170543"/>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6</a:t>
                </a:r>
              </a:p>
            </p:txBody>
          </p:sp>
        </p:grpSp>
        <p:grpSp>
          <p:nvGrpSpPr>
            <p:cNvPr id="1275" name="Group"/>
            <p:cNvGrpSpPr/>
            <p:nvPr/>
          </p:nvGrpSpPr>
          <p:grpSpPr>
            <a:xfrm>
              <a:off x="3361645" y="3536950"/>
              <a:ext cx="933791" cy="747252"/>
              <a:chOff x="0" y="0"/>
              <a:chExt cx="933790" cy="747251"/>
            </a:xfrm>
          </p:grpSpPr>
          <p:sp>
            <p:nvSpPr>
              <p:cNvPr id="1273"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74" name="4"/>
              <p:cNvSpPr txBox="1"/>
              <p:nvPr/>
            </p:nvSpPr>
            <p:spPr>
              <a:xfrm>
                <a:off x="333544" y="170543"/>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4</a:t>
                </a:r>
              </a:p>
            </p:txBody>
          </p:sp>
        </p:grpSp>
        <p:grpSp>
          <p:nvGrpSpPr>
            <p:cNvPr id="1278" name="Group"/>
            <p:cNvGrpSpPr/>
            <p:nvPr/>
          </p:nvGrpSpPr>
          <p:grpSpPr>
            <a:xfrm>
              <a:off x="4295435" y="3536950"/>
              <a:ext cx="933791" cy="747252"/>
              <a:chOff x="0" y="0"/>
              <a:chExt cx="933790" cy="747251"/>
            </a:xfrm>
          </p:grpSpPr>
          <p:sp>
            <p:nvSpPr>
              <p:cNvPr id="1276"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77" name="1"/>
              <p:cNvSpPr txBox="1"/>
              <p:nvPr/>
            </p:nvSpPr>
            <p:spPr>
              <a:xfrm>
                <a:off x="333543" y="170543"/>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81" name="Group"/>
            <p:cNvGrpSpPr/>
            <p:nvPr/>
          </p:nvGrpSpPr>
          <p:grpSpPr>
            <a:xfrm>
              <a:off x="0" y="4296697"/>
              <a:ext cx="560275" cy="747253"/>
              <a:chOff x="0" y="0"/>
              <a:chExt cx="560274" cy="747251"/>
            </a:xfrm>
          </p:grpSpPr>
          <p:sp>
            <p:nvSpPr>
              <p:cNvPr id="1279" name="Rectangle"/>
              <p:cNvSpPr/>
              <p:nvPr/>
            </p:nvSpPr>
            <p:spPr>
              <a:xfrm>
                <a:off x="0" y="0"/>
                <a:ext cx="560275" cy="747252"/>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80" name="5"/>
              <p:cNvSpPr txBox="1"/>
              <p:nvPr/>
            </p:nvSpPr>
            <p:spPr>
              <a:xfrm>
                <a:off x="165836" y="191949"/>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5</a:t>
                </a:r>
              </a:p>
            </p:txBody>
          </p:sp>
        </p:grpSp>
        <p:grpSp>
          <p:nvGrpSpPr>
            <p:cNvPr id="1284" name="Group"/>
            <p:cNvGrpSpPr/>
            <p:nvPr/>
          </p:nvGrpSpPr>
          <p:grpSpPr>
            <a:xfrm>
              <a:off x="560274" y="4296697"/>
              <a:ext cx="933791" cy="747253"/>
              <a:chOff x="0" y="0"/>
              <a:chExt cx="933790" cy="747251"/>
            </a:xfrm>
          </p:grpSpPr>
          <p:sp>
            <p:nvSpPr>
              <p:cNvPr id="1282"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83" name="1"/>
              <p:cNvSpPr txBox="1"/>
              <p:nvPr/>
            </p:nvSpPr>
            <p:spPr>
              <a:xfrm>
                <a:off x="333543"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287" name="Group"/>
            <p:cNvGrpSpPr/>
            <p:nvPr/>
          </p:nvGrpSpPr>
          <p:grpSpPr>
            <a:xfrm>
              <a:off x="1498600" y="4296697"/>
              <a:ext cx="933791" cy="747253"/>
              <a:chOff x="0" y="0"/>
              <a:chExt cx="933790" cy="747251"/>
            </a:xfrm>
          </p:grpSpPr>
          <p:sp>
            <p:nvSpPr>
              <p:cNvPr id="1285"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86" name="5"/>
              <p:cNvSpPr txBox="1"/>
              <p:nvPr/>
            </p:nvSpPr>
            <p:spPr>
              <a:xfrm>
                <a:off x="329009"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5</a:t>
                </a:r>
              </a:p>
            </p:txBody>
          </p:sp>
        </p:grpSp>
        <p:grpSp>
          <p:nvGrpSpPr>
            <p:cNvPr id="1290" name="Group"/>
            <p:cNvGrpSpPr/>
            <p:nvPr/>
          </p:nvGrpSpPr>
          <p:grpSpPr>
            <a:xfrm>
              <a:off x="2427854" y="4296697"/>
              <a:ext cx="933791" cy="747253"/>
              <a:chOff x="0" y="0"/>
              <a:chExt cx="933790" cy="747251"/>
            </a:xfrm>
          </p:grpSpPr>
          <p:sp>
            <p:nvSpPr>
              <p:cNvPr id="1288"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89" name="10"/>
              <p:cNvSpPr txBox="1"/>
              <p:nvPr/>
            </p:nvSpPr>
            <p:spPr>
              <a:xfrm>
                <a:off x="257344" y="158047"/>
                <a:ext cx="4191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10</a:t>
                </a:r>
              </a:p>
            </p:txBody>
          </p:sp>
        </p:grpSp>
        <p:grpSp>
          <p:nvGrpSpPr>
            <p:cNvPr id="1293" name="Group"/>
            <p:cNvGrpSpPr/>
            <p:nvPr/>
          </p:nvGrpSpPr>
          <p:grpSpPr>
            <a:xfrm>
              <a:off x="3361645" y="4296697"/>
              <a:ext cx="933791" cy="747253"/>
              <a:chOff x="0" y="0"/>
              <a:chExt cx="933790" cy="747251"/>
            </a:xfrm>
          </p:grpSpPr>
          <p:sp>
            <p:nvSpPr>
              <p:cNvPr id="1291"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92" name="10"/>
              <p:cNvSpPr txBox="1"/>
              <p:nvPr/>
            </p:nvSpPr>
            <p:spPr>
              <a:xfrm>
                <a:off x="257344" y="158047"/>
                <a:ext cx="4191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10</a:t>
                </a:r>
              </a:p>
            </p:txBody>
          </p:sp>
        </p:grpSp>
        <p:grpSp>
          <p:nvGrpSpPr>
            <p:cNvPr id="1296" name="Group"/>
            <p:cNvGrpSpPr/>
            <p:nvPr/>
          </p:nvGrpSpPr>
          <p:grpSpPr>
            <a:xfrm>
              <a:off x="4295435" y="4296697"/>
              <a:ext cx="933791" cy="747253"/>
              <a:chOff x="0" y="0"/>
              <a:chExt cx="933790" cy="747251"/>
            </a:xfrm>
          </p:grpSpPr>
          <p:sp>
            <p:nvSpPr>
              <p:cNvPr id="1294"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95" name="5"/>
              <p:cNvSpPr txBox="1"/>
              <p:nvPr/>
            </p:nvSpPr>
            <p:spPr>
              <a:xfrm>
                <a:off x="333543"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5</a:t>
                </a:r>
              </a:p>
            </p:txBody>
          </p:sp>
        </p:grpSp>
        <p:grpSp>
          <p:nvGrpSpPr>
            <p:cNvPr id="1299" name="Group"/>
            <p:cNvGrpSpPr/>
            <p:nvPr/>
          </p:nvGrpSpPr>
          <p:grpSpPr>
            <a:xfrm>
              <a:off x="0" y="5043949"/>
              <a:ext cx="560275" cy="747253"/>
              <a:chOff x="0" y="0"/>
              <a:chExt cx="560274" cy="747251"/>
            </a:xfrm>
          </p:grpSpPr>
          <p:sp>
            <p:nvSpPr>
              <p:cNvPr id="1297" name="Rectangle"/>
              <p:cNvSpPr/>
              <p:nvPr/>
            </p:nvSpPr>
            <p:spPr>
              <a:xfrm>
                <a:off x="0" y="0"/>
                <a:ext cx="560275" cy="747252"/>
              </a:xfrm>
              <a:prstGeom prst="rect">
                <a:avLst/>
              </a:prstGeom>
              <a:no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298" name="6"/>
              <p:cNvSpPr txBox="1"/>
              <p:nvPr/>
            </p:nvSpPr>
            <p:spPr>
              <a:xfrm>
                <a:off x="165836" y="191950"/>
                <a:ext cx="228601" cy="358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100"/>
                  </a:lnSpc>
                  <a:buClr>
                    <a:srgbClr val="0048AA"/>
                  </a:buClr>
                  <a:buFont typeface="Times New Roman"/>
                  <a:tabLst>
                    <a:tab pos="1511300" algn="l"/>
                  </a:tabLst>
                  <a:defRPr sz="1800">
                    <a:solidFill>
                      <a:srgbClr val="0048AA"/>
                    </a:solidFill>
                    <a:uFill>
                      <a:solidFill>
                        <a:srgbClr val="0048AA"/>
                      </a:solidFill>
                    </a:uFill>
                    <a:latin typeface="Times New Roman"/>
                    <a:ea typeface="Times New Roman"/>
                    <a:cs typeface="Times New Roman"/>
                    <a:sym typeface="Times New Roman"/>
                  </a:defRPr>
                </a:lvl1pPr>
              </a:lstStyle>
              <a:p>
                <a:r>
                  <a:t>6</a:t>
                </a:r>
              </a:p>
            </p:txBody>
          </p:sp>
        </p:grpSp>
        <p:grpSp>
          <p:nvGrpSpPr>
            <p:cNvPr id="1302" name="Group"/>
            <p:cNvGrpSpPr/>
            <p:nvPr/>
          </p:nvGrpSpPr>
          <p:grpSpPr>
            <a:xfrm>
              <a:off x="560274" y="5043949"/>
              <a:ext cx="933791" cy="747253"/>
              <a:chOff x="0" y="0"/>
              <a:chExt cx="933790" cy="747251"/>
            </a:xfrm>
          </p:grpSpPr>
          <p:sp>
            <p:nvSpPr>
              <p:cNvPr id="1300"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301" name="1"/>
              <p:cNvSpPr txBox="1"/>
              <p:nvPr/>
            </p:nvSpPr>
            <p:spPr>
              <a:xfrm>
                <a:off x="333543"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a:t>
                </a:r>
              </a:p>
            </p:txBody>
          </p:sp>
        </p:grpSp>
        <p:grpSp>
          <p:nvGrpSpPr>
            <p:cNvPr id="1305" name="Group"/>
            <p:cNvGrpSpPr/>
            <p:nvPr/>
          </p:nvGrpSpPr>
          <p:grpSpPr>
            <a:xfrm>
              <a:off x="1498600" y="5043949"/>
              <a:ext cx="933791" cy="747253"/>
              <a:chOff x="0" y="0"/>
              <a:chExt cx="933790" cy="747251"/>
            </a:xfrm>
          </p:grpSpPr>
          <p:sp>
            <p:nvSpPr>
              <p:cNvPr id="1303"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304" name="6"/>
              <p:cNvSpPr txBox="1"/>
              <p:nvPr/>
            </p:nvSpPr>
            <p:spPr>
              <a:xfrm>
                <a:off x="329009"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6</a:t>
                </a:r>
              </a:p>
            </p:txBody>
          </p:sp>
        </p:grpSp>
        <p:grpSp>
          <p:nvGrpSpPr>
            <p:cNvPr id="1308" name="Group"/>
            <p:cNvGrpSpPr/>
            <p:nvPr/>
          </p:nvGrpSpPr>
          <p:grpSpPr>
            <a:xfrm>
              <a:off x="2427854" y="5043949"/>
              <a:ext cx="933791" cy="747253"/>
              <a:chOff x="0" y="0"/>
              <a:chExt cx="933790" cy="747251"/>
            </a:xfrm>
          </p:grpSpPr>
          <p:sp>
            <p:nvSpPr>
              <p:cNvPr id="1306"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307" name="15"/>
              <p:cNvSpPr txBox="1"/>
              <p:nvPr/>
            </p:nvSpPr>
            <p:spPr>
              <a:xfrm>
                <a:off x="257344" y="158047"/>
                <a:ext cx="4191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15</a:t>
                </a:r>
              </a:p>
            </p:txBody>
          </p:sp>
        </p:grpSp>
        <p:grpSp>
          <p:nvGrpSpPr>
            <p:cNvPr id="1311" name="Group"/>
            <p:cNvGrpSpPr/>
            <p:nvPr/>
          </p:nvGrpSpPr>
          <p:grpSpPr>
            <a:xfrm>
              <a:off x="3361645" y="5043949"/>
              <a:ext cx="933791" cy="747253"/>
              <a:chOff x="0" y="0"/>
              <a:chExt cx="933790" cy="747251"/>
            </a:xfrm>
          </p:grpSpPr>
          <p:sp>
            <p:nvSpPr>
              <p:cNvPr id="1309"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310" name="20"/>
              <p:cNvSpPr txBox="1"/>
              <p:nvPr/>
            </p:nvSpPr>
            <p:spPr>
              <a:xfrm>
                <a:off x="257344" y="158047"/>
                <a:ext cx="4191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20</a:t>
                </a:r>
              </a:p>
            </p:txBody>
          </p:sp>
        </p:grpSp>
        <p:grpSp>
          <p:nvGrpSpPr>
            <p:cNvPr id="1314" name="Group"/>
            <p:cNvGrpSpPr/>
            <p:nvPr/>
          </p:nvGrpSpPr>
          <p:grpSpPr>
            <a:xfrm>
              <a:off x="4295435" y="5043949"/>
              <a:ext cx="933791" cy="747253"/>
              <a:chOff x="0" y="0"/>
              <a:chExt cx="933790" cy="747251"/>
            </a:xfrm>
          </p:grpSpPr>
          <p:sp>
            <p:nvSpPr>
              <p:cNvPr id="1312" name="Rectangle"/>
              <p:cNvSpPr/>
              <p:nvPr/>
            </p:nvSpPr>
            <p:spPr>
              <a:xfrm>
                <a:off x="0" y="0"/>
                <a:ext cx="933791" cy="747252"/>
              </a:xfrm>
              <a:prstGeom prst="rect">
                <a:avLst/>
              </a:prstGeom>
              <a:solidFill>
                <a:srgbClr val="CBCBCB"/>
              </a:solid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313" name="15"/>
              <p:cNvSpPr txBox="1"/>
              <p:nvPr/>
            </p:nvSpPr>
            <p:spPr>
              <a:xfrm>
                <a:off x="257343" y="158047"/>
                <a:ext cx="4191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15</a:t>
                </a:r>
              </a:p>
            </p:txBody>
          </p:sp>
        </p:grpSp>
        <p:grpSp>
          <p:nvGrpSpPr>
            <p:cNvPr id="1317" name="Group"/>
            <p:cNvGrpSpPr/>
            <p:nvPr/>
          </p:nvGrpSpPr>
          <p:grpSpPr>
            <a:xfrm>
              <a:off x="2427854" y="1307691"/>
              <a:ext cx="933791" cy="747252"/>
              <a:chOff x="0" y="0"/>
              <a:chExt cx="933790" cy="747251"/>
            </a:xfrm>
          </p:grpSpPr>
          <p:sp>
            <p:nvSpPr>
              <p:cNvPr id="1315" name="Rectangle"/>
              <p:cNvSpPr/>
              <p:nvPr/>
            </p:nvSpPr>
            <p:spPr>
              <a:xfrm>
                <a:off x="0" y="0"/>
                <a:ext cx="933791" cy="747252"/>
              </a:xfrm>
              <a:prstGeom prst="rect">
                <a:avLst/>
              </a:prstGeom>
              <a:blipFill rotWithShape="1">
                <a:blip r:embed="rId2"/>
                <a:srcRect/>
                <a:tile tx="0" ty="0" sx="100000" sy="100000" flip="none" algn="tl"/>
              </a:blipFill>
              <a:ln w="12700" cap="flat">
                <a:solidFill>
                  <a:srgbClr val="FFFFFF"/>
                </a:solidFill>
                <a:prstDash val="solid"/>
                <a:miter lim="400000"/>
              </a:ln>
              <a:effectLst>
                <a:outerShdw blurRad="127000" dist="76200" dir="2700000" rotWithShape="0">
                  <a:srgbClr val="000000">
                    <a:alpha val="75000"/>
                  </a:srgbClr>
                </a:outerShdw>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1316" name="0"/>
              <p:cNvSpPr txBox="1"/>
              <p:nvPr/>
            </p:nvSpPr>
            <p:spPr>
              <a:xfrm>
                <a:off x="333544" y="158047"/>
                <a:ext cx="266701" cy="431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defTabSz="647700">
                  <a:lnSpc>
                    <a:spcPts val="2800"/>
                  </a:lnSpc>
                  <a:buClr>
                    <a:srgbClr val="000000"/>
                  </a:buClr>
                  <a:buFont typeface="Times New Roman"/>
                  <a:tabLst>
                    <a:tab pos="1511300" algn="l"/>
                  </a:tabLst>
                  <a:defRPr sz="2400">
                    <a:latin typeface="Times New Roman"/>
                    <a:ea typeface="Times New Roman"/>
                    <a:cs typeface="Times New Roman"/>
                    <a:sym typeface="Times New Roman"/>
                  </a:defRPr>
                </a:lvl1pPr>
              </a:lstStyle>
              <a:p>
                <a:r>
                  <a:t>0</a:t>
                </a:r>
              </a:p>
            </p:txBody>
          </p:sp>
        </p:grpSp>
      </p:grpSp>
      <p:sp>
        <p:nvSpPr>
          <p:cNvPr id="1319" name="n"/>
          <p:cNvSpPr txBox="1"/>
          <p:nvPr/>
        </p:nvSpPr>
        <p:spPr>
          <a:xfrm>
            <a:off x="6298141" y="6457950"/>
            <a:ext cx="266701"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defTabSz="647700">
              <a:lnSpc>
                <a:spcPts val="2800"/>
              </a:lnSpc>
              <a:buClr>
                <a:srgbClr val="D81E00"/>
              </a:buClr>
              <a:buFont typeface="Times New Roman"/>
              <a:tabLst>
                <a:tab pos="1511300" algn="l"/>
              </a:tabLst>
              <a:defRPr sz="2400" i="1">
                <a:solidFill>
                  <a:srgbClr val="D81E00"/>
                </a:solidFill>
                <a:uFill>
                  <a:solidFill>
                    <a:srgbClr val="D81E00"/>
                  </a:solidFill>
                </a:uFill>
                <a:latin typeface="Times New Roman"/>
                <a:ea typeface="Times New Roman"/>
                <a:cs typeface="Times New Roman"/>
                <a:sym typeface="Times New Roman"/>
              </a:defRPr>
            </a:lvl1pPr>
          </a:lstStyle>
          <a:p>
            <a:r>
              <a:t>n</a:t>
            </a:r>
          </a:p>
        </p:txBody>
      </p:sp>
      <p:sp>
        <p:nvSpPr>
          <p:cNvPr id="1320" name="k"/>
          <p:cNvSpPr txBox="1"/>
          <p:nvPr/>
        </p:nvSpPr>
        <p:spPr>
          <a:xfrm>
            <a:off x="10937875" y="3105150"/>
            <a:ext cx="249585"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defTabSz="647700">
              <a:lnSpc>
                <a:spcPts val="2800"/>
              </a:lnSpc>
              <a:buClr>
                <a:srgbClr val="D81E00"/>
              </a:buClr>
              <a:buFont typeface="Times New Roman"/>
              <a:tabLst>
                <a:tab pos="1511300" algn="l"/>
              </a:tabLst>
              <a:defRPr sz="2400" i="1">
                <a:solidFill>
                  <a:srgbClr val="D81E00"/>
                </a:solidFill>
                <a:uFill>
                  <a:solidFill>
                    <a:srgbClr val="D81E00"/>
                  </a:solidFill>
                </a:uFill>
                <a:latin typeface="Times New Roman"/>
                <a:ea typeface="Times New Roman"/>
                <a:cs typeface="Times New Roman"/>
                <a:sym typeface="Times New Roman"/>
              </a:defRPr>
            </a:lvl1pPr>
          </a:lstStyle>
          <a:p>
            <a:r>
              <a:t>k</a:t>
            </a:r>
          </a:p>
        </p:txBody>
      </p:sp>
      <p:sp>
        <p:nvSpPr>
          <p:cNvPr id="1321" name="binomial(n, k)"/>
          <p:cNvSpPr txBox="1"/>
          <p:nvPr/>
        </p:nvSpPr>
        <p:spPr>
          <a:xfrm>
            <a:off x="9642475" y="9734550"/>
            <a:ext cx="1841153"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defTabSz="647700">
              <a:lnSpc>
                <a:spcPts val="2800"/>
              </a:lnSpc>
              <a:buClr>
                <a:srgbClr val="D81E00"/>
              </a:buClr>
              <a:buFont typeface="Times New Roman"/>
              <a:tabLst>
                <a:tab pos="1511300" algn="l"/>
              </a:tabLst>
              <a:defRPr sz="2400" i="1">
                <a:solidFill>
                  <a:srgbClr val="D81E00"/>
                </a:solidFill>
                <a:uFill>
                  <a:solidFill>
                    <a:srgbClr val="D81E00"/>
                  </a:solidFill>
                </a:uFill>
                <a:latin typeface="Times New Roman"/>
                <a:ea typeface="Times New Roman"/>
                <a:cs typeface="Times New Roman"/>
                <a:sym typeface="Times New Roman"/>
              </a:defRPr>
            </a:lvl1pPr>
          </a:lstStyle>
          <a:p>
            <a:r>
              <a:t>binomial(n, k)</a:t>
            </a:r>
          </a:p>
        </p:txBody>
      </p:sp>
      <p:sp>
        <p:nvSpPr>
          <p:cNvPr id="1322" name="Line"/>
          <p:cNvSpPr/>
          <p:nvPr/>
        </p:nvSpPr>
        <p:spPr>
          <a:xfrm flipV="1">
            <a:off x="12471400" y="8474075"/>
            <a:ext cx="4234" cy="365126"/>
          </a:xfrm>
          <a:prstGeom prst="line">
            <a:avLst/>
          </a:prstGeom>
          <a:ln w="12700">
            <a:solidFill>
              <a:srgbClr val="D81E00"/>
            </a:solidFill>
            <a:tailEnd type="triangle"/>
          </a:ln>
        </p:spPr>
        <p:txBody>
          <a:bodyPr lIns="0" tIns="0" rIns="0" bIns="0"/>
          <a:lstStyle/>
          <a:p>
            <a:endParaRPr/>
          </a:p>
        </p:txBody>
      </p:sp>
      <p:sp>
        <p:nvSpPr>
          <p:cNvPr id="1323" name="Line"/>
          <p:cNvSpPr/>
          <p:nvPr/>
        </p:nvSpPr>
        <p:spPr>
          <a:xfrm flipH="1" flipV="1">
            <a:off x="11404600" y="8534400"/>
            <a:ext cx="812801" cy="304800"/>
          </a:xfrm>
          <a:prstGeom prst="line">
            <a:avLst/>
          </a:prstGeom>
          <a:ln w="12700">
            <a:solidFill>
              <a:srgbClr val="D81E00"/>
            </a:solidFill>
            <a:tailEnd type="triangle"/>
          </a:ln>
        </p:spPr>
        <p:txBody>
          <a:bodyPr lIns="0" tIns="0" rIns="0" bIns="0"/>
          <a:lstStyle/>
          <a:p>
            <a:endParaRPr/>
          </a:p>
        </p:txBody>
      </p:sp>
      <p:pic>
        <p:nvPicPr>
          <p:cNvPr id="1324" name="image.pdf" descr="image.pdf"/>
          <p:cNvPicPr>
            <a:picLocks/>
          </p:cNvPicPr>
          <p:nvPr/>
        </p:nvPicPr>
        <p:blipFill>
          <a:blip r:embed="rId3"/>
          <a:stretch>
            <a:fillRect/>
          </a:stretch>
        </p:blipFill>
        <p:spPr>
          <a:xfrm>
            <a:off x="15570200" y="7861300"/>
            <a:ext cx="3638550" cy="895350"/>
          </a:xfrm>
          <a:prstGeom prst="rect">
            <a:avLst/>
          </a:prstGeom>
          <a:ln w="12700">
            <a:miter lim="400000"/>
          </a:ln>
        </p:spPr>
      </p:pic>
      <p:sp>
        <p:nvSpPr>
          <p:cNvPr id="1325" name="20 = 10 + 10"/>
          <p:cNvSpPr txBox="1"/>
          <p:nvPr/>
        </p:nvSpPr>
        <p:spPr>
          <a:xfrm>
            <a:off x="16720608" y="9064625"/>
            <a:ext cx="1677294"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defTabSz="647700">
              <a:lnSpc>
                <a:spcPts val="2800"/>
              </a:lnSpc>
              <a:buClr>
                <a:srgbClr val="D81E00"/>
              </a:buClr>
              <a:buFont typeface="Times New Roman"/>
              <a:tabLst>
                <a:tab pos="1511300" algn="l"/>
              </a:tabLst>
              <a:defRPr sz="2400">
                <a:solidFill>
                  <a:srgbClr val="D81E00"/>
                </a:solidFill>
                <a:uFill>
                  <a:solidFill>
                    <a:srgbClr val="D81E00"/>
                  </a:solidFill>
                </a:uFill>
                <a:latin typeface="Times New Roman"/>
                <a:ea typeface="Times New Roman"/>
                <a:cs typeface="Times New Roman"/>
                <a:sym typeface="Times New Roman"/>
              </a:defRPr>
            </a:lvl1pPr>
          </a:lstStyle>
          <a:p>
            <a:r>
              <a:t>20 = 10 + 10</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68</a:t>
            </a:fld>
            <a:endParaRPr/>
          </a:p>
        </p:txBody>
      </p:sp>
      <p:sp>
        <p:nvSpPr>
          <p:cNvPr id="1328" name="Binomial Coefficients:  Dynamic Programming"/>
          <p:cNvSpPr txBox="1">
            <a:spLocks noGrp="1"/>
          </p:cNvSpPr>
          <p:nvPr>
            <p:ph type="title"/>
          </p:nvPr>
        </p:nvSpPr>
        <p:spPr>
          <a:prstGeom prst="rect">
            <a:avLst/>
          </a:prstGeom>
        </p:spPr>
        <p:txBody>
          <a:bodyPr/>
          <a:lstStyle/>
          <a:p>
            <a:r>
              <a:t>Binomial Coefficients:  Dynamic Programming</a:t>
            </a:r>
          </a:p>
        </p:txBody>
      </p:sp>
      <p:sp>
        <p:nvSpPr>
          <p:cNvPr id="1329" name="public class Binomial…"/>
          <p:cNvSpPr/>
          <p:nvPr/>
        </p:nvSpPr>
        <p:spPr>
          <a:xfrm>
            <a:off x="1270000" y="1561004"/>
            <a:ext cx="19827702" cy="11505300"/>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9700" tIns="139700" rIns="139700" bIns="139700">
            <a:spAutoFit/>
          </a:bodyPr>
          <a:lstStyle/>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public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class</a:t>
            </a:r>
            <a:r>
              <a:rPr sz="3000" b="1" dirty="0">
                <a:uFill>
                  <a:solidFill>
                    <a:srgbClr val="000112"/>
                  </a:solidFill>
                </a:uFill>
                <a:latin typeface="Courier New"/>
                <a:ea typeface="Courier New"/>
                <a:cs typeface="Courier New"/>
                <a:sym typeface="Courier New"/>
              </a:rPr>
              <a:t> Binomial</a:t>
            </a:r>
          </a:p>
          <a:p>
            <a:pPr defTabSz="647700">
              <a:lnSpc>
                <a:spcPts val="4400"/>
              </a:lnSpc>
              <a:buClr>
                <a:srgbClr val="007DD7"/>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a:t>
            </a:r>
          </a:p>
          <a:p>
            <a:pPr defTabSz="647700">
              <a:lnSpc>
                <a:spcPts val="4400"/>
              </a:lnSpc>
              <a:buClr>
                <a:srgbClr val="007DD7"/>
              </a:buClr>
              <a:buFont typeface="Courier New"/>
              <a:tabLst>
                <a:tab pos="1511300" algn="l"/>
              </a:tabLst>
              <a:defRPr sz="2600"/>
            </a:pPr>
            <a:r>
              <a:rPr sz="3000" b="1" dirty="0">
                <a:uFill>
                  <a:solidFill>
                    <a:srgbClr val="007DD7"/>
                  </a:solidFill>
                </a:uFill>
                <a:latin typeface="Courier New"/>
                <a:ea typeface="Courier New"/>
                <a:cs typeface="Courier New"/>
                <a:sym typeface="Courier New"/>
              </a:rPr>
              <a:t>   public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static</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void</a:t>
            </a:r>
            <a:r>
              <a:rPr sz="3000" b="1" dirty="0">
                <a:uFill>
                  <a:solidFill>
                    <a:srgbClr val="000112"/>
                  </a:solidFill>
                </a:uFill>
                <a:latin typeface="Courier New"/>
                <a:ea typeface="Courier New"/>
                <a:cs typeface="Courier New"/>
                <a:sym typeface="Courier New"/>
              </a:rPr>
              <a:t> main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String</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args</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N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Integer</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parseInt</a:t>
            </a:r>
            <a:r>
              <a:rPr sz="3000" b="1" dirty="0">
                <a:uFill>
                  <a:solidFill>
                    <a:srgbClr val="A01300"/>
                  </a:solidFill>
                </a:uFill>
                <a:latin typeface="Courier New"/>
                <a:ea typeface="Courier New"/>
                <a:cs typeface="Courier New"/>
                <a:sym typeface="Courier New"/>
              </a:rPr>
              <a:t>(</a:t>
            </a:r>
            <a:r>
              <a:rPr sz="3000" b="1" dirty="0" err="1">
                <a:uFill>
                  <a:solidFill>
                    <a:srgbClr val="000112"/>
                  </a:solidFill>
                </a:uFill>
                <a:latin typeface="Courier New"/>
                <a:ea typeface="Courier New"/>
                <a:cs typeface="Courier New"/>
                <a:sym typeface="Courier New"/>
              </a:rPr>
              <a:t>args</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K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Integer</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parseInt</a:t>
            </a:r>
            <a:r>
              <a:rPr sz="3000" b="1" dirty="0">
                <a:uFill>
                  <a:solidFill>
                    <a:srgbClr val="A01300"/>
                  </a:solidFill>
                </a:uFill>
                <a:latin typeface="Courier New"/>
                <a:ea typeface="Courier New"/>
                <a:cs typeface="Courier New"/>
                <a:sym typeface="Courier New"/>
              </a:rPr>
              <a:t>(</a:t>
            </a:r>
            <a:r>
              <a:rPr sz="3000" b="1" dirty="0" err="1">
                <a:uFill>
                  <a:solidFill>
                    <a:srgbClr val="000112"/>
                  </a:solidFill>
                </a:uFill>
                <a:latin typeface="Courier New"/>
                <a:ea typeface="Courier New"/>
                <a:cs typeface="Courier New"/>
                <a:sym typeface="Courier New"/>
              </a:rPr>
              <a:t>args</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long</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bin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new</a:t>
            </a: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long</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N</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K</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p>
          <a:p>
            <a:pPr defTabSz="647700">
              <a:lnSpc>
                <a:spcPts val="4400"/>
              </a:lnSpc>
              <a:buClr>
                <a:srgbClr val="797979"/>
              </a:buClr>
              <a:buFont typeface="Courier New"/>
              <a:tabLst>
                <a:tab pos="1511300" algn="l"/>
              </a:tabLst>
              <a:defRPr sz="3000" b="1">
                <a:uFill>
                  <a:solidFill>
                    <a:srgbClr val="797979"/>
                  </a:solidFill>
                </a:uFill>
                <a:latin typeface="Courier New"/>
                <a:ea typeface="Courier New"/>
                <a:cs typeface="Courier New"/>
                <a:sym typeface="Courier New"/>
              </a:defRPr>
            </a:pPr>
            <a:endParaRPr sz="3000" b="1" dirty="0">
              <a:uFill>
                <a:solidFill>
                  <a:srgbClr val="A01300"/>
                </a:solidFill>
              </a:uFill>
              <a:latin typeface="Courier New"/>
              <a:ea typeface="Courier New"/>
              <a:cs typeface="Courier New"/>
              <a:sym typeface="Courier New"/>
            </a:endParaRPr>
          </a:p>
          <a:p>
            <a:pPr defTabSz="647700">
              <a:lnSpc>
                <a:spcPts val="4400"/>
              </a:lnSpc>
              <a:buClr>
                <a:srgbClr val="797979"/>
              </a:buClr>
              <a:buFont typeface="Courier New"/>
              <a:tabLst>
                <a:tab pos="1511300" algn="l"/>
              </a:tabLst>
              <a:defRPr sz="2600"/>
            </a:pPr>
            <a:r>
              <a:rPr sz="3000" b="1" dirty="0">
                <a:uFill>
                  <a:solidFill>
                    <a:srgbClr val="797979"/>
                  </a:solidFill>
                </a:uFill>
                <a:latin typeface="Courier New"/>
                <a:ea typeface="Courier New"/>
                <a:cs typeface="Courier New"/>
                <a:sym typeface="Courier New"/>
              </a:rPr>
              <a:t>      // base cases</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for</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k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k </a:t>
            </a:r>
            <a:r>
              <a:rPr sz="3000" b="1" dirty="0">
                <a:uFill>
                  <a:solidFill>
                    <a:srgbClr val="A01300"/>
                  </a:solidFill>
                </a:uFill>
                <a:latin typeface="Courier New"/>
                <a:ea typeface="Courier New"/>
                <a:cs typeface="Courier New"/>
                <a:sym typeface="Courier New"/>
              </a:rPr>
              <a:t>&lt;=</a:t>
            </a:r>
            <a:r>
              <a:rPr sz="3000" b="1" dirty="0">
                <a:uFill>
                  <a:solidFill>
                    <a:srgbClr val="000112"/>
                  </a:solidFill>
                </a:uFill>
                <a:latin typeface="Courier New"/>
                <a:ea typeface="Courier New"/>
                <a:cs typeface="Courier New"/>
                <a:sym typeface="Courier New"/>
              </a:rPr>
              <a:t> K</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k</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bin</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K</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for</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n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n </a:t>
            </a:r>
            <a:r>
              <a:rPr sz="3000" b="1" dirty="0">
                <a:uFill>
                  <a:solidFill>
                    <a:srgbClr val="A01300"/>
                  </a:solidFill>
                </a:uFill>
                <a:latin typeface="Courier New"/>
                <a:ea typeface="Courier New"/>
                <a:cs typeface="Courier New"/>
                <a:sym typeface="Courier New"/>
              </a:rPr>
              <a:t>&lt;=</a:t>
            </a:r>
            <a:r>
              <a:rPr sz="3000" b="1" dirty="0">
                <a:uFill>
                  <a:solidFill>
                    <a:srgbClr val="000112"/>
                  </a:solidFill>
                </a:uFill>
                <a:latin typeface="Courier New"/>
                <a:ea typeface="Courier New"/>
                <a:cs typeface="Courier New"/>
                <a:sym typeface="Courier New"/>
              </a:rPr>
              <a:t> 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bin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N</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0</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p>
          <a:p>
            <a:pPr defTabSz="647700">
              <a:lnSpc>
                <a:spcPts val="4400"/>
              </a:lnSpc>
              <a:buClr>
                <a:srgbClr val="A01300"/>
              </a:buClr>
              <a:buFont typeface="Courier New"/>
              <a:tabLst>
                <a:tab pos="1511300" algn="l"/>
              </a:tabLst>
              <a:defRPr sz="3000" b="1">
                <a:uFill>
                  <a:solidFill>
                    <a:srgbClr val="A01300"/>
                  </a:solidFill>
                </a:uFill>
                <a:latin typeface="Courier New"/>
                <a:ea typeface="Courier New"/>
                <a:cs typeface="Courier New"/>
                <a:sym typeface="Courier New"/>
              </a:defRPr>
            </a:pPr>
            <a:endParaRPr sz="3000" b="1" dirty="0">
              <a:uFill>
                <a:solidFill>
                  <a:srgbClr val="A01300"/>
                </a:solidFill>
              </a:uFill>
              <a:latin typeface="Courier New"/>
              <a:ea typeface="Courier New"/>
              <a:cs typeface="Courier New"/>
              <a:sym typeface="Courier New"/>
            </a:endParaRP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797979"/>
                  </a:solidFill>
                </a:uFill>
                <a:latin typeface="Courier New"/>
                <a:ea typeface="Courier New"/>
                <a:cs typeface="Courier New"/>
                <a:sym typeface="Courier New"/>
              </a:rPr>
              <a:t>// bottom-up dynamic programming</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for</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n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n </a:t>
            </a:r>
            <a:r>
              <a:rPr sz="3000" b="1" dirty="0">
                <a:uFill>
                  <a:solidFill>
                    <a:srgbClr val="A01300"/>
                  </a:solidFill>
                </a:uFill>
                <a:latin typeface="Courier New"/>
                <a:ea typeface="Courier New"/>
                <a:cs typeface="Courier New"/>
                <a:sym typeface="Courier New"/>
              </a:rPr>
              <a:t>&lt;=</a:t>
            </a:r>
            <a:r>
              <a:rPr sz="3000" b="1" dirty="0">
                <a:uFill>
                  <a:solidFill>
                    <a:srgbClr val="000112"/>
                  </a:solidFill>
                </a:uFill>
                <a:latin typeface="Courier New"/>
                <a:ea typeface="Courier New"/>
                <a:cs typeface="Courier New"/>
                <a:sym typeface="Courier New"/>
              </a:rPr>
              <a:t> 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n</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007DD7"/>
                  </a:solidFill>
                </a:uFill>
                <a:latin typeface="Courier New"/>
                <a:ea typeface="Courier New"/>
                <a:cs typeface="Courier New"/>
                <a:sym typeface="Courier New"/>
              </a:rPr>
              <a:t>for</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7DD7"/>
                  </a:solidFill>
                </a:uFill>
                <a:latin typeface="Courier New"/>
                <a:ea typeface="Courier New"/>
                <a:cs typeface="Courier New"/>
                <a:sym typeface="Courier New"/>
              </a:rPr>
              <a:t>int</a:t>
            </a:r>
            <a:r>
              <a:rPr sz="3000" b="1" dirty="0">
                <a:uFill>
                  <a:solidFill>
                    <a:srgbClr val="000112"/>
                  </a:solidFill>
                </a:uFill>
                <a:latin typeface="Courier New"/>
                <a:ea typeface="Courier New"/>
                <a:cs typeface="Courier New"/>
                <a:sym typeface="Courier New"/>
              </a:rPr>
              <a:t> k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k </a:t>
            </a:r>
            <a:r>
              <a:rPr sz="3000" b="1" dirty="0">
                <a:uFill>
                  <a:solidFill>
                    <a:srgbClr val="A01300"/>
                  </a:solidFill>
                </a:uFill>
                <a:latin typeface="Courier New"/>
                <a:ea typeface="Courier New"/>
                <a:cs typeface="Courier New"/>
                <a:sym typeface="Courier New"/>
              </a:rPr>
              <a:t>&lt;=</a:t>
            </a:r>
            <a:r>
              <a:rPr sz="3000" b="1" dirty="0">
                <a:uFill>
                  <a:solidFill>
                    <a:srgbClr val="000112"/>
                  </a:solidFill>
                </a:uFill>
                <a:latin typeface="Courier New"/>
                <a:ea typeface="Courier New"/>
                <a:cs typeface="Courier New"/>
                <a:sym typeface="Courier New"/>
              </a:rPr>
              <a:t> K</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k</a:t>
            </a:r>
            <a:r>
              <a:rPr sz="3000" b="1" dirty="0">
                <a:uFill>
                  <a:solidFill>
                    <a:srgbClr val="A01300"/>
                  </a:solidFill>
                </a:uFill>
                <a:latin typeface="Courier New"/>
                <a:ea typeface="Courier New"/>
                <a:cs typeface="Courier New"/>
                <a:sym typeface="Courier New"/>
              </a:rPr>
              <a:t>++)</a:t>
            </a:r>
          </a:p>
          <a:p>
            <a:pPr defTabSz="647700">
              <a:lnSpc>
                <a:spcPts val="4400"/>
              </a:lnSpc>
              <a:buClr>
                <a:srgbClr val="A01300"/>
              </a:buClr>
              <a:buFont typeface="Courier New"/>
              <a:tabLst>
                <a:tab pos="1511300" algn="l"/>
              </a:tabLst>
              <a:defRPr sz="2600"/>
            </a:pPr>
            <a:r>
              <a:rPr sz="3000" b="1" dirty="0">
                <a:uFill>
                  <a:solidFill>
                    <a:srgbClr val="A01300"/>
                  </a:solidFill>
                </a:uFill>
                <a:latin typeface="Courier New"/>
                <a:ea typeface="Courier New"/>
                <a:cs typeface="Courier New"/>
                <a:sym typeface="Courier New"/>
              </a:rPr>
              <a:t>   </a:t>
            </a:r>
            <a:r>
              <a:rPr sz="3000" b="1" dirty="0">
                <a:uFill>
                  <a:solidFill>
                    <a:srgbClr val="000112"/>
                  </a:solidFill>
                </a:uFill>
                <a:latin typeface="Courier New"/>
                <a:ea typeface="Courier New"/>
                <a:cs typeface="Courier New"/>
                <a:sym typeface="Courier New"/>
              </a:rPr>
              <a:t>         bin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k</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bin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n</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k</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 bin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n</a:t>
            </a:r>
            <a:r>
              <a:rPr sz="3000" b="1" dirty="0">
                <a:uFill>
                  <a:solidFill>
                    <a:srgbClr val="A01300"/>
                  </a:solidFill>
                </a:uFill>
                <a:latin typeface="Courier New"/>
                <a:ea typeface="Courier New"/>
                <a:cs typeface="Courier New"/>
                <a:sym typeface="Courier New"/>
              </a:rPr>
              <a:t>-</a:t>
            </a:r>
            <a:r>
              <a:rPr sz="3000" b="1" dirty="0">
                <a:uFill>
                  <a:solidFill>
                    <a:srgbClr val="942193"/>
                  </a:solidFill>
                </a:uFill>
                <a:latin typeface="Courier New"/>
                <a:ea typeface="Courier New"/>
                <a:cs typeface="Courier New"/>
                <a:sym typeface="Courier New"/>
              </a:rPr>
              <a:t>1</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k</a:t>
            </a:r>
            <a:r>
              <a:rPr sz="3000" b="1" dirty="0">
                <a:uFill>
                  <a:solidFill>
                    <a:srgbClr val="A01300"/>
                  </a:solidFill>
                </a:uFill>
                <a:latin typeface="Courier New"/>
                <a:ea typeface="Courier New"/>
                <a:cs typeface="Courier New"/>
                <a:sym typeface="Courier New"/>
              </a:rPr>
              <a:t>];</a:t>
            </a:r>
          </a:p>
          <a:p>
            <a:pPr defTabSz="647700">
              <a:lnSpc>
                <a:spcPts val="4400"/>
              </a:lnSpc>
              <a:buClr>
                <a:srgbClr val="A01300"/>
              </a:buClr>
              <a:buFont typeface="Courier New"/>
              <a:tabLst>
                <a:tab pos="1511300" algn="l"/>
              </a:tabLst>
              <a:defRPr sz="3000" b="1">
                <a:uFill>
                  <a:solidFill>
                    <a:srgbClr val="A01300"/>
                  </a:solidFill>
                </a:uFill>
                <a:latin typeface="Courier New"/>
                <a:ea typeface="Courier New"/>
                <a:cs typeface="Courier New"/>
                <a:sym typeface="Courier New"/>
              </a:defRPr>
            </a:pPr>
            <a:endParaRPr sz="3000" b="1" dirty="0">
              <a:uFill>
                <a:solidFill>
                  <a:srgbClr val="A01300"/>
                </a:solidFill>
              </a:uFill>
              <a:latin typeface="Courier New"/>
              <a:ea typeface="Courier New"/>
              <a:cs typeface="Courier New"/>
              <a:sym typeface="Courier New"/>
            </a:endParaRP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a:uFill>
                  <a:solidFill>
                    <a:srgbClr val="797979"/>
                  </a:solidFill>
                </a:uFill>
                <a:latin typeface="Courier New"/>
                <a:ea typeface="Courier New"/>
                <a:cs typeface="Courier New"/>
                <a:sym typeface="Courier New"/>
              </a:rPr>
              <a:t>// print results</a:t>
            </a:r>
          </a:p>
          <a:p>
            <a:pPr defTabSz="647700">
              <a:lnSpc>
                <a:spcPts val="4400"/>
              </a:lnSpc>
              <a:buClr>
                <a:srgbClr val="000112"/>
              </a:buClr>
              <a:buFont typeface="Courier New"/>
              <a:tabLst>
                <a:tab pos="1511300" algn="l"/>
              </a:tabLst>
              <a:defRPr sz="2600"/>
            </a:pPr>
            <a:r>
              <a:rPr sz="3000" b="1" dirty="0">
                <a:uFill>
                  <a:solidFill>
                    <a:srgbClr val="000112"/>
                  </a:solidFill>
                </a:uFill>
                <a:latin typeface="Courier New"/>
                <a:ea typeface="Courier New"/>
                <a:cs typeface="Courier New"/>
                <a:sym typeface="Courier New"/>
              </a:rPr>
              <a:t>      </a:t>
            </a:r>
            <a:r>
              <a:rPr sz="3000" b="1" dirty="0" err="1">
                <a:uFill>
                  <a:solidFill>
                    <a:srgbClr val="000112"/>
                  </a:solidFill>
                </a:uFill>
                <a:latin typeface="Courier New"/>
                <a:ea typeface="Courier New"/>
                <a:cs typeface="Courier New"/>
                <a:sym typeface="Courier New"/>
              </a:rPr>
              <a:t>StdOut</a:t>
            </a:r>
            <a:r>
              <a:rPr sz="3000" b="1" dirty="0" err="1">
                <a:uFill>
                  <a:solidFill>
                    <a:srgbClr val="A01300"/>
                  </a:solidFill>
                </a:uFill>
                <a:latin typeface="Courier New"/>
                <a:ea typeface="Courier New"/>
                <a:cs typeface="Courier New"/>
                <a:sym typeface="Courier New"/>
              </a:rPr>
              <a:t>.</a:t>
            </a:r>
            <a:r>
              <a:rPr sz="3000" b="1" dirty="0" err="1">
                <a:uFill>
                  <a:solidFill>
                    <a:srgbClr val="000112"/>
                  </a:solidFill>
                </a:uFill>
                <a:latin typeface="Courier New"/>
                <a:ea typeface="Courier New"/>
                <a:cs typeface="Courier New"/>
                <a:sym typeface="Courier New"/>
              </a:rPr>
              <a:t>println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bin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N</a:t>
            </a:r>
            <a:r>
              <a:rPr sz="3000" b="1" dirty="0">
                <a:uFill>
                  <a:solidFill>
                    <a:srgbClr val="A01300"/>
                  </a:solidFill>
                </a:uFill>
                <a:latin typeface="Courier New"/>
                <a:ea typeface="Courier New"/>
                <a:cs typeface="Courier New"/>
                <a:sym typeface="Courier New"/>
              </a:rPr>
              <a:t>][</a:t>
            </a:r>
            <a:r>
              <a:rPr sz="3000" b="1" dirty="0">
                <a:uFill>
                  <a:solidFill>
                    <a:srgbClr val="000112"/>
                  </a:solidFill>
                </a:uFill>
                <a:latin typeface="Courier New"/>
                <a:ea typeface="Courier New"/>
                <a:cs typeface="Courier New"/>
                <a:sym typeface="Courier New"/>
              </a:rPr>
              <a:t>K</a:t>
            </a:r>
            <a:r>
              <a:rPr sz="3000" b="1" dirty="0">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rPr dirty="0"/>
              <a:t>   }</a:t>
            </a:r>
          </a:p>
          <a:p>
            <a:pPr defTabSz="647700">
              <a:lnSpc>
                <a:spcPts val="4400"/>
              </a:lnSpc>
              <a:buClr>
                <a:srgbClr val="000112"/>
              </a:buClr>
              <a:buFont typeface="Courier New"/>
              <a:tabLst>
                <a:tab pos="1511300" algn="l"/>
              </a:tabLst>
              <a:defRPr sz="3000" b="1">
                <a:uFill>
                  <a:solidFill>
                    <a:srgbClr val="000112"/>
                  </a:solidFill>
                </a:uFill>
                <a:latin typeface="Courier New"/>
                <a:ea typeface="Courier New"/>
                <a:cs typeface="Courier New"/>
                <a:sym typeface="Courier New"/>
              </a:defRPr>
            </a:pPr>
            <a:r>
              <a:rPr dirty="0"/>
              <a:t>}</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 name="TEQ on Performance 5"/>
          <p:cNvSpPr txBox="1">
            <a:spLocks noGrp="1"/>
          </p:cNvSpPr>
          <p:nvPr>
            <p:ph type="title"/>
          </p:nvPr>
        </p:nvSpPr>
        <p:spPr>
          <a:prstGeom prst="rect">
            <a:avLst/>
          </a:prstGeom>
        </p:spPr>
        <p:txBody>
          <a:bodyPr/>
          <a:lstStyle/>
          <a:p>
            <a:r>
              <a:t>TEQ on Performance 5</a:t>
            </a:r>
          </a:p>
        </p:txBody>
      </p:sp>
      <p:sp>
        <p:nvSpPr>
          <p:cNvPr id="1332" name="Let F(N) be the time to compute binomial(2N, N) using dynamic programming.…"/>
          <p:cNvSpPr txBox="1">
            <a:spLocks noGrp="1"/>
          </p:cNvSpPr>
          <p:nvPr>
            <p:ph type="body" sz="half" idx="1"/>
          </p:nvPr>
        </p:nvSpPr>
        <p:spPr>
          <a:xfrm>
            <a:off x="1625600" y="1816100"/>
            <a:ext cx="21259800" cy="5842000"/>
          </a:xfrm>
          <a:prstGeom prst="rect">
            <a:avLst/>
          </a:prstGeom>
        </p:spPr>
        <p:txBody>
          <a:bodyPr/>
          <a:lstStyle/>
          <a:p>
            <a:r>
              <a:t>Let F(N) be the time to compute binomial(2N, N) using dynamic programming.</a:t>
            </a:r>
          </a:p>
          <a:p>
            <a:endParaRPr/>
          </a:p>
          <a:p>
            <a:endParaRPr/>
          </a:p>
          <a:p>
            <a:endParaRPr/>
          </a:p>
          <a:p>
            <a:endParaRPr/>
          </a:p>
          <a:p>
            <a:endParaRPr/>
          </a:p>
          <a:p>
            <a:endParaRPr/>
          </a:p>
          <a:p>
            <a:r>
              <a:t>What is the order of growth of the running time?</a:t>
            </a:r>
            <a:br/>
            <a:endParaRPr/>
          </a:p>
        </p:txBody>
      </p:sp>
      <p:sp>
        <p:nvSpPr>
          <p:cNvPr id="13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69</a:t>
            </a:fld>
            <a:endParaRPr/>
          </a:p>
        </p:txBody>
      </p:sp>
      <p:sp>
        <p:nvSpPr>
          <p:cNvPr id="1334" name="for (int n = 1; n &lt;= 2*N; n++)…"/>
          <p:cNvSpPr/>
          <p:nvPr/>
        </p:nvSpPr>
        <p:spPr>
          <a:xfrm>
            <a:off x="3729037" y="3521075"/>
            <a:ext cx="16878301" cy="2311401"/>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9700" tIns="139700" rIns="139700" bIns="139700">
            <a:spAutoFit/>
          </a:bodyPr>
          <a:lstStyle/>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for</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7DD7"/>
                  </a:solidFill>
                </a:uFill>
                <a:latin typeface="Courier New"/>
                <a:ea typeface="Courier New"/>
                <a:cs typeface="Courier New"/>
                <a:sym typeface="Courier New"/>
              </a:rPr>
              <a:t>int</a:t>
            </a:r>
            <a:r>
              <a:rPr sz="3000" b="1">
                <a:uFill>
                  <a:solidFill>
                    <a:srgbClr val="000112"/>
                  </a:solidFill>
                </a:uFill>
                <a:latin typeface="Courier New"/>
                <a:ea typeface="Courier New"/>
                <a:cs typeface="Courier New"/>
                <a:sym typeface="Courier New"/>
              </a:rPr>
              <a:t> n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n </a:t>
            </a:r>
            <a:r>
              <a:rPr sz="3000" b="1">
                <a:uFill>
                  <a:solidFill>
                    <a:srgbClr val="A01300"/>
                  </a:solidFill>
                </a:uFill>
                <a:latin typeface="Courier New"/>
                <a:ea typeface="Courier New"/>
                <a:cs typeface="Courier New"/>
                <a:sym typeface="Courier New"/>
              </a:rPr>
              <a:t>&lt;=</a:t>
            </a:r>
            <a:r>
              <a:rPr sz="3000" b="1">
                <a:uFill>
                  <a:solidFill>
                    <a:srgbClr val="000112"/>
                  </a:solidFill>
                </a:uFill>
                <a:latin typeface="Courier New"/>
                <a:ea typeface="Courier New"/>
                <a:cs typeface="Courier New"/>
                <a:sym typeface="Courier New"/>
              </a:rPr>
              <a:t> 2*N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n</a:t>
            </a:r>
            <a:r>
              <a:rPr sz="3000" b="1">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for</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7DD7"/>
                  </a:solidFill>
                </a:uFill>
                <a:latin typeface="Courier New"/>
                <a:ea typeface="Courier New"/>
                <a:cs typeface="Courier New"/>
                <a:sym typeface="Courier New"/>
              </a:rPr>
              <a:t>int</a:t>
            </a:r>
            <a:r>
              <a:rPr sz="3000" b="1">
                <a:uFill>
                  <a:solidFill>
                    <a:srgbClr val="000112"/>
                  </a:solidFill>
                </a:uFill>
                <a:latin typeface="Courier New"/>
                <a:ea typeface="Courier New"/>
                <a:cs typeface="Courier New"/>
                <a:sym typeface="Courier New"/>
              </a:rPr>
              <a:t> k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k </a:t>
            </a:r>
            <a:r>
              <a:rPr sz="3000" b="1">
                <a:uFill>
                  <a:solidFill>
                    <a:srgbClr val="A01300"/>
                  </a:solidFill>
                </a:uFill>
                <a:latin typeface="Courier New"/>
                <a:ea typeface="Courier New"/>
                <a:cs typeface="Courier New"/>
                <a:sym typeface="Courier New"/>
              </a:rPr>
              <a:t>&lt;=</a:t>
            </a:r>
            <a:r>
              <a:rPr sz="3000" b="1">
                <a:uFill>
                  <a:solidFill>
                    <a:srgbClr val="000112"/>
                  </a:solidFill>
                </a:uFill>
                <a:latin typeface="Courier New"/>
                <a:ea typeface="Courier New"/>
                <a:cs typeface="Courier New"/>
                <a:sym typeface="Courier New"/>
              </a:rPr>
              <a:t> 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k</a:t>
            </a:r>
            <a:r>
              <a:rPr sz="3000" b="1">
                <a:uFill>
                  <a:solidFill>
                    <a:srgbClr val="A01300"/>
                  </a:solidFill>
                </a:uFill>
                <a:latin typeface="Courier New"/>
                <a:ea typeface="Courier New"/>
                <a:cs typeface="Courier New"/>
                <a:sym typeface="Courier New"/>
              </a:rPr>
              <a:t>++)</a:t>
            </a:r>
          </a:p>
          <a:p>
            <a:pPr defTabSz="647700">
              <a:lnSpc>
                <a:spcPts val="4400"/>
              </a:lnSpc>
              <a:buClr>
                <a:srgbClr val="A01300"/>
              </a:buClr>
              <a:buFont typeface="Courier New"/>
              <a:tabLst>
                <a:tab pos="1511300" algn="l"/>
              </a:tabLst>
              <a:defRPr sz="2600"/>
            </a:pPr>
            <a:r>
              <a:rPr sz="3000" b="1">
                <a:uFill>
                  <a:solidFill>
                    <a:srgbClr val="A01300"/>
                  </a:solidFill>
                </a:uFill>
                <a:latin typeface="Courier New"/>
                <a:ea typeface="Courier New"/>
                <a:cs typeface="Courier New"/>
                <a:sym typeface="Courier New"/>
              </a:rPr>
              <a:t>   </a:t>
            </a:r>
            <a:r>
              <a:rPr sz="3000" b="1">
                <a:uFill>
                  <a:solidFill>
                    <a:srgbClr val="000112"/>
                  </a:solidFill>
                </a:uFill>
                <a:latin typeface="Courier New"/>
                <a:ea typeface="Courier New"/>
                <a:cs typeface="Courier New"/>
                <a:sym typeface="Courier New"/>
              </a:rPr>
              <a:t>         bin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k</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bin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n</a:t>
            </a:r>
            <a:r>
              <a:rPr sz="3000" b="1">
                <a:uFill>
                  <a:solidFill>
                    <a:srgbClr val="A01300"/>
                  </a:solidFill>
                </a:uFill>
                <a:latin typeface="Courier New"/>
                <a:ea typeface="Courier New"/>
                <a:cs typeface="Courier New"/>
                <a:sym typeface="Courier New"/>
              </a:rPr>
              <a:t>-</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k</a:t>
            </a:r>
            <a:r>
              <a:rPr sz="3000" b="1">
                <a:uFill>
                  <a:solidFill>
                    <a:srgbClr val="A01300"/>
                  </a:solidFill>
                </a:uFill>
                <a:latin typeface="Courier New"/>
                <a:ea typeface="Courier New"/>
                <a:cs typeface="Courier New"/>
                <a:sym typeface="Courier New"/>
              </a:rPr>
              <a:t>-</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bin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n</a:t>
            </a:r>
            <a:r>
              <a:rPr sz="3000" b="1">
                <a:uFill>
                  <a:solidFill>
                    <a:srgbClr val="A01300"/>
                  </a:solidFill>
                </a:uFill>
                <a:latin typeface="Courier New"/>
                <a:ea typeface="Courier New"/>
                <a:cs typeface="Courier New"/>
                <a:sym typeface="Courier New"/>
              </a:rPr>
              <a:t>-</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k</a:t>
            </a:r>
            <a:r>
              <a:rPr sz="3000" b="1">
                <a:uFill>
                  <a:solidFill>
                    <a:srgbClr val="A01300"/>
                  </a:solidFill>
                </a:uFill>
                <a:latin typeface="Courier New"/>
                <a:ea typeface="Courier New"/>
                <a:cs typeface="Courier New"/>
                <a:sym typeface="Courier New"/>
              </a:rPr>
              <a: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Another algorithm design success story"/>
          <p:cNvSpPr txBox="1">
            <a:spLocks noGrp="1"/>
          </p:cNvSpPr>
          <p:nvPr>
            <p:ph type="title"/>
          </p:nvPr>
        </p:nvSpPr>
        <p:spPr>
          <a:prstGeom prst="rect">
            <a:avLst/>
          </a:prstGeom>
        </p:spPr>
        <p:txBody>
          <a:bodyPr/>
          <a:lstStyle/>
          <a:p>
            <a:r>
              <a:t>Another algorithm design success story</a:t>
            </a:r>
          </a:p>
        </p:txBody>
      </p:sp>
      <p:sp>
        <p:nvSpPr>
          <p:cNvPr id="184" name="Discrete Fourier transform…"/>
          <p:cNvSpPr txBox="1">
            <a:spLocks noGrp="1"/>
          </p:cNvSpPr>
          <p:nvPr>
            <p:ph type="body" sz="half" idx="1"/>
          </p:nvPr>
        </p:nvSpPr>
        <p:spPr>
          <a:xfrm>
            <a:off x="1270000" y="1778000"/>
            <a:ext cx="19177000" cy="4851400"/>
          </a:xfrm>
          <a:prstGeom prst="rect">
            <a:avLst/>
          </a:prstGeom>
        </p:spPr>
        <p:txBody>
          <a:bodyPr/>
          <a:lstStyle/>
          <a:p>
            <a:pPr>
              <a:defRPr>
                <a:solidFill>
                  <a:srgbClr val="005493"/>
                </a:solidFill>
              </a:defRPr>
            </a:pPr>
            <a:r>
              <a:t>Discrete Fourier transform</a:t>
            </a:r>
          </a:p>
          <a:p>
            <a:pPr lvl="1"/>
            <a:r>
              <a:t>Goal: Break down waveform of </a:t>
            </a:r>
            <a:r>
              <a:rPr i="1"/>
              <a:t>N</a:t>
            </a:r>
            <a:r>
              <a:t> samples into periodic components.</a:t>
            </a:r>
          </a:p>
          <a:p>
            <a:pPr lvl="1"/>
            <a:r>
              <a:t>Applications: digital signal processing, spectroscopy, ...</a:t>
            </a:r>
          </a:p>
          <a:p>
            <a:pPr lvl="1"/>
            <a:r>
              <a:t>Brute-force algorithm uses </a:t>
            </a:r>
            <a:r>
              <a:rPr i="1" spc="504"/>
              <a:t>N</a:t>
            </a:r>
            <a:r>
              <a:rPr baseline="31999"/>
              <a:t>2</a:t>
            </a:r>
            <a:r>
              <a:t> steps.</a:t>
            </a:r>
          </a:p>
          <a:p>
            <a:pPr lvl="1"/>
            <a:r>
              <a:t>Issue (1950s): Too slow to address commercial applications of interest.</a:t>
            </a:r>
          </a:p>
          <a:p>
            <a:pPr lvl="1"/>
            <a:r>
              <a:t>Success story: </a:t>
            </a:r>
            <a:r>
              <a:rPr i="1"/>
              <a:t>FFT</a:t>
            </a:r>
            <a:r>
              <a:t> algorithm uses </a:t>
            </a:r>
            <a:r>
              <a:rPr i="1" spc="360"/>
              <a:t>N</a:t>
            </a:r>
            <a:r>
              <a:t>log</a:t>
            </a:r>
            <a:r>
              <a:rPr i="1"/>
              <a:t>N</a:t>
            </a:r>
            <a:r>
              <a:t> steps and </a:t>
            </a:r>
            <a:r>
              <a:rPr i="1">
                <a:solidFill>
                  <a:srgbClr val="005493"/>
                </a:solidFill>
              </a:rPr>
              <a:t>enables new technology</a:t>
            </a:r>
            <a:r>
              <a:t>.</a:t>
            </a:r>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grpSp>
        <p:nvGrpSpPr>
          <p:cNvPr id="193" name="Group"/>
          <p:cNvGrpSpPr/>
          <p:nvPr/>
        </p:nvGrpSpPr>
        <p:grpSpPr>
          <a:xfrm>
            <a:off x="1744420" y="7505700"/>
            <a:ext cx="8427699" cy="5562600"/>
            <a:chOff x="0" y="0"/>
            <a:chExt cx="8427697" cy="5562599"/>
          </a:xfrm>
        </p:grpSpPr>
        <p:grpSp>
          <p:nvGrpSpPr>
            <p:cNvPr id="191" name="Group"/>
            <p:cNvGrpSpPr/>
            <p:nvPr/>
          </p:nvGrpSpPr>
          <p:grpSpPr>
            <a:xfrm>
              <a:off x="0" y="279400"/>
              <a:ext cx="8427698" cy="5283200"/>
              <a:chOff x="0" y="0"/>
              <a:chExt cx="8427697" cy="5283200"/>
            </a:xfrm>
          </p:grpSpPr>
          <p:sp>
            <p:nvSpPr>
              <p:cNvPr id="186" name="Line"/>
              <p:cNvSpPr/>
              <p:nvPr/>
            </p:nvSpPr>
            <p:spPr>
              <a:xfrm>
                <a:off x="1432761" y="234032"/>
                <a:ext cx="6099995" cy="428042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4" y="21379"/>
                      <a:pt x="2127" y="20996"/>
                      <a:pt x="3151" y="20511"/>
                    </a:cubicBezTo>
                    <a:cubicBezTo>
                      <a:pt x="4175" y="20026"/>
                      <a:pt x="7739" y="17907"/>
                      <a:pt x="9215" y="16508"/>
                    </a:cubicBezTo>
                    <a:cubicBezTo>
                      <a:pt x="10692" y="15110"/>
                      <a:pt x="18242" y="6672"/>
                      <a:pt x="21600" y="0"/>
                    </a:cubicBezTo>
                  </a:path>
                </a:pathLst>
              </a:custGeom>
              <a:noFill/>
              <a:ln w="88900" cap="flat">
                <a:solidFill>
                  <a:srgbClr val="8D3124"/>
                </a:solidFill>
                <a:prstDash val="solid"/>
                <a:miter lim="400000"/>
              </a:ln>
              <a:effectLst/>
            </p:spPr>
            <p:txBody>
              <a:bodyPr wrap="square" lIns="0" tIns="0" rIns="0" bIns="0" numCol="1" anchor="t">
                <a:noAutofit/>
              </a:bodyPr>
              <a:lstStyle/>
              <a:p>
                <a:pPr defTabSz="647700"/>
                <a:endParaRPr/>
              </a:p>
            </p:txBody>
          </p:sp>
          <p:sp>
            <p:nvSpPr>
              <p:cNvPr id="187" name="Line"/>
              <p:cNvSpPr/>
              <p:nvPr/>
            </p:nvSpPr>
            <p:spPr>
              <a:xfrm flipH="1">
                <a:off x="566978" y="0"/>
                <a:ext cx="1" cy="4710612"/>
              </a:xfrm>
              <a:prstGeom prst="line">
                <a:avLst/>
              </a:prstGeom>
              <a:noFill/>
              <a:ln w="38100" cap="flat">
                <a:solidFill>
                  <a:srgbClr val="000000"/>
                </a:solidFill>
                <a:prstDash val="solid"/>
                <a:miter lim="400000"/>
              </a:ln>
              <a:effectLst/>
            </p:spPr>
            <p:txBody>
              <a:bodyPr wrap="square" lIns="0" tIns="0" rIns="0" bIns="0" numCol="1" anchor="t">
                <a:noAutofit/>
              </a:bodyPr>
              <a:lstStyle/>
              <a:p>
                <a:endParaRPr/>
              </a:p>
            </p:txBody>
          </p:sp>
          <p:sp>
            <p:nvSpPr>
              <p:cNvPr id="188" name="Line"/>
              <p:cNvSpPr/>
              <p:nvPr/>
            </p:nvSpPr>
            <p:spPr>
              <a:xfrm flipH="1">
                <a:off x="456730" y="4583611"/>
                <a:ext cx="7970968" cy="2"/>
              </a:xfrm>
              <a:prstGeom prst="line">
                <a:avLst/>
              </a:prstGeom>
              <a:noFill/>
              <a:ln w="38100" cap="flat">
                <a:solidFill>
                  <a:srgbClr val="000000"/>
                </a:solidFill>
                <a:prstDash val="solid"/>
                <a:miter lim="400000"/>
              </a:ln>
              <a:effectLst/>
            </p:spPr>
            <p:txBody>
              <a:bodyPr wrap="square" lIns="0" tIns="0" rIns="0" bIns="0" numCol="1" anchor="t">
                <a:noAutofit/>
              </a:bodyPr>
              <a:lstStyle/>
              <a:p>
                <a:endParaRPr/>
              </a:p>
            </p:txBody>
          </p:sp>
          <p:sp>
            <p:nvSpPr>
              <p:cNvPr id="189" name="problem size (N)"/>
              <p:cNvSpPr txBox="1"/>
              <p:nvPr/>
            </p:nvSpPr>
            <p:spPr>
              <a:xfrm>
                <a:off x="3320676" y="4775200"/>
                <a:ext cx="2914127" cy="508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3200"/>
                  </a:lnSpc>
                  <a:tabLst>
                    <a:tab pos="1511300" algn="l"/>
                  </a:tabLst>
                  <a:defRPr sz="2700" i="1">
                    <a:latin typeface="Lucida Sans"/>
                    <a:ea typeface="Lucida Sans"/>
                    <a:cs typeface="Lucida Sans"/>
                    <a:sym typeface="Lucida Sans"/>
                  </a:defRPr>
                </a:pPr>
                <a:r>
                  <a:rPr i="0"/>
                  <a:t>problem size (</a:t>
                </a:r>
                <a:r>
                  <a:rPr spc="405"/>
                  <a:t>N</a:t>
                </a:r>
                <a:r>
                  <a:rPr i="0"/>
                  <a:t>)</a:t>
                </a:r>
              </a:p>
            </p:txBody>
          </p:sp>
          <p:sp>
            <p:nvSpPr>
              <p:cNvPr id="190" name="time"/>
              <p:cNvSpPr txBox="1"/>
              <p:nvPr/>
            </p:nvSpPr>
            <p:spPr>
              <a:xfrm rot="16200000">
                <a:off x="-172421" y="1803399"/>
                <a:ext cx="852842" cy="508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3200"/>
                  </a:lnSpc>
                  <a:tabLst>
                    <a:tab pos="1511300" algn="l"/>
                  </a:tabLst>
                  <a:defRPr sz="2700">
                    <a:latin typeface="Lucida Sans"/>
                    <a:ea typeface="Lucida Sans"/>
                    <a:cs typeface="Lucida Sans"/>
                    <a:sym typeface="Lucida Sans"/>
                  </a:defRPr>
                </a:lvl1pPr>
              </a:lstStyle>
              <a:p>
                <a:r>
                  <a:t>time</a:t>
                </a:r>
              </a:p>
            </p:txBody>
          </p:sp>
        </p:grpSp>
        <p:sp>
          <p:nvSpPr>
            <p:cNvPr id="192" name="N2"/>
            <p:cNvSpPr txBox="1"/>
            <p:nvPr/>
          </p:nvSpPr>
          <p:spPr>
            <a:xfrm>
              <a:off x="7526579" y="0"/>
              <a:ext cx="709700"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647700">
                <a:lnSpc>
                  <a:spcPts val="5500"/>
                </a:lnSpc>
                <a:spcBef>
                  <a:spcPts val="600"/>
                </a:spcBef>
                <a:buFont typeface="Gill Sans"/>
                <a:tabLst>
                  <a:tab pos="2476500" algn="l"/>
                </a:tabLst>
                <a:defRPr sz="3600">
                  <a:latin typeface="Lucida Sans"/>
                  <a:ea typeface="Lucida Sans"/>
                  <a:cs typeface="Lucida Sans"/>
                  <a:sym typeface="Lucida Sans"/>
                </a:defRPr>
              </a:pPr>
              <a:r>
                <a:rPr i="1" spc="504"/>
                <a:t>N</a:t>
              </a:r>
              <a:r>
                <a:rPr baseline="31999"/>
                <a:t>2</a:t>
              </a:r>
            </a:p>
          </p:txBody>
        </p:sp>
      </p:grpSp>
      <p:grpSp>
        <p:nvGrpSpPr>
          <p:cNvPr id="196" name="Group"/>
          <p:cNvGrpSpPr/>
          <p:nvPr/>
        </p:nvGrpSpPr>
        <p:grpSpPr>
          <a:xfrm>
            <a:off x="3183359" y="11366500"/>
            <a:ext cx="7813557" cy="948631"/>
            <a:chOff x="0" y="0"/>
            <a:chExt cx="7813555" cy="948630"/>
          </a:xfrm>
        </p:grpSpPr>
        <p:sp>
          <p:nvSpPr>
            <p:cNvPr id="194" name="Line"/>
            <p:cNvSpPr/>
            <p:nvPr/>
          </p:nvSpPr>
          <p:spPr>
            <a:xfrm>
              <a:off x="0" y="321047"/>
              <a:ext cx="6102202" cy="62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93" y="20926"/>
                    <a:pt x="2270" y="19519"/>
                    <a:pt x="3126" y="19149"/>
                  </a:cubicBezTo>
                  <a:cubicBezTo>
                    <a:pt x="3982" y="18778"/>
                    <a:pt x="7510" y="14552"/>
                    <a:pt x="9214" y="12586"/>
                  </a:cubicBezTo>
                  <a:cubicBezTo>
                    <a:pt x="10918" y="10619"/>
                    <a:pt x="19684" y="1567"/>
                    <a:pt x="21600" y="0"/>
                  </a:cubicBezTo>
                </a:path>
              </a:pathLst>
            </a:custGeom>
            <a:noFill/>
            <a:ln w="88900" cap="flat">
              <a:solidFill>
                <a:srgbClr val="005493"/>
              </a:solidFill>
              <a:prstDash val="solid"/>
              <a:miter lim="400000"/>
            </a:ln>
            <a:effectLst/>
          </p:spPr>
          <p:txBody>
            <a:bodyPr wrap="square" lIns="0" tIns="0" rIns="0" bIns="0" numCol="1" anchor="t">
              <a:noAutofit/>
            </a:bodyPr>
            <a:lstStyle/>
            <a:p>
              <a:pPr defTabSz="647700"/>
              <a:endParaRPr/>
            </a:p>
          </p:txBody>
        </p:sp>
        <p:sp>
          <p:nvSpPr>
            <p:cNvPr id="195" name="NlogN"/>
            <p:cNvSpPr txBox="1"/>
            <p:nvPr/>
          </p:nvSpPr>
          <p:spPr>
            <a:xfrm>
              <a:off x="6278140" y="0"/>
              <a:ext cx="1535416" cy="647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5500"/>
                </a:lnSpc>
                <a:spcBef>
                  <a:spcPts val="600"/>
                </a:spcBef>
                <a:buFont typeface="Gill Sans"/>
                <a:tabLst>
                  <a:tab pos="2476500" algn="l"/>
                </a:tabLst>
                <a:defRPr sz="3600">
                  <a:latin typeface="Lucida Sans"/>
                  <a:ea typeface="Lucida Sans"/>
                  <a:cs typeface="Lucida Sans"/>
                  <a:sym typeface="Lucida Sans"/>
                </a:defRPr>
              </a:pPr>
              <a:r>
                <a:rPr i="1" spc="360"/>
                <a:t>N</a:t>
              </a:r>
              <a:r>
                <a:t>log</a:t>
              </a:r>
              <a:r>
                <a:rPr i="1"/>
                <a:t>N</a:t>
              </a:r>
            </a:p>
          </p:txBody>
        </p:sp>
      </p:grpSp>
      <p:grpSp>
        <p:nvGrpSpPr>
          <p:cNvPr id="199" name="Group"/>
          <p:cNvGrpSpPr/>
          <p:nvPr/>
        </p:nvGrpSpPr>
        <p:grpSpPr>
          <a:xfrm>
            <a:off x="1943100" y="10579100"/>
            <a:ext cx="8964018" cy="457200"/>
            <a:chOff x="0" y="0"/>
            <a:chExt cx="8964017" cy="457200"/>
          </a:xfrm>
        </p:grpSpPr>
        <p:sp>
          <p:nvSpPr>
            <p:cNvPr id="197" name="Line"/>
            <p:cNvSpPr/>
            <p:nvPr/>
          </p:nvSpPr>
          <p:spPr>
            <a:xfrm>
              <a:off x="0" y="406400"/>
              <a:ext cx="8784684" cy="2"/>
            </a:xfrm>
            <a:prstGeom prst="line">
              <a:avLst/>
            </a:prstGeom>
            <a:noFill/>
            <a:ln w="12700" cap="flat">
              <a:solidFill>
                <a:srgbClr val="000000"/>
              </a:solidFill>
              <a:prstDash val="solid"/>
              <a:miter lim="400000"/>
            </a:ln>
            <a:effectLst/>
          </p:spPr>
          <p:txBody>
            <a:bodyPr wrap="square" lIns="0" tIns="0" rIns="0" bIns="0" numCol="1" anchor="t">
              <a:noAutofit/>
            </a:bodyPr>
            <a:lstStyle/>
            <a:p>
              <a:endParaRPr/>
            </a:p>
          </p:txBody>
        </p:sp>
        <p:sp>
          <p:nvSpPr>
            <p:cNvPr id="198" name="limit on available time"/>
            <p:cNvSpPr txBox="1"/>
            <p:nvPr/>
          </p:nvSpPr>
          <p:spPr>
            <a:xfrm>
              <a:off x="5549900" y="0"/>
              <a:ext cx="3414118"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lvl="2" indent="0" defTabSz="647700">
                <a:lnSpc>
                  <a:spcPts val="4000"/>
                </a:lnSpc>
                <a:spcBef>
                  <a:spcPts val="600"/>
                </a:spcBef>
                <a:buFont typeface="Gill Sans"/>
                <a:tabLst>
                  <a:tab pos="2476500" algn="l"/>
                </a:tabLst>
                <a:defRPr sz="2400" i="1">
                  <a:latin typeface="Lucida Sans"/>
                  <a:ea typeface="Lucida Sans"/>
                  <a:cs typeface="Lucida Sans"/>
                  <a:sym typeface="Lucida Sans"/>
                </a:defRPr>
              </a:pPr>
              <a:r>
                <a:t>limit on available time</a:t>
              </a:r>
            </a:p>
          </p:txBody>
        </p:sp>
      </p:grpSp>
      <p:grpSp>
        <p:nvGrpSpPr>
          <p:cNvPr id="202" name="Group"/>
          <p:cNvGrpSpPr/>
          <p:nvPr/>
        </p:nvGrpSpPr>
        <p:grpSpPr>
          <a:xfrm>
            <a:off x="20574000" y="1778000"/>
            <a:ext cx="2405799" cy="4117975"/>
            <a:chOff x="0" y="0"/>
            <a:chExt cx="2405798" cy="4117975"/>
          </a:xfrm>
        </p:grpSpPr>
        <p:sp>
          <p:nvSpPr>
            <p:cNvPr id="200" name="John Tukey…"/>
            <p:cNvSpPr txBox="1"/>
            <p:nvPr/>
          </p:nvSpPr>
          <p:spPr>
            <a:xfrm>
              <a:off x="146967" y="3279775"/>
              <a:ext cx="1939182" cy="838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John Tukey</a:t>
              </a:r>
            </a:p>
            <a:p>
              <a:pPr marL="82550" marR="82550" algn="ctr" defTabSz="647700">
                <a:lnSpc>
                  <a:spcPts val="2800"/>
                </a:lnSpc>
                <a:spcBef>
                  <a:spcPts val="200"/>
                </a:spcBef>
                <a:buClr>
                  <a:srgbClr val="606060"/>
                </a:buClr>
                <a:buFont typeface="Comic Sans MS"/>
                <a:tabLst>
                  <a:tab pos="1511300" algn="l"/>
                </a:tabLst>
                <a:defRPr sz="2400">
                  <a:solidFill>
                    <a:srgbClr val="005493"/>
                  </a:solidFill>
                  <a:uFill>
                    <a:solidFill>
                      <a:srgbClr val="005493"/>
                    </a:solidFill>
                  </a:uFill>
                  <a:latin typeface="Lucida Sans"/>
                  <a:ea typeface="Lucida Sans"/>
                  <a:cs typeface="Lucida Sans"/>
                  <a:sym typeface="Lucida Sans"/>
                </a:defRPr>
              </a:pPr>
              <a:r>
                <a:t>1915–2000</a:t>
              </a:r>
            </a:p>
          </p:txBody>
        </p:sp>
        <p:pic>
          <p:nvPicPr>
            <p:cNvPr id="201" name="File-John_Tukey.tiff" descr="File-John_Tukey.tiff"/>
            <p:cNvPicPr>
              <a:picLocks noChangeAspect="1"/>
            </p:cNvPicPr>
            <p:nvPr/>
          </p:nvPicPr>
          <p:blipFill>
            <a:blip r:embed="rId2"/>
            <a:srcRect l="15454" r="17727" b="27611"/>
            <a:stretch>
              <a:fillRect/>
            </a:stretch>
          </p:blipFill>
          <p:spPr>
            <a:xfrm>
              <a:off x="0" y="0"/>
              <a:ext cx="2405799" cy="3175000"/>
            </a:xfrm>
            <a:prstGeom prst="rect">
              <a:avLst/>
            </a:prstGeom>
            <a:ln w="12700" cap="flat">
              <a:noFill/>
              <a:miter lim="400000"/>
            </a:ln>
            <a:effectLst/>
          </p:spPr>
        </p:pic>
      </p:grpSp>
      <p:pic>
        <p:nvPicPr>
          <p:cNvPr id="203" name="android.png" descr="android.png"/>
          <p:cNvPicPr>
            <a:picLocks noChangeAspect="1"/>
          </p:cNvPicPr>
          <p:nvPr/>
        </p:nvPicPr>
        <p:blipFill>
          <a:blip r:embed="rId3"/>
          <a:srcRect t="1203" r="4597"/>
          <a:stretch>
            <a:fillRect/>
          </a:stretch>
        </p:blipFill>
        <p:spPr>
          <a:xfrm>
            <a:off x="13497169" y="7770384"/>
            <a:ext cx="1759632" cy="2961116"/>
          </a:xfrm>
          <a:custGeom>
            <a:avLst/>
            <a:gdLst/>
            <a:ahLst/>
            <a:cxnLst>
              <a:cxn ang="0">
                <a:pos x="wd2" y="hd2"/>
              </a:cxn>
              <a:cxn ang="5400000">
                <a:pos x="wd2" y="hd2"/>
              </a:cxn>
              <a:cxn ang="10800000">
                <a:pos x="wd2" y="hd2"/>
              </a:cxn>
              <a:cxn ang="16200000">
                <a:pos x="wd2" y="hd2"/>
              </a:cxn>
            </a:cxnLst>
            <a:rect l="0" t="0" r="r" b="b"/>
            <a:pathLst>
              <a:path w="21528" h="21597" extrusionOk="0">
                <a:moveTo>
                  <a:pt x="18398" y="0"/>
                </a:moveTo>
                <a:cubicBezTo>
                  <a:pt x="17410" y="-3"/>
                  <a:pt x="16057" y="19"/>
                  <a:pt x="15387" y="52"/>
                </a:cubicBezTo>
                <a:cubicBezTo>
                  <a:pt x="14717" y="84"/>
                  <a:pt x="12466" y="181"/>
                  <a:pt x="10386" y="266"/>
                </a:cubicBezTo>
                <a:cubicBezTo>
                  <a:pt x="5254" y="477"/>
                  <a:pt x="4995" y="505"/>
                  <a:pt x="4554" y="906"/>
                </a:cubicBezTo>
                <a:cubicBezTo>
                  <a:pt x="4311" y="1127"/>
                  <a:pt x="4041" y="1950"/>
                  <a:pt x="3792" y="3213"/>
                </a:cubicBezTo>
                <a:cubicBezTo>
                  <a:pt x="3685" y="3759"/>
                  <a:pt x="3393" y="5204"/>
                  <a:pt x="3146" y="6423"/>
                </a:cubicBezTo>
                <a:cubicBezTo>
                  <a:pt x="2900" y="7642"/>
                  <a:pt x="2262" y="10825"/>
                  <a:pt x="1729" y="13495"/>
                </a:cubicBezTo>
                <a:cubicBezTo>
                  <a:pt x="1195" y="16164"/>
                  <a:pt x="704" y="18409"/>
                  <a:pt x="636" y="18482"/>
                </a:cubicBezTo>
                <a:cubicBezTo>
                  <a:pt x="568" y="18555"/>
                  <a:pt x="515" y="18679"/>
                  <a:pt x="515" y="18757"/>
                </a:cubicBezTo>
                <a:cubicBezTo>
                  <a:pt x="515" y="18835"/>
                  <a:pt x="398" y="18959"/>
                  <a:pt x="257" y="19035"/>
                </a:cubicBezTo>
                <a:cubicBezTo>
                  <a:pt x="21" y="19162"/>
                  <a:pt x="0" y="19273"/>
                  <a:pt x="0" y="20387"/>
                </a:cubicBezTo>
                <a:lnTo>
                  <a:pt x="0" y="21597"/>
                </a:lnTo>
                <a:lnTo>
                  <a:pt x="10002" y="21597"/>
                </a:lnTo>
                <a:lnTo>
                  <a:pt x="20000" y="21597"/>
                </a:lnTo>
                <a:lnTo>
                  <a:pt x="20000" y="21371"/>
                </a:lnTo>
                <a:cubicBezTo>
                  <a:pt x="20000" y="21248"/>
                  <a:pt x="20055" y="21126"/>
                  <a:pt x="20121" y="21102"/>
                </a:cubicBezTo>
                <a:cubicBezTo>
                  <a:pt x="20334" y="21024"/>
                  <a:pt x="20003" y="20604"/>
                  <a:pt x="19728" y="20604"/>
                </a:cubicBezTo>
                <a:cubicBezTo>
                  <a:pt x="19592" y="20604"/>
                  <a:pt x="19451" y="20554"/>
                  <a:pt x="19412" y="20494"/>
                </a:cubicBezTo>
                <a:cubicBezTo>
                  <a:pt x="19374" y="20434"/>
                  <a:pt x="19116" y="20331"/>
                  <a:pt x="18839" y="20265"/>
                </a:cubicBezTo>
                <a:cubicBezTo>
                  <a:pt x="18563" y="20199"/>
                  <a:pt x="18334" y="20121"/>
                  <a:pt x="18334" y="20089"/>
                </a:cubicBezTo>
                <a:cubicBezTo>
                  <a:pt x="18335" y="20057"/>
                  <a:pt x="18395" y="19823"/>
                  <a:pt x="18466" y="19571"/>
                </a:cubicBezTo>
                <a:cubicBezTo>
                  <a:pt x="18536" y="19318"/>
                  <a:pt x="18852" y="17599"/>
                  <a:pt x="19170" y="15750"/>
                </a:cubicBezTo>
                <a:cubicBezTo>
                  <a:pt x="19487" y="13900"/>
                  <a:pt x="19890" y="11543"/>
                  <a:pt x="20068" y="10513"/>
                </a:cubicBezTo>
                <a:cubicBezTo>
                  <a:pt x="20715" y="6758"/>
                  <a:pt x="21426" y="2357"/>
                  <a:pt x="21500" y="1644"/>
                </a:cubicBezTo>
                <a:cubicBezTo>
                  <a:pt x="21600" y="690"/>
                  <a:pt x="21450" y="404"/>
                  <a:pt x="20728" y="173"/>
                </a:cubicBezTo>
                <a:cubicBezTo>
                  <a:pt x="20252" y="22"/>
                  <a:pt x="19999" y="4"/>
                  <a:pt x="18398" y="0"/>
                </a:cubicBezTo>
                <a:close/>
              </a:path>
            </a:pathLst>
          </a:custGeom>
          <a:ln w="12700">
            <a:miter lim="400000"/>
          </a:ln>
        </p:spPr>
      </p:pic>
      <p:pic>
        <p:nvPicPr>
          <p:cNvPr id="204" name="url?sa=i&amp;rct=j&amp;q=&amp;esrc=s&amp;source=images&amp;cd=&amp;docid=WXQC2apeU9mjKM&amp;tbnid=YRaHPIOMgkPm5M-&amp;ved=0CAUQjRw&amp;url=http%3A%2F%2Fwww.freemake.com%2Fblog%2Fis-dvdblu-ray-disc-burning-dead%2F&amp;ei=0onlUa2-DsmUiAKU_IGY.png" descr="url?sa=i&amp;rct=j&amp;q=&amp;esrc=s&amp;source=images&amp;cd=&amp;docid=WXQC2apeU9mjKM&amp;tbnid=YRaHPIOMgkPm5M-&amp;ved=0CAUQjRw&amp;url=http%3A%2F%2Fwww.freemake.com%2Fblog%2Fis-dvdblu-ray-disc-burning-dead%2F&amp;ei=0onlUa2-DsmUiAKU_IGY.png"/>
          <p:cNvPicPr>
            <a:picLocks noChangeAspect="1"/>
          </p:cNvPicPr>
          <p:nvPr/>
        </p:nvPicPr>
        <p:blipFill>
          <a:blip r:embed="rId4"/>
          <a:srcRect l="4006" t="21613" r="3534" b="22416"/>
          <a:stretch>
            <a:fillRect/>
          </a:stretch>
        </p:blipFill>
        <p:spPr>
          <a:xfrm>
            <a:off x="13766482" y="11418885"/>
            <a:ext cx="2747714" cy="1188084"/>
          </a:xfrm>
          <a:custGeom>
            <a:avLst/>
            <a:gdLst/>
            <a:ahLst/>
            <a:cxnLst>
              <a:cxn ang="0">
                <a:pos x="wd2" y="hd2"/>
              </a:cxn>
              <a:cxn ang="5400000">
                <a:pos x="wd2" y="hd2"/>
              </a:cxn>
              <a:cxn ang="10800000">
                <a:pos x="wd2" y="hd2"/>
              </a:cxn>
              <a:cxn ang="16200000">
                <a:pos x="wd2" y="hd2"/>
              </a:cxn>
            </a:cxnLst>
            <a:rect l="0" t="0" r="r" b="b"/>
            <a:pathLst>
              <a:path w="21480" h="21544" extrusionOk="0">
                <a:moveTo>
                  <a:pt x="10983" y="0"/>
                </a:moveTo>
                <a:lnTo>
                  <a:pt x="3816" y="7"/>
                </a:lnTo>
                <a:lnTo>
                  <a:pt x="2594" y="4267"/>
                </a:lnTo>
                <a:lnTo>
                  <a:pt x="1374" y="8535"/>
                </a:lnTo>
                <a:lnTo>
                  <a:pt x="1384" y="9399"/>
                </a:lnTo>
                <a:cubicBezTo>
                  <a:pt x="1392" y="10046"/>
                  <a:pt x="1368" y="10318"/>
                  <a:pt x="1284" y="10478"/>
                </a:cubicBezTo>
                <a:cubicBezTo>
                  <a:pt x="1223" y="10596"/>
                  <a:pt x="1042" y="11351"/>
                  <a:pt x="881" y="12155"/>
                </a:cubicBezTo>
                <a:cubicBezTo>
                  <a:pt x="720" y="12960"/>
                  <a:pt x="528" y="13878"/>
                  <a:pt x="456" y="14192"/>
                </a:cubicBezTo>
                <a:cubicBezTo>
                  <a:pt x="345" y="14675"/>
                  <a:pt x="329" y="15034"/>
                  <a:pt x="391" y="15682"/>
                </a:cubicBezTo>
                <a:cubicBezTo>
                  <a:pt x="394" y="15713"/>
                  <a:pt x="442" y="15649"/>
                  <a:pt x="496" y="15545"/>
                </a:cubicBezTo>
                <a:cubicBezTo>
                  <a:pt x="643" y="15263"/>
                  <a:pt x="662" y="15501"/>
                  <a:pt x="679" y="17776"/>
                </a:cubicBezTo>
                <a:lnTo>
                  <a:pt x="695" y="19777"/>
                </a:lnTo>
                <a:lnTo>
                  <a:pt x="531" y="19834"/>
                </a:lnTo>
                <a:cubicBezTo>
                  <a:pt x="323" y="19902"/>
                  <a:pt x="0" y="20428"/>
                  <a:pt x="0" y="20698"/>
                </a:cubicBezTo>
                <a:cubicBezTo>
                  <a:pt x="0" y="20810"/>
                  <a:pt x="51" y="20950"/>
                  <a:pt x="115" y="21007"/>
                </a:cubicBezTo>
                <a:cubicBezTo>
                  <a:pt x="390" y="21252"/>
                  <a:pt x="2747" y="21379"/>
                  <a:pt x="7365" y="21396"/>
                </a:cubicBezTo>
                <a:cubicBezTo>
                  <a:pt x="10084" y="21406"/>
                  <a:pt x="12319" y="21444"/>
                  <a:pt x="12336" y="21482"/>
                </a:cubicBezTo>
                <a:cubicBezTo>
                  <a:pt x="12386" y="21598"/>
                  <a:pt x="20580" y="21537"/>
                  <a:pt x="20992" y="21417"/>
                </a:cubicBezTo>
                <a:cubicBezTo>
                  <a:pt x="21506" y="21268"/>
                  <a:pt x="21600" y="21028"/>
                  <a:pt x="21339" y="20539"/>
                </a:cubicBezTo>
                <a:cubicBezTo>
                  <a:pt x="21230" y="20335"/>
                  <a:pt x="21075" y="20166"/>
                  <a:pt x="20995" y="20165"/>
                </a:cubicBezTo>
                <a:cubicBezTo>
                  <a:pt x="20915" y="20165"/>
                  <a:pt x="20828" y="20093"/>
                  <a:pt x="20806" y="20007"/>
                </a:cubicBezTo>
                <a:cubicBezTo>
                  <a:pt x="20783" y="19921"/>
                  <a:pt x="20786" y="18882"/>
                  <a:pt x="20812" y="17697"/>
                </a:cubicBezTo>
                <a:cubicBezTo>
                  <a:pt x="20858" y="15596"/>
                  <a:pt x="20863" y="15536"/>
                  <a:pt x="21026" y="15351"/>
                </a:cubicBezTo>
                <a:cubicBezTo>
                  <a:pt x="21320" y="15015"/>
                  <a:pt x="21353" y="14712"/>
                  <a:pt x="21153" y="14106"/>
                </a:cubicBezTo>
                <a:cubicBezTo>
                  <a:pt x="21055" y="13807"/>
                  <a:pt x="20973" y="13484"/>
                  <a:pt x="20973" y="13386"/>
                </a:cubicBezTo>
                <a:cubicBezTo>
                  <a:pt x="20973" y="13287"/>
                  <a:pt x="20933" y="13020"/>
                  <a:pt x="20883" y="12796"/>
                </a:cubicBezTo>
                <a:cubicBezTo>
                  <a:pt x="20833" y="12571"/>
                  <a:pt x="20750" y="12179"/>
                  <a:pt x="20700" y="11925"/>
                </a:cubicBezTo>
                <a:cubicBezTo>
                  <a:pt x="20650" y="11671"/>
                  <a:pt x="20550" y="11272"/>
                  <a:pt x="20477" y="11032"/>
                </a:cubicBezTo>
                <a:cubicBezTo>
                  <a:pt x="20374" y="10696"/>
                  <a:pt x="20346" y="10398"/>
                  <a:pt x="20362" y="9751"/>
                </a:cubicBezTo>
                <a:cubicBezTo>
                  <a:pt x="20379" y="9056"/>
                  <a:pt x="20350" y="8777"/>
                  <a:pt x="20188" y="8111"/>
                </a:cubicBezTo>
                <a:cubicBezTo>
                  <a:pt x="19811" y="6557"/>
                  <a:pt x="19364" y="4653"/>
                  <a:pt x="18928" y="2763"/>
                </a:cubicBezTo>
                <a:cubicBezTo>
                  <a:pt x="18554" y="1138"/>
                  <a:pt x="18319" y="262"/>
                  <a:pt x="18224" y="115"/>
                </a:cubicBezTo>
                <a:cubicBezTo>
                  <a:pt x="18184" y="53"/>
                  <a:pt x="14926" y="-2"/>
                  <a:pt x="10983" y="0"/>
                </a:cubicBezTo>
                <a:close/>
              </a:path>
            </a:pathLst>
          </a:custGeom>
          <a:ln w="12700">
            <a:miter lim="400000"/>
          </a:ln>
        </p:spPr>
      </p:pic>
      <p:pic>
        <p:nvPicPr>
          <p:cNvPr id="205" name="Roku-3-with-Headphones-1024x597.png" descr="Roku-3-with-Headphones-1024x597.png"/>
          <p:cNvPicPr>
            <a:picLocks noChangeAspect="1"/>
          </p:cNvPicPr>
          <p:nvPr/>
        </p:nvPicPr>
        <p:blipFill>
          <a:blip r:embed="rId5"/>
          <a:srcRect l="7144" t="13438" r="5647" b="14803"/>
          <a:stretch>
            <a:fillRect/>
          </a:stretch>
        </p:blipFill>
        <p:spPr>
          <a:xfrm>
            <a:off x="17281356" y="10934456"/>
            <a:ext cx="4670160" cy="2235076"/>
          </a:xfrm>
          <a:custGeom>
            <a:avLst/>
            <a:gdLst/>
            <a:ahLst/>
            <a:cxnLst>
              <a:cxn ang="0">
                <a:pos x="wd2" y="hd2"/>
              </a:cxn>
              <a:cxn ang="5400000">
                <a:pos x="wd2" y="hd2"/>
              </a:cxn>
              <a:cxn ang="10800000">
                <a:pos x="wd2" y="hd2"/>
              </a:cxn>
              <a:cxn ang="16200000">
                <a:pos x="wd2" y="hd2"/>
              </a:cxn>
            </a:cxnLst>
            <a:rect l="0" t="0" r="r" b="b"/>
            <a:pathLst>
              <a:path w="21494" h="21511" extrusionOk="0">
                <a:moveTo>
                  <a:pt x="12147" y="1"/>
                </a:moveTo>
                <a:cubicBezTo>
                  <a:pt x="12075" y="-3"/>
                  <a:pt x="12003" y="5"/>
                  <a:pt x="11913" y="5"/>
                </a:cubicBezTo>
                <a:cubicBezTo>
                  <a:pt x="11436" y="5"/>
                  <a:pt x="11255" y="97"/>
                  <a:pt x="10806" y="574"/>
                </a:cubicBezTo>
                <a:cubicBezTo>
                  <a:pt x="10162" y="1258"/>
                  <a:pt x="10045" y="1672"/>
                  <a:pt x="10116" y="3000"/>
                </a:cubicBezTo>
                <a:cubicBezTo>
                  <a:pt x="10161" y="3854"/>
                  <a:pt x="10210" y="4036"/>
                  <a:pt x="10601" y="4841"/>
                </a:cubicBezTo>
                <a:cubicBezTo>
                  <a:pt x="10841" y="5332"/>
                  <a:pt x="11312" y="6079"/>
                  <a:pt x="11650" y="6498"/>
                </a:cubicBezTo>
                <a:lnTo>
                  <a:pt x="12264" y="7262"/>
                </a:lnTo>
                <a:lnTo>
                  <a:pt x="11840" y="8080"/>
                </a:lnTo>
                <a:cubicBezTo>
                  <a:pt x="11602" y="8536"/>
                  <a:pt x="11296" y="8945"/>
                  <a:pt x="11146" y="9008"/>
                </a:cubicBezTo>
                <a:cubicBezTo>
                  <a:pt x="10998" y="9070"/>
                  <a:pt x="10326" y="9121"/>
                  <a:pt x="9652" y="9122"/>
                </a:cubicBezTo>
                <a:cubicBezTo>
                  <a:pt x="8335" y="9125"/>
                  <a:pt x="7591" y="9377"/>
                  <a:pt x="7220" y="9947"/>
                </a:cubicBezTo>
                <a:cubicBezTo>
                  <a:pt x="7099" y="10134"/>
                  <a:pt x="6836" y="10950"/>
                  <a:pt x="6636" y="11762"/>
                </a:cubicBezTo>
                <a:lnTo>
                  <a:pt x="6271" y="13240"/>
                </a:lnTo>
                <a:lnTo>
                  <a:pt x="4833" y="13442"/>
                </a:lnTo>
                <a:cubicBezTo>
                  <a:pt x="3546" y="13626"/>
                  <a:pt x="2803" y="13813"/>
                  <a:pt x="1014" y="14397"/>
                </a:cubicBezTo>
                <a:cubicBezTo>
                  <a:pt x="259" y="14644"/>
                  <a:pt x="0" y="14956"/>
                  <a:pt x="0" y="15619"/>
                </a:cubicBezTo>
                <a:cubicBezTo>
                  <a:pt x="0" y="15911"/>
                  <a:pt x="58" y="16381"/>
                  <a:pt x="128" y="16666"/>
                </a:cubicBezTo>
                <a:cubicBezTo>
                  <a:pt x="240" y="17118"/>
                  <a:pt x="301" y="17182"/>
                  <a:pt x="619" y="17182"/>
                </a:cubicBezTo>
                <a:cubicBezTo>
                  <a:pt x="1188" y="17182"/>
                  <a:pt x="1876" y="16860"/>
                  <a:pt x="1991" y="16536"/>
                </a:cubicBezTo>
                <a:cubicBezTo>
                  <a:pt x="2049" y="16374"/>
                  <a:pt x="2095" y="15824"/>
                  <a:pt x="2095" y="15318"/>
                </a:cubicBezTo>
                <a:cubicBezTo>
                  <a:pt x="2095" y="14811"/>
                  <a:pt x="2124" y="14364"/>
                  <a:pt x="2159" y="14321"/>
                </a:cubicBezTo>
                <a:cubicBezTo>
                  <a:pt x="2194" y="14278"/>
                  <a:pt x="2428" y="14195"/>
                  <a:pt x="2681" y="14137"/>
                </a:cubicBezTo>
                <a:cubicBezTo>
                  <a:pt x="2935" y="14079"/>
                  <a:pt x="3483" y="13951"/>
                  <a:pt x="3898" y="13855"/>
                </a:cubicBezTo>
                <a:cubicBezTo>
                  <a:pt x="5246" y="13541"/>
                  <a:pt x="6047" y="13674"/>
                  <a:pt x="5677" y="14149"/>
                </a:cubicBezTo>
                <a:cubicBezTo>
                  <a:pt x="5616" y="14227"/>
                  <a:pt x="5476" y="14558"/>
                  <a:pt x="5366" y="14886"/>
                </a:cubicBezTo>
                <a:lnTo>
                  <a:pt x="5167" y="15482"/>
                </a:lnTo>
                <a:lnTo>
                  <a:pt x="5412" y="15341"/>
                </a:lnTo>
                <a:cubicBezTo>
                  <a:pt x="5785" y="15125"/>
                  <a:pt x="6057" y="15144"/>
                  <a:pt x="6097" y="15386"/>
                </a:cubicBezTo>
                <a:cubicBezTo>
                  <a:pt x="6138" y="15635"/>
                  <a:pt x="5877" y="15876"/>
                  <a:pt x="5399" y="16032"/>
                </a:cubicBezTo>
                <a:cubicBezTo>
                  <a:pt x="5219" y="16091"/>
                  <a:pt x="5008" y="16180"/>
                  <a:pt x="4930" y="16231"/>
                </a:cubicBezTo>
                <a:cubicBezTo>
                  <a:pt x="4843" y="16287"/>
                  <a:pt x="4754" y="16189"/>
                  <a:pt x="4700" y="15978"/>
                </a:cubicBezTo>
                <a:cubicBezTo>
                  <a:pt x="4651" y="15789"/>
                  <a:pt x="4433" y="15498"/>
                  <a:pt x="4214" y="15329"/>
                </a:cubicBezTo>
                <a:cubicBezTo>
                  <a:pt x="3994" y="15160"/>
                  <a:pt x="3784" y="14970"/>
                  <a:pt x="3748" y="14905"/>
                </a:cubicBezTo>
                <a:cubicBezTo>
                  <a:pt x="3642" y="14715"/>
                  <a:pt x="2923" y="15005"/>
                  <a:pt x="2840" y="15272"/>
                </a:cubicBezTo>
                <a:cubicBezTo>
                  <a:pt x="2711" y="15687"/>
                  <a:pt x="2662" y="16286"/>
                  <a:pt x="2718" y="16750"/>
                </a:cubicBezTo>
                <a:cubicBezTo>
                  <a:pt x="2793" y="17377"/>
                  <a:pt x="3210" y="17843"/>
                  <a:pt x="3819" y="17980"/>
                </a:cubicBezTo>
                <a:cubicBezTo>
                  <a:pt x="4275" y="18082"/>
                  <a:pt x="4418" y="18035"/>
                  <a:pt x="4917" y="17613"/>
                </a:cubicBezTo>
                <a:cubicBezTo>
                  <a:pt x="5233" y="17347"/>
                  <a:pt x="5642" y="17122"/>
                  <a:pt x="5827" y="17113"/>
                </a:cubicBezTo>
                <a:cubicBezTo>
                  <a:pt x="6143" y="17098"/>
                  <a:pt x="6162" y="17125"/>
                  <a:pt x="6172" y="17621"/>
                </a:cubicBezTo>
                <a:cubicBezTo>
                  <a:pt x="6178" y="17910"/>
                  <a:pt x="6148" y="18241"/>
                  <a:pt x="6104" y="18354"/>
                </a:cubicBezTo>
                <a:cubicBezTo>
                  <a:pt x="6061" y="18467"/>
                  <a:pt x="6037" y="18939"/>
                  <a:pt x="6051" y="19405"/>
                </a:cubicBezTo>
                <a:cubicBezTo>
                  <a:pt x="6073" y="20105"/>
                  <a:pt x="6106" y="20257"/>
                  <a:pt x="6245" y="20279"/>
                </a:cubicBezTo>
                <a:cubicBezTo>
                  <a:pt x="6337" y="20294"/>
                  <a:pt x="6651" y="20435"/>
                  <a:pt x="6943" y="20596"/>
                </a:cubicBezTo>
                <a:cubicBezTo>
                  <a:pt x="7235" y="20758"/>
                  <a:pt x="7525" y="20850"/>
                  <a:pt x="7589" y="20799"/>
                </a:cubicBezTo>
                <a:cubicBezTo>
                  <a:pt x="7654" y="20747"/>
                  <a:pt x="7728" y="20779"/>
                  <a:pt x="7756" y="20871"/>
                </a:cubicBezTo>
                <a:cubicBezTo>
                  <a:pt x="7783" y="20963"/>
                  <a:pt x="8060" y="21039"/>
                  <a:pt x="8371" y="21039"/>
                </a:cubicBezTo>
                <a:cubicBezTo>
                  <a:pt x="8682" y="21039"/>
                  <a:pt x="8972" y="21116"/>
                  <a:pt x="9016" y="21207"/>
                </a:cubicBezTo>
                <a:cubicBezTo>
                  <a:pt x="9060" y="21299"/>
                  <a:pt x="9379" y="21405"/>
                  <a:pt x="9725" y="21444"/>
                </a:cubicBezTo>
                <a:cubicBezTo>
                  <a:pt x="11060" y="21597"/>
                  <a:pt x="14820" y="21465"/>
                  <a:pt x="14938" y="21261"/>
                </a:cubicBezTo>
                <a:cubicBezTo>
                  <a:pt x="15001" y="21150"/>
                  <a:pt x="15297" y="21022"/>
                  <a:pt x="15595" y="20974"/>
                </a:cubicBezTo>
                <a:cubicBezTo>
                  <a:pt x="16767" y="20788"/>
                  <a:pt x="17080" y="20547"/>
                  <a:pt x="17436" y="19554"/>
                </a:cubicBezTo>
                <a:cubicBezTo>
                  <a:pt x="17672" y="18895"/>
                  <a:pt x="17772" y="18756"/>
                  <a:pt x="18090" y="18656"/>
                </a:cubicBezTo>
                <a:cubicBezTo>
                  <a:pt x="18297" y="18591"/>
                  <a:pt x="18566" y="18432"/>
                  <a:pt x="18686" y="18301"/>
                </a:cubicBezTo>
                <a:cubicBezTo>
                  <a:pt x="18806" y="18170"/>
                  <a:pt x="18967" y="18061"/>
                  <a:pt x="19044" y="18060"/>
                </a:cubicBezTo>
                <a:cubicBezTo>
                  <a:pt x="19261" y="18058"/>
                  <a:pt x="19987" y="17361"/>
                  <a:pt x="20061" y="17082"/>
                </a:cubicBezTo>
                <a:cubicBezTo>
                  <a:pt x="20098" y="16945"/>
                  <a:pt x="20185" y="16834"/>
                  <a:pt x="20255" y="16834"/>
                </a:cubicBezTo>
                <a:cubicBezTo>
                  <a:pt x="20324" y="16834"/>
                  <a:pt x="20357" y="16752"/>
                  <a:pt x="20328" y="16654"/>
                </a:cubicBezTo>
                <a:cubicBezTo>
                  <a:pt x="20299" y="16557"/>
                  <a:pt x="20364" y="16408"/>
                  <a:pt x="20470" y="16322"/>
                </a:cubicBezTo>
                <a:cubicBezTo>
                  <a:pt x="20664" y="16167"/>
                  <a:pt x="20664" y="16166"/>
                  <a:pt x="20421" y="15967"/>
                </a:cubicBezTo>
                <a:lnTo>
                  <a:pt x="20178" y="15768"/>
                </a:lnTo>
                <a:lnTo>
                  <a:pt x="20648" y="14855"/>
                </a:lnTo>
                <a:cubicBezTo>
                  <a:pt x="21262" y="13658"/>
                  <a:pt x="21600" y="12195"/>
                  <a:pt x="21464" y="11334"/>
                </a:cubicBezTo>
                <a:cubicBezTo>
                  <a:pt x="21413" y="11011"/>
                  <a:pt x="21289" y="10583"/>
                  <a:pt x="21186" y="10383"/>
                </a:cubicBezTo>
                <a:cubicBezTo>
                  <a:pt x="21084" y="10182"/>
                  <a:pt x="20113" y="8962"/>
                  <a:pt x="19029" y="7671"/>
                </a:cubicBezTo>
                <a:cubicBezTo>
                  <a:pt x="13086" y="589"/>
                  <a:pt x="12646" y="30"/>
                  <a:pt x="12147" y="1"/>
                </a:cubicBezTo>
                <a:close/>
              </a:path>
            </a:pathLst>
          </a:custGeom>
          <a:ln w="12700">
            <a:miter lim="400000"/>
          </a:ln>
        </p:spPr>
      </p:pic>
      <p:pic>
        <p:nvPicPr>
          <p:cNvPr id="206" name="images.jpg" descr="images.jpg"/>
          <p:cNvPicPr>
            <a:picLocks noChangeAspect="1"/>
          </p:cNvPicPr>
          <p:nvPr/>
        </p:nvPicPr>
        <p:blipFill>
          <a:blip r:embed="rId6"/>
          <a:srcRect l="2578" t="3264" r="5493" b="2436"/>
          <a:stretch>
            <a:fillRect/>
          </a:stretch>
        </p:blipFill>
        <p:spPr>
          <a:xfrm>
            <a:off x="15881201" y="7137955"/>
            <a:ext cx="4296372" cy="3318132"/>
          </a:xfrm>
          <a:custGeom>
            <a:avLst/>
            <a:gdLst/>
            <a:ahLst/>
            <a:cxnLst>
              <a:cxn ang="0">
                <a:pos x="wd2" y="hd2"/>
              </a:cxn>
              <a:cxn ang="5400000">
                <a:pos x="wd2" y="hd2"/>
              </a:cxn>
              <a:cxn ang="10800000">
                <a:pos x="wd2" y="hd2"/>
              </a:cxn>
              <a:cxn ang="16200000">
                <a:pos x="wd2" y="hd2"/>
              </a:cxn>
            </a:cxnLst>
            <a:rect l="0" t="0" r="r" b="b"/>
            <a:pathLst>
              <a:path w="21513" h="21584" extrusionOk="0">
                <a:moveTo>
                  <a:pt x="15740" y="1"/>
                </a:moveTo>
                <a:cubicBezTo>
                  <a:pt x="15620" y="-2"/>
                  <a:pt x="15493" y="0"/>
                  <a:pt x="15361" y="12"/>
                </a:cubicBezTo>
                <a:cubicBezTo>
                  <a:pt x="14740" y="69"/>
                  <a:pt x="14003" y="265"/>
                  <a:pt x="13085" y="611"/>
                </a:cubicBezTo>
                <a:cubicBezTo>
                  <a:pt x="11214" y="1314"/>
                  <a:pt x="10367" y="1856"/>
                  <a:pt x="9482" y="2903"/>
                </a:cubicBezTo>
                <a:cubicBezTo>
                  <a:pt x="9479" y="2907"/>
                  <a:pt x="9476" y="2909"/>
                  <a:pt x="9472" y="2913"/>
                </a:cubicBezTo>
                <a:cubicBezTo>
                  <a:pt x="9469" y="2917"/>
                  <a:pt x="9464" y="2925"/>
                  <a:pt x="9460" y="2929"/>
                </a:cubicBezTo>
                <a:cubicBezTo>
                  <a:pt x="8920" y="3576"/>
                  <a:pt x="8145" y="4957"/>
                  <a:pt x="7803" y="5885"/>
                </a:cubicBezTo>
                <a:cubicBezTo>
                  <a:pt x="7703" y="6156"/>
                  <a:pt x="7581" y="6429"/>
                  <a:pt x="7489" y="6621"/>
                </a:cubicBezTo>
                <a:cubicBezTo>
                  <a:pt x="7485" y="6628"/>
                  <a:pt x="7485" y="6639"/>
                  <a:pt x="7481" y="6647"/>
                </a:cubicBezTo>
                <a:cubicBezTo>
                  <a:pt x="7425" y="6760"/>
                  <a:pt x="7378" y="6903"/>
                  <a:pt x="7332" y="7044"/>
                </a:cubicBezTo>
                <a:cubicBezTo>
                  <a:pt x="7312" y="7103"/>
                  <a:pt x="7292" y="7156"/>
                  <a:pt x="7272" y="7220"/>
                </a:cubicBezTo>
                <a:cubicBezTo>
                  <a:pt x="7264" y="7252"/>
                  <a:pt x="7255" y="7283"/>
                  <a:pt x="7247" y="7315"/>
                </a:cubicBezTo>
                <a:cubicBezTo>
                  <a:pt x="7225" y="7408"/>
                  <a:pt x="7207" y="7508"/>
                  <a:pt x="7187" y="7604"/>
                </a:cubicBezTo>
                <a:cubicBezTo>
                  <a:pt x="7057" y="8283"/>
                  <a:pt x="6980" y="9200"/>
                  <a:pt x="6996" y="10163"/>
                </a:cubicBezTo>
                <a:cubicBezTo>
                  <a:pt x="7002" y="10541"/>
                  <a:pt x="7002" y="10805"/>
                  <a:pt x="6996" y="11010"/>
                </a:cubicBezTo>
                <a:cubicBezTo>
                  <a:pt x="7004" y="11127"/>
                  <a:pt x="7008" y="11292"/>
                  <a:pt x="7024" y="11325"/>
                </a:cubicBezTo>
                <a:cubicBezTo>
                  <a:pt x="7062" y="11405"/>
                  <a:pt x="7045" y="11461"/>
                  <a:pt x="6960" y="11510"/>
                </a:cubicBezTo>
                <a:cubicBezTo>
                  <a:pt x="6960" y="11517"/>
                  <a:pt x="6961" y="11533"/>
                  <a:pt x="6960" y="11534"/>
                </a:cubicBezTo>
                <a:cubicBezTo>
                  <a:pt x="6959" y="11535"/>
                  <a:pt x="6925" y="11542"/>
                  <a:pt x="6923" y="11544"/>
                </a:cubicBezTo>
                <a:cubicBezTo>
                  <a:pt x="6913" y="11560"/>
                  <a:pt x="6903" y="11585"/>
                  <a:pt x="6891" y="11593"/>
                </a:cubicBezTo>
                <a:cubicBezTo>
                  <a:pt x="6705" y="11718"/>
                  <a:pt x="4622" y="12032"/>
                  <a:pt x="3119" y="12205"/>
                </a:cubicBezTo>
                <a:cubicBezTo>
                  <a:pt x="2762" y="12261"/>
                  <a:pt x="2361" y="12300"/>
                  <a:pt x="2020" y="12300"/>
                </a:cubicBezTo>
                <a:cubicBezTo>
                  <a:pt x="1905" y="12305"/>
                  <a:pt x="1686" y="12328"/>
                  <a:pt x="1636" y="12321"/>
                </a:cubicBezTo>
                <a:cubicBezTo>
                  <a:pt x="1411" y="12289"/>
                  <a:pt x="1264" y="12284"/>
                  <a:pt x="1116" y="12321"/>
                </a:cubicBezTo>
                <a:cubicBezTo>
                  <a:pt x="968" y="12358"/>
                  <a:pt x="819" y="12442"/>
                  <a:pt x="585" y="12590"/>
                </a:cubicBezTo>
                <a:cubicBezTo>
                  <a:pt x="49" y="12928"/>
                  <a:pt x="47" y="12927"/>
                  <a:pt x="9" y="13514"/>
                </a:cubicBezTo>
                <a:cubicBezTo>
                  <a:pt x="-12" y="13837"/>
                  <a:pt x="6" y="14225"/>
                  <a:pt x="47" y="14373"/>
                </a:cubicBezTo>
                <a:cubicBezTo>
                  <a:pt x="155" y="14773"/>
                  <a:pt x="749" y="15056"/>
                  <a:pt x="1911" y="15264"/>
                </a:cubicBezTo>
                <a:cubicBezTo>
                  <a:pt x="2473" y="15365"/>
                  <a:pt x="2971" y="15477"/>
                  <a:pt x="3018" y="15515"/>
                </a:cubicBezTo>
                <a:cubicBezTo>
                  <a:pt x="3020" y="15516"/>
                  <a:pt x="3020" y="15523"/>
                  <a:pt x="3022" y="15525"/>
                </a:cubicBezTo>
                <a:cubicBezTo>
                  <a:pt x="3022" y="15525"/>
                  <a:pt x="3027" y="15525"/>
                  <a:pt x="3028" y="15525"/>
                </a:cubicBezTo>
                <a:cubicBezTo>
                  <a:pt x="3042" y="15536"/>
                  <a:pt x="3054" y="15575"/>
                  <a:pt x="3065" y="15613"/>
                </a:cubicBezTo>
                <a:cubicBezTo>
                  <a:pt x="3069" y="15622"/>
                  <a:pt x="3072" y="15627"/>
                  <a:pt x="3075" y="15636"/>
                </a:cubicBezTo>
                <a:cubicBezTo>
                  <a:pt x="3076" y="15637"/>
                  <a:pt x="3075" y="15637"/>
                  <a:pt x="3075" y="15638"/>
                </a:cubicBezTo>
                <a:cubicBezTo>
                  <a:pt x="3088" y="15672"/>
                  <a:pt x="3091" y="15723"/>
                  <a:pt x="3093" y="15770"/>
                </a:cubicBezTo>
                <a:cubicBezTo>
                  <a:pt x="3097" y="15794"/>
                  <a:pt x="3105" y="15815"/>
                  <a:pt x="3105" y="15840"/>
                </a:cubicBezTo>
                <a:cubicBezTo>
                  <a:pt x="3107" y="15981"/>
                  <a:pt x="3167" y="16200"/>
                  <a:pt x="3240" y="16325"/>
                </a:cubicBezTo>
                <a:cubicBezTo>
                  <a:pt x="3313" y="16451"/>
                  <a:pt x="3373" y="16746"/>
                  <a:pt x="3373" y="16984"/>
                </a:cubicBezTo>
                <a:cubicBezTo>
                  <a:pt x="3373" y="17225"/>
                  <a:pt x="3433" y="17483"/>
                  <a:pt x="3508" y="17564"/>
                </a:cubicBezTo>
                <a:cubicBezTo>
                  <a:pt x="3583" y="17645"/>
                  <a:pt x="3644" y="17786"/>
                  <a:pt x="3644" y="17877"/>
                </a:cubicBezTo>
                <a:cubicBezTo>
                  <a:pt x="3644" y="17908"/>
                  <a:pt x="3620" y="17943"/>
                  <a:pt x="3596" y="17977"/>
                </a:cubicBezTo>
                <a:cubicBezTo>
                  <a:pt x="3595" y="18026"/>
                  <a:pt x="3584" y="18068"/>
                  <a:pt x="3562" y="18086"/>
                </a:cubicBezTo>
                <a:cubicBezTo>
                  <a:pt x="3554" y="18092"/>
                  <a:pt x="3486" y="18099"/>
                  <a:pt x="3465" y="18107"/>
                </a:cubicBezTo>
                <a:cubicBezTo>
                  <a:pt x="3337" y="18201"/>
                  <a:pt x="3172" y="18274"/>
                  <a:pt x="3067" y="18246"/>
                </a:cubicBezTo>
                <a:cubicBezTo>
                  <a:pt x="3011" y="18231"/>
                  <a:pt x="2781" y="18289"/>
                  <a:pt x="2555" y="18378"/>
                </a:cubicBezTo>
                <a:cubicBezTo>
                  <a:pt x="2087" y="18561"/>
                  <a:pt x="1850" y="18979"/>
                  <a:pt x="2076" y="19222"/>
                </a:cubicBezTo>
                <a:cubicBezTo>
                  <a:pt x="2128" y="19279"/>
                  <a:pt x="2143" y="19330"/>
                  <a:pt x="2141" y="19379"/>
                </a:cubicBezTo>
                <a:cubicBezTo>
                  <a:pt x="2141" y="19381"/>
                  <a:pt x="2143" y="19383"/>
                  <a:pt x="2143" y="19384"/>
                </a:cubicBezTo>
                <a:cubicBezTo>
                  <a:pt x="2142" y="19418"/>
                  <a:pt x="2135" y="19449"/>
                  <a:pt x="2109" y="19483"/>
                </a:cubicBezTo>
                <a:cubicBezTo>
                  <a:pt x="2103" y="19497"/>
                  <a:pt x="2106" y="19513"/>
                  <a:pt x="2096" y="19526"/>
                </a:cubicBezTo>
                <a:cubicBezTo>
                  <a:pt x="2095" y="19528"/>
                  <a:pt x="2095" y="19528"/>
                  <a:pt x="2094" y="19529"/>
                </a:cubicBezTo>
                <a:cubicBezTo>
                  <a:pt x="2092" y="19533"/>
                  <a:pt x="2089" y="19541"/>
                  <a:pt x="2088" y="19545"/>
                </a:cubicBezTo>
                <a:cubicBezTo>
                  <a:pt x="1993" y="19757"/>
                  <a:pt x="2003" y="20328"/>
                  <a:pt x="2105" y="20538"/>
                </a:cubicBezTo>
                <a:cubicBezTo>
                  <a:pt x="2184" y="20643"/>
                  <a:pt x="2346" y="20704"/>
                  <a:pt x="2515" y="20722"/>
                </a:cubicBezTo>
                <a:cubicBezTo>
                  <a:pt x="2523" y="20722"/>
                  <a:pt x="2529" y="20727"/>
                  <a:pt x="2537" y="20727"/>
                </a:cubicBezTo>
                <a:cubicBezTo>
                  <a:pt x="2688" y="20723"/>
                  <a:pt x="2834" y="20681"/>
                  <a:pt x="2900" y="20595"/>
                </a:cubicBezTo>
                <a:cubicBezTo>
                  <a:pt x="2947" y="20535"/>
                  <a:pt x="3033" y="20519"/>
                  <a:pt x="3163" y="20528"/>
                </a:cubicBezTo>
                <a:cubicBezTo>
                  <a:pt x="3258" y="20525"/>
                  <a:pt x="3392" y="20545"/>
                  <a:pt x="3602" y="20606"/>
                </a:cubicBezTo>
                <a:cubicBezTo>
                  <a:pt x="3641" y="20617"/>
                  <a:pt x="3693" y="20621"/>
                  <a:pt x="3737" y="20631"/>
                </a:cubicBezTo>
                <a:cubicBezTo>
                  <a:pt x="4022" y="20691"/>
                  <a:pt x="4341" y="20729"/>
                  <a:pt x="4524" y="20714"/>
                </a:cubicBezTo>
                <a:cubicBezTo>
                  <a:pt x="4529" y="20714"/>
                  <a:pt x="4539" y="20715"/>
                  <a:pt x="4544" y="20714"/>
                </a:cubicBezTo>
                <a:cubicBezTo>
                  <a:pt x="4588" y="20710"/>
                  <a:pt x="4615" y="20712"/>
                  <a:pt x="4651" y="20709"/>
                </a:cubicBezTo>
                <a:cubicBezTo>
                  <a:pt x="4671" y="20700"/>
                  <a:pt x="4699" y="20697"/>
                  <a:pt x="4713" y="20686"/>
                </a:cubicBezTo>
                <a:cubicBezTo>
                  <a:pt x="4840" y="20583"/>
                  <a:pt x="4936" y="20682"/>
                  <a:pt x="4987" y="20936"/>
                </a:cubicBezTo>
                <a:cubicBezTo>
                  <a:pt x="4990" y="20947"/>
                  <a:pt x="4994" y="20950"/>
                  <a:pt x="4997" y="20962"/>
                </a:cubicBezTo>
                <a:cubicBezTo>
                  <a:pt x="5009" y="21002"/>
                  <a:pt x="5017" y="21033"/>
                  <a:pt x="5031" y="21086"/>
                </a:cubicBezTo>
                <a:cubicBezTo>
                  <a:pt x="5067" y="21229"/>
                  <a:pt x="5105" y="21319"/>
                  <a:pt x="5154" y="21390"/>
                </a:cubicBezTo>
                <a:cubicBezTo>
                  <a:pt x="5168" y="21409"/>
                  <a:pt x="5184" y="21426"/>
                  <a:pt x="5200" y="21442"/>
                </a:cubicBezTo>
                <a:cubicBezTo>
                  <a:pt x="5253" y="21499"/>
                  <a:pt x="5315" y="21540"/>
                  <a:pt x="5406" y="21563"/>
                </a:cubicBezTo>
                <a:cubicBezTo>
                  <a:pt x="5544" y="21598"/>
                  <a:pt x="5652" y="21586"/>
                  <a:pt x="5746" y="21551"/>
                </a:cubicBezTo>
                <a:cubicBezTo>
                  <a:pt x="5845" y="21485"/>
                  <a:pt x="5939" y="21378"/>
                  <a:pt x="6018" y="21197"/>
                </a:cubicBezTo>
                <a:cubicBezTo>
                  <a:pt x="6026" y="21167"/>
                  <a:pt x="6039" y="21145"/>
                  <a:pt x="6044" y="21112"/>
                </a:cubicBezTo>
                <a:cubicBezTo>
                  <a:pt x="6091" y="20823"/>
                  <a:pt x="6146" y="20656"/>
                  <a:pt x="6225" y="20554"/>
                </a:cubicBezTo>
                <a:cubicBezTo>
                  <a:pt x="6257" y="20433"/>
                  <a:pt x="6296" y="20405"/>
                  <a:pt x="6348" y="20458"/>
                </a:cubicBezTo>
                <a:cubicBezTo>
                  <a:pt x="6381" y="20446"/>
                  <a:pt x="6413" y="20432"/>
                  <a:pt x="6454" y="20430"/>
                </a:cubicBezTo>
                <a:cubicBezTo>
                  <a:pt x="6572" y="20424"/>
                  <a:pt x="7464" y="20110"/>
                  <a:pt x="8433" y="19738"/>
                </a:cubicBezTo>
                <a:cubicBezTo>
                  <a:pt x="9283" y="19412"/>
                  <a:pt x="9475" y="19349"/>
                  <a:pt x="9906" y="19188"/>
                </a:cubicBezTo>
                <a:cubicBezTo>
                  <a:pt x="10128" y="19103"/>
                  <a:pt x="10420" y="18996"/>
                  <a:pt x="10536" y="18951"/>
                </a:cubicBezTo>
                <a:cubicBezTo>
                  <a:pt x="10549" y="18945"/>
                  <a:pt x="10559" y="18946"/>
                  <a:pt x="10573" y="18940"/>
                </a:cubicBezTo>
                <a:cubicBezTo>
                  <a:pt x="10831" y="18851"/>
                  <a:pt x="11167" y="18740"/>
                  <a:pt x="11261" y="18731"/>
                </a:cubicBezTo>
                <a:cubicBezTo>
                  <a:pt x="11270" y="18724"/>
                  <a:pt x="11287" y="18724"/>
                  <a:pt x="11295" y="18716"/>
                </a:cubicBezTo>
                <a:cubicBezTo>
                  <a:pt x="11347" y="18662"/>
                  <a:pt x="11395" y="18686"/>
                  <a:pt x="11442" y="18752"/>
                </a:cubicBezTo>
                <a:cubicBezTo>
                  <a:pt x="11462" y="18769"/>
                  <a:pt x="11488" y="18778"/>
                  <a:pt x="11509" y="18804"/>
                </a:cubicBezTo>
                <a:cubicBezTo>
                  <a:pt x="11588" y="18896"/>
                  <a:pt x="11784" y="18971"/>
                  <a:pt x="11943" y="18971"/>
                </a:cubicBezTo>
                <a:cubicBezTo>
                  <a:pt x="11963" y="18971"/>
                  <a:pt x="11970" y="18962"/>
                  <a:pt x="11988" y="18961"/>
                </a:cubicBezTo>
                <a:cubicBezTo>
                  <a:pt x="12098" y="18924"/>
                  <a:pt x="12196" y="18860"/>
                  <a:pt x="12274" y="18762"/>
                </a:cubicBezTo>
                <a:cubicBezTo>
                  <a:pt x="12275" y="18761"/>
                  <a:pt x="12277" y="18761"/>
                  <a:pt x="12278" y="18760"/>
                </a:cubicBezTo>
                <a:cubicBezTo>
                  <a:pt x="12279" y="18759"/>
                  <a:pt x="12278" y="18758"/>
                  <a:pt x="12278" y="18757"/>
                </a:cubicBezTo>
                <a:cubicBezTo>
                  <a:pt x="12287" y="18738"/>
                  <a:pt x="12303" y="18730"/>
                  <a:pt x="12310" y="18706"/>
                </a:cubicBezTo>
                <a:cubicBezTo>
                  <a:pt x="12348" y="18575"/>
                  <a:pt x="12401" y="18508"/>
                  <a:pt x="12533" y="18471"/>
                </a:cubicBezTo>
                <a:cubicBezTo>
                  <a:pt x="12592" y="18425"/>
                  <a:pt x="12638" y="18420"/>
                  <a:pt x="12676" y="18460"/>
                </a:cubicBezTo>
                <a:cubicBezTo>
                  <a:pt x="12797" y="18441"/>
                  <a:pt x="12907" y="18424"/>
                  <a:pt x="13173" y="18416"/>
                </a:cubicBezTo>
                <a:cubicBezTo>
                  <a:pt x="13210" y="18415"/>
                  <a:pt x="13284" y="18421"/>
                  <a:pt x="13328" y="18422"/>
                </a:cubicBezTo>
                <a:cubicBezTo>
                  <a:pt x="13474" y="18406"/>
                  <a:pt x="13638" y="18403"/>
                  <a:pt x="13787" y="18422"/>
                </a:cubicBezTo>
                <a:cubicBezTo>
                  <a:pt x="14035" y="18453"/>
                  <a:pt x="14303" y="18506"/>
                  <a:pt x="14574" y="18548"/>
                </a:cubicBezTo>
                <a:cubicBezTo>
                  <a:pt x="14695" y="18565"/>
                  <a:pt x="14805" y="18575"/>
                  <a:pt x="14929" y="18594"/>
                </a:cubicBezTo>
                <a:cubicBezTo>
                  <a:pt x="15039" y="18610"/>
                  <a:pt x="15129" y="18627"/>
                  <a:pt x="15237" y="18644"/>
                </a:cubicBezTo>
                <a:cubicBezTo>
                  <a:pt x="15313" y="18657"/>
                  <a:pt x="15386" y="18660"/>
                  <a:pt x="15460" y="18675"/>
                </a:cubicBezTo>
                <a:cubicBezTo>
                  <a:pt x="16465" y="18864"/>
                  <a:pt x="17002" y="18922"/>
                  <a:pt x="17074" y="18845"/>
                </a:cubicBezTo>
                <a:cubicBezTo>
                  <a:pt x="17103" y="18814"/>
                  <a:pt x="17236" y="18755"/>
                  <a:pt x="17316" y="18713"/>
                </a:cubicBezTo>
                <a:cubicBezTo>
                  <a:pt x="17340" y="18698"/>
                  <a:pt x="17359" y="18686"/>
                  <a:pt x="17384" y="18675"/>
                </a:cubicBezTo>
                <a:cubicBezTo>
                  <a:pt x="17622" y="18562"/>
                  <a:pt x="18067" y="18383"/>
                  <a:pt x="19160" y="17967"/>
                </a:cubicBezTo>
                <a:cubicBezTo>
                  <a:pt x="19196" y="17953"/>
                  <a:pt x="19193" y="17953"/>
                  <a:pt x="19230" y="17939"/>
                </a:cubicBezTo>
                <a:cubicBezTo>
                  <a:pt x="19898" y="17685"/>
                  <a:pt x="20132" y="17623"/>
                  <a:pt x="20315" y="17061"/>
                </a:cubicBezTo>
                <a:cubicBezTo>
                  <a:pt x="20366" y="16885"/>
                  <a:pt x="20422" y="16625"/>
                  <a:pt x="20480" y="16372"/>
                </a:cubicBezTo>
                <a:cubicBezTo>
                  <a:pt x="20541" y="16074"/>
                  <a:pt x="20600" y="15761"/>
                  <a:pt x="20687" y="15290"/>
                </a:cubicBezTo>
                <a:cubicBezTo>
                  <a:pt x="20854" y="14379"/>
                  <a:pt x="21099" y="13182"/>
                  <a:pt x="21229" y="12633"/>
                </a:cubicBezTo>
                <a:cubicBezTo>
                  <a:pt x="21552" y="11278"/>
                  <a:pt x="21588" y="9373"/>
                  <a:pt x="21398" y="7473"/>
                </a:cubicBezTo>
                <a:cubicBezTo>
                  <a:pt x="21341" y="6995"/>
                  <a:pt x="21283" y="6521"/>
                  <a:pt x="21215" y="6089"/>
                </a:cubicBezTo>
                <a:cubicBezTo>
                  <a:pt x="21185" y="5894"/>
                  <a:pt x="21148" y="5738"/>
                  <a:pt x="21116" y="5555"/>
                </a:cubicBezTo>
                <a:cubicBezTo>
                  <a:pt x="20885" y="4307"/>
                  <a:pt x="20568" y="3141"/>
                  <a:pt x="20162" y="2250"/>
                </a:cubicBezTo>
                <a:cubicBezTo>
                  <a:pt x="19946" y="1775"/>
                  <a:pt x="19770" y="1440"/>
                  <a:pt x="19594" y="1186"/>
                </a:cubicBezTo>
                <a:cubicBezTo>
                  <a:pt x="19515" y="1081"/>
                  <a:pt x="19437" y="975"/>
                  <a:pt x="19345" y="892"/>
                </a:cubicBezTo>
                <a:cubicBezTo>
                  <a:pt x="19234" y="791"/>
                  <a:pt x="19111" y="714"/>
                  <a:pt x="18981" y="647"/>
                </a:cubicBezTo>
                <a:cubicBezTo>
                  <a:pt x="18741" y="542"/>
                  <a:pt x="18452" y="499"/>
                  <a:pt x="18055" y="479"/>
                </a:cubicBezTo>
                <a:cubicBezTo>
                  <a:pt x="17938" y="473"/>
                  <a:pt x="17811" y="450"/>
                  <a:pt x="17686" y="430"/>
                </a:cubicBezTo>
                <a:cubicBezTo>
                  <a:pt x="17525" y="461"/>
                  <a:pt x="17420" y="450"/>
                  <a:pt x="17352" y="402"/>
                </a:cubicBezTo>
                <a:cubicBezTo>
                  <a:pt x="17346" y="400"/>
                  <a:pt x="17326" y="398"/>
                  <a:pt x="17324" y="396"/>
                </a:cubicBezTo>
                <a:cubicBezTo>
                  <a:pt x="17294" y="373"/>
                  <a:pt x="17217" y="346"/>
                  <a:pt x="17157" y="319"/>
                </a:cubicBezTo>
                <a:cubicBezTo>
                  <a:pt x="17088" y="298"/>
                  <a:pt x="16994" y="279"/>
                  <a:pt x="16948" y="257"/>
                </a:cubicBezTo>
                <a:cubicBezTo>
                  <a:pt x="16764" y="169"/>
                  <a:pt x="16564" y="118"/>
                  <a:pt x="16360" y="74"/>
                </a:cubicBezTo>
                <a:cubicBezTo>
                  <a:pt x="16259" y="50"/>
                  <a:pt x="16183" y="43"/>
                  <a:pt x="16090" y="27"/>
                </a:cubicBezTo>
                <a:cubicBezTo>
                  <a:pt x="15976" y="14"/>
                  <a:pt x="15861" y="5"/>
                  <a:pt x="15740" y="1"/>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8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8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8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84">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84">
                                            <p:txEl>
                                              <p:pRg st="3" end="3"/>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19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184">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184">
                                            <p:txEl>
                                              <p:pRg st="5" end="5"/>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9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20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203"/>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204"/>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iterate>
                                    <p:tmAbs val="0"/>
                                  </p:iterate>
                                  <p:childTnLst>
                                    <p:set>
                                      <p:cBhvr>
                                        <p:cTn id="49" fill="hold"/>
                                        <p:tgtEl>
                                          <p:spTgt spid="205"/>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iterate>
                                    <p:tmAbs val="0"/>
                                  </p:iterate>
                                  <p:childTnLst>
                                    <p:set>
                                      <p:cBhvr>
                                        <p:cTn id="52" fill="hold"/>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build="p" bldLvl="5" animBg="1" advAuto="0"/>
      <p:bldP spid="193" grpId="0" animBg="1" advAuto="0"/>
      <p:bldP spid="196" grpId="0" animBg="1" advAuto="0"/>
      <p:bldP spid="199" grpId="0" animBg="1" advAuto="0"/>
      <p:bldP spid="202" grpId="0" animBg="1" advAuto="0"/>
      <p:bldP spid="203" grpId="0" animBg="1" advAuto="0"/>
      <p:bldP spid="204" grpId="0" animBg="1" advAuto="0"/>
      <p:bldP spid="205" grpId="0" animBg="1" advAuto="0"/>
      <p:bldP spid="206" grpId="0" animBg="1" advAuto="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6" name="Screen Shot 2011-09-01 at 11.36.19 AM.png" descr="Screen Shot 2011-09-01 at 11.36.19 AM.png"/>
          <p:cNvPicPr>
            <a:picLocks noChangeAspect="1"/>
          </p:cNvPicPr>
          <p:nvPr/>
        </p:nvPicPr>
        <p:blipFill>
          <a:blip r:embed="rId2"/>
          <a:stretch>
            <a:fillRect/>
          </a:stretch>
        </p:blipFill>
        <p:spPr>
          <a:xfrm>
            <a:off x="16319500" y="6105976"/>
            <a:ext cx="4394200" cy="5307124"/>
          </a:xfrm>
          <a:prstGeom prst="rect">
            <a:avLst/>
          </a:prstGeom>
          <a:ln w="12700">
            <a:miter lim="400000"/>
          </a:ln>
        </p:spPr>
      </p:pic>
      <p:sp>
        <p:nvSpPr>
          <p:cNvPr id="1337" name="TEQ on Performance 5"/>
          <p:cNvSpPr txBox="1">
            <a:spLocks noGrp="1"/>
          </p:cNvSpPr>
          <p:nvPr>
            <p:ph type="title"/>
          </p:nvPr>
        </p:nvSpPr>
        <p:spPr>
          <a:prstGeom prst="rect">
            <a:avLst/>
          </a:prstGeom>
        </p:spPr>
        <p:txBody>
          <a:bodyPr/>
          <a:lstStyle/>
          <a:p>
            <a:r>
              <a:t>TEQ on Performance 5</a:t>
            </a:r>
          </a:p>
        </p:txBody>
      </p:sp>
      <p:sp>
        <p:nvSpPr>
          <p:cNvPr id="1338" name="Let F(N) be the time to compute binomial(2N, N) using dynamic programming.…"/>
          <p:cNvSpPr txBox="1">
            <a:spLocks noGrp="1"/>
          </p:cNvSpPr>
          <p:nvPr>
            <p:ph type="body" sz="half" idx="1"/>
          </p:nvPr>
        </p:nvSpPr>
        <p:spPr>
          <a:xfrm>
            <a:off x="1625600" y="1816100"/>
            <a:ext cx="21259800" cy="5842000"/>
          </a:xfrm>
          <a:prstGeom prst="rect">
            <a:avLst/>
          </a:prstGeom>
        </p:spPr>
        <p:txBody>
          <a:bodyPr/>
          <a:lstStyle/>
          <a:p>
            <a:r>
              <a:t>Let F(N) be the time to compute binomial(2N, N) using dynamic programming.</a:t>
            </a:r>
          </a:p>
          <a:p>
            <a:endParaRPr/>
          </a:p>
          <a:p>
            <a:endParaRPr/>
          </a:p>
          <a:p>
            <a:endParaRPr/>
          </a:p>
          <a:p>
            <a:endParaRPr/>
          </a:p>
          <a:p>
            <a:endParaRPr/>
          </a:p>
          <a:p>
            <a:endParaRPr/>
          </a:p>
          <a:p>
            <a:r>
              <a:t>What is the order of growth of the running time?</a:t>
            </a:r>
            <a:br/>
            <a:endParaRPr/>
          </a:p>
        </p:txBody>
      </p:sp>
      <p:sp>
        <p:nvSpPr>
          <p:cNvPr id="13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70</a:t>
            </a:fld>
            <a:endParaRPr/>
          </a:p>
        </p:txBody>
      </p:sp>
      <p:sp>
        <p:nvSpPr>
          <p:cNvPr id="1340" name="for (int n = 1; n &lt;= 2*N; n++)…"/>
          <p:cNvSpPr/>
          <p:nvPr/>
        </p:nvSpPr>
        <p:spPr>
          <a:xfrm>
            <a:off x="3729037" y="3521075"/>
            <a:ext cx="16878301" cy="2311401"/>
          </a:xfrm>
          <a:prstGeom prst="rect">
            <a:avLst/>
          </a:prstGeom>
          <a:solidFill>
            <a:srgbClr val="CBCBCB"/>
          </a:solidFill>
          <a:ln w="254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39700" tIns="139700" rIns="139700" bIns="139700">
            <a:spAutoFit/>
          </a:bodyPr>
          <a:lstStyle/>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for</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7DD7"/>
                  </a:solidFill>
                </a:uFill>
                <a:latin typeface="Courier New"/>
                <a:ea typeface="Courier New"/>
                <a:cs typeface="Courier New"/>
                <a:sym typeface="Courier New"/>
              </a:rPr>
              <a:t>int</a:t>
            </a:r>
            <a:r>
              <a:rPr sz="3000" b="1">
                <a:uFill>
                  <a:solidFill>
                    <a:srgbClr val="000112"/>
                  </a:solidFill>
                </a:uFill>
                <a:latin typeface="Courier New"/>
                <a:ea typeface="Courier New"/>
                <a:cs typeface="Courier New"/>
                <a:sym typeface="Courier New"/>
              </a:rPr>
              <a:t> n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n </a:t>
            </a:r>
            <a:r>
              <a:rPr sz="3000" b="1">
                <a:uFill>
                  <a:solidFill>
                    <a:srgbClr val="A01300"/>
                  </a:solidFill>
                </a:uFill>
                <a:latin typeface="Courier New"/>
                <a:ea typeface="Courier New"/>
                <a:cs typeface="Courier New"/>
                <a:sym typeface="Courier New"/>
              </a:rPr>
              <a:t>&lt;=</a:t>
            </a:r>
            <a:r>
              <a:rPr sz="3000" b="1">
                <a:uFill>
                  <a:solidFill>
                    <a:srgbClr val="000112"/>
                  </a:solidFill>
                </a:uFill>
                <a:latin typeface="Courier New"/>
                <a:ea typeface="Courier New"/>
                <a:cs typeface="Courier New"/>
                <a:sym typeface="Courier New"/>
              </a:rPr>
              <a:t> 2*N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n</a:t>
            </a:r>
            <a:r>
              <a:rPr sz="3000" b="1">
                <a:uFill>
                  <a:solidFill>
                    <a:srgbClr val="A01300"/>
                  </a:solidFill>
                </a:uFill>
                <a:latin typeface="Courier New"/>
                <a:ea typeface="Courier New"/>
                <a:cs typeface="Courier New"/>
                <a:sym typeface="Courier New"/>
              </a:rPr>
              <a:t>++)</a:t>
            </a:r>
          </a:p>
          <a:p>
            <a:pPr defTabSz="647700">
              <a:lnSpc>
                <a:spcPts val="4400"/>
              </a:lnSpc>
              <a:buClr>
                <a:srgbClr val="000112"/>
              </a:buClr>
              <a:buFont typeface="Courier New"/>
              <a:tabLst>
                <a:tab pos="1511300" algn="l"/>
              </a:tabLst>
              <a:defRPr sz="2600"/>
            </a:pPr>
            <a:r>
              <a:rPr sz="3000" b="1">
                <a:uFill>
                  <a:solidFill>
                    <a:srgbClr val="000112"/>
                  </a:solidFill>
                </a:uFill>
                <a:latin typeface="Courier New"/>
                <a:ea typeface="Courier New"/>
                <a:cs typeface="Courier New"/>
                <a:sym typeface="Courier New"/>
              </a:rPr>
              <a:t>         </a:t>
            </a:r>
            <a:r>
              <a:rPr sz="3000" b="1">
                <a:uFill>
                  <a:solidFill>
                    <a:srgbClr val="007DD7"/>
                  </a:solidFill>
                </a:uFill>
                <a:latin typeface="Courier New"/>
                <a:ea typeface="Courier New"/>
                <a:cs typeface="Courier New"/>
                <a:sym typeface="Courier New"/>
              </a:rPr>
              <a:t>for</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7DD7"/>
                  </a:solidFill>
                </a:uFill>
                <a:latin typeface="Courier New"/>
                <a:ea typeface="Courier New"/>
                <a:cs typeface="Courier New"/>
                <a:sym typeface="Courier New"/>
              </a:rPr>
              <a:t>int</a:t>
            </a:r>
            <a:r>
              <a:rPr sz="3000" b="1">
                <a:uFill>
                  <a:solidFill>
                    <a:srgbClr val="000112"/>
                  </a:solidFill>
                </a:uFill>
                <a:latin typeface="Courier New"/>
                <a:ea typeface="Courier New"/>
                <a:cs typeface="Courier New"/>
                <a:sym typeface="Courier New"/>
              </a:rPr>
              <a:t> k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k </a:t>
            </a:r>
            <a:r>
              <a:rPr sz="3000" b="1">
                <a:uFill>
                  <a:solidFill>
                    <a:srgbClr val="A01300"/>
                  </a:solidFill>
                </a:uFill>
                <a:latin typeface="Courier New"/>
                <a:ea typeface="Courier New"/>
                <a:cs typeface="Courier New"/>
                <a:sym typeface="Courier New"/>
              </a:rPr>
              <a:t>&lt;=</a:t>
            </a:r>
            <a:r>
              <a:rPr sz="3000" b="1">
                <a:uFill>
                  <a:solidFill>
                    <a:srgbClr val="000112"/>
                  </a:solidFill>
                </a:uFill>
                <a:latin typeface="Courier New"/>
                <a:ea typeface="Courier New"/>
                <a:cs typeface="Courier New"/>
                <a:sym typeface="Courier New"/>
              </a:rPr>
              <a:t> 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k</a:t>
            </a:r>
            <a:r>
              <a:rPr sz="3000" b="1">
                <a:uFill>
                  <a:solidFill>
                    <a:srgbClr val="A01300"/>
                  </a:solidFill>
                </a:uFill>
                <a:latin typeface="Courier New"/>
                <a:ea typeface="Courier New"/>
                <a:cs typeface="Courier New"/>
                <a:sym typeface="Courier New"/>
              </a:rPr>
              <a:t>++)</a:t>
            </a:r>
          </a:p>
          <a:p>
            <a:pPr defTabSz="647700">
              <a:lnSpc>
                <a:spcPts val="4400"/>
              </a:lnSpc>
              <a:buClr>
                <a:srgbClr val="A01300"/>
              </a:buClr>
              <a:buFont typeface="Courier New"/>
              <a:tabLst>
                <a:tab pos="1511300" algn="l"/>
              </a:tabLst>
              <a:defRPr sz="2600"/>
            </a:pPr>
            <a:r>
              <a:rPr sz="3000" b="1">
                <a:uFill>
                  <a:solidFill>
                    <a:srgbClr val="A01300"/>
                  </a:solidFill>
                </a:uFill>
                <a:latin typeface="Courier New"/>
                <a:ea typeface="Courier New"/>
                <a:cs typeface="Courier New"/>
                <a:sym typeface="Courier New"/>
              </a:rPr>
              <a:t>   </a:t>
            </a:r>
            <a:r>
              <a:rPr sz="3000" b="1">
                <a:uFill>
                  <a:solidFill>
                    <a:srgbClr val="000112"/>
                  </a:solidFill>
                </a:uFill>
                <a:latin typeface="Courier New"/>
                <a:ea typeface="Courier New"/>
                <a:cs typeface="Courier New"/>
                <a:sym typeface="Courier New"/>
              </a:rPr>
              <a:t>         bin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k</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bin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n</a:t>
            </a:r>
            <a:r>
              <a:rPr sz="3000" b="1">
                <a:uFill>
                  <a:solidFill>
                    <a:srgbClr val="A01300"/>
                  </a:solidFill>
                </a:uFill>
                <a:latin typeface="Courier New"/>
                <a:ea typeface="Courier New"/>
                <a:cs typeface="Courier New"/>
                <a:sym typeface="Courier New"/>
              </a:rPr>
              <a:t>-</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k</a:t>
            </a:r>
            <a:r>
              <a:rPr sz="3000" b="1">
                <a:uFill>
                  <a:solidFill>
                    <a:srgbClr val="A01300"/>
                  </a:solidFill>
                </a:uFill>
                <a:latin typeface="Courier New"/>
                <a:ea typeface="Courier New"/>
                <a:cs typeface="Courier New"/>
                <a:sym typeface="Courier New"/>
              </a:rPr>
              <a:t>-</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 bin</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n</a:t>
            </a:r>
            <a:r>
              <a:rPr sz="3000" b="1">
                <a:uFill>
                  <a:solidFill>
                    <a:srgbClr val="A01300"/>
                  </a:solidFill>
                </a:uFill>
                <a:latin typeface="Courier New"/>
                <a:ea typeface="Courier New"/>
                <a:cs typeface="Courier New"/>
                <a:sym typeface="Courier New"/>
              </a:rPr>
              <a:t>-</a:t>
            </a:r>
            <a:r>
              <a:rPr sz="3000" b="1">
                <a:uFill>
                  <a:solidFill>
                    <a:srgbClr val="942193"/>
                  </a:solidFill>
                </a:uFill>
                <a:latin typeface="Courier New"/>
                <a:ea typeface="Courier New"/>
                <a:cs typeface="Courier New"/>
                <a:sym typeface="Courier New"/>
              </a:rPr>
              <a:t>1</a:t>
            </a:r>
            <a:r>
              <a:rPr sz="3000" b="1">
                <a:uFill>
                  <a:solidFill>
                    <a:srgbClr val="A01300"/>
                  </a:solidFill>
                </a:uFill>
                <a:latin typeface="Courier New"/>
                <a:ea typeface="Courier New"/>
                <a:cs typeface="Courier New"/>
                <a:sym typeface="Courier New"/>
              </a:rPr>
              <a:t>][</a:t>
            </a:r>
            <a:r>
              <a:rPr sz="3000" b="1">
                <a:uFill>
                  <a:solidFill>
                    <a:srgbClr val="000112"/>
                  </a:solidFill>
                </a:uFill>
                <a:latin typeface="Courier New"/>
                <a:ea typeface="Courier New"/>
                <a:cs typeface="Courier New"/>
                <a:sym typeface="Courier New"/>
              </a:rPr>
              <a:t>k</a:t>
            </a:r>
            <a:r>
              <a:rPr sz="3000" b="1">
                <a:uFill>
                  <a:solidFill>
                    <a:srgbClr val="A01300"/>
                  </a:solidFill>
                </a:uFill>
                <a:latin typeface="Courier New"/>
                <a:ea typeface="Courier New"/>
                <a:cs typeface="Courier New"/>
                <a:sym typeface="Courier New"/>
              </a:rPr>
              <a:t>];</a:t>
            </a:r>
          </a:p>
        </p:txBody>
      </p:sp>
      <p:sp>
        <p:nvSpPr>
          <p:cNvPr id="1341" name="A. Quadratic:  a N2…"/>
          <p:cNvSpPr txBox="1"/>
          <p:nvPr/>
        </p:nvSpPr>
        <p:spPr>
          <a:xfrm>
            <a:off x="2346822" y="8572500"/>
            <a:ext cx="12512341" cy="2900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r>
              <a:t>A. Quadratic:  a N</a:t>
            </a:r>
            <a:r>
              <a:rPr baseline="31999"/>
              <a:t>2</a:t>
            </a:r>
            <a:r>
              <a:t> </a:t>
            </a:r>
          </a:p>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endParaRPr/>
          </a:p>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r>
              <a:t>Effectively instantaneous for small N.</a:t>
            </a:r>
          </a:p>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endParaRPr/>
          </a:p>
          <a:p>
            <a:pPr lvl="1" indent="0" algn="ctr" defTabSz="647700">
              <a:lnSpc>
                <a:spcPct val="120000"/>
              </a:lnSpc>
              <a:buClr>
                <a:srgbClr val="0048AA"/>
              </a:buClr>
              <a:buFont typeface="Helvetica"/>
              <a:tabLst>
                <a:tab pos="1511300" algn="l"/>
              </a:tabLst>
              <a:defRPr sz="3200">
                <a:solidFill>
                  <a:srgbClr val="D81E00"/>
                </a:solidFill>
                <a:uFill>
                  <a:solidFill>
                    <a:srgbClr val="0048AA"/>
                  </a:solidFill>
                </a:uFill>
                <a:latin typeface="Lucida Sans"/>
                <a:ea typeface="Lucida Sans"/>
                <a:cs typeface="Lucida Sans"/>
                <a:sym typeface="Lucida Sans"/>
              </a:defRPr>
            </a:pPr>
            <a:r>
              <a:t>Key point: There is PROFOUND DIFFERENCE between 4</a:t>
            </a:r>
            <a:r>
              <a:rPr baseline="31999"/>
              <a:t>N</a:t>
            </a:r>
            <a:r>
              <a:t> and N</a:t>
            </a:r>
            <a:r>
              <a:rPr baseline="31999"/>
              <a:t>2</a:t>
            </a:r>
          </a:p>
        </p:txBody>
      </p:sp>
      <p:sp>
        <p:nvSpPr>
          <p:cNvPr id="1342" name="cannot solve…"/>
          <p:cNvSpPr txBox="1"/>
          <p:nvPr/>
        </p:nvSpPr>
        <p:spPr>
          <a:xfrm>
            <a:off x="13394878" y="12141200"/>
            <a:ext cx="2454623" cy="74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1" indent="0" algn="ctr" defTabSz="647700">
              <a:lnSpc>
                <a:spcPct val="80000"/>
              </a:lnSpc>
              <a:buClr>
                <a:srgbClr val="0048AA"/>
              </a:buClr>
              <a:buFont typeface="Helvetica"/>
              <a:tabLst>
                <a:tab pos="1511300" algn="l"/>
              </a:tabLst>
              <a:defRPr sz="2400">
                <a:solidFill>
                  <a:srgbClr val="0048AA"/>
                </a:solidFill>
                <a:uFill>
                  <a:solidFill>
                    <a:srgbClr val="0048AA"/>
                  </a:solidFill>
                </a:uFill>
                <a:latin typeface="Lucida Sans"/>
                <a:ea typeface="Lucida Sans"/>
                <a:cs typeface="Lucida Sans"/>
                <a:sym typeface="Lucida Sans"/>
              </a:defRPr>
            </a:pPr>
            <a:r>
              <a:t>cannot solve</a:t>
            </a:r>
          </a:p>
          <a:p>
            <a:pPr lvl="1" indent="0" algn="ctr" defTabSz="647700">
              <a:lnSpc>
                <a:spcPct val="80000"/>
              </a:lnSpc>
              <a:buClr>
                <a:srgbClr val="0048AA"/>
              </a:buClr>
              <a:buFont typeface="Helvetica"/>
              <a:tabLst>
                <a:tab pos="1511300" algn="l"/>
              </a:tabLst>
              <a:defRPr sz="2400">
                <a:solidFill>
                  <a:srgbClr val="0048AA"/>
                </a:solidFill>
                <a:uFill>
                  <a:solidFill>
                    <a:srgbClr val="0048AA"/>
                  </a:solidFill>
                </a:uFill>
                <a:latin typeface="Lucida Sans"/>
                <a:ea typeface="Lucida Sans"/>
                <a:cs typeface="Lucida Sans"/>
                <a:sym typeface="Lucida Sans"/>
              </a:defRPr>
            </a:pPr>
            <a:r>
              <a:t>a large problem</a:t>
            </a:r>
          </a:p>
        </p:txBody>
      </p:sp>
      <p:sp>
        <p:nvSpPr>
          <p:cNvPr id="1343" name="Line"/>
          <p:cNvSpPr/>
          <p:nvPr/>
        </p:nvSpPr>
        <p:spPr>
          <a:xfrm flipV="1">
            <a:off x="16200437" y="11988800"/>
            <a:ext cx="1158876" cy="583406"/>
          </a:xfrm>
          <a:prstGeom prst="line">
            <a:avLst/>
          </a:prstGeom>
          <a:ln w="25400">
            <a:solidFill>
              <a:srgbClr val="0048AA"/>
            </a:solidFill>
            <a:tailEnd type="triangle"/>
          </a:ln>
        </p:spPr>
        <p:txBody>
          <a:bodyPr lIns="0" tIns="0" rIns="0" bIns="0"/>
          <a:lstStyle/>
          <a:p>
            <a:endParaRPr/>
          </a:p>
        </p:txBody>
      </p:sp>
      <p:sp>
        <p:nvSpPr>
          <p:cNvPr id="1344" name="can solve…"/>
          <p:cNvSpPr txBox="1"/>
          <p:nvPr/>
        </p:nvSpPr>
        <p:spPr>
          <a:xfrm>
            <a:off x="20205255" y="12141200"/>
            <a:ext cx="2454623" cy="74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lvl="1" indent="0" algn="ctr" defTabSz="647700">
              <a:lnSpc>
                <a:spcPct val="80000"/>
              </a:lnSpc>
              <a:buClr>
                <a:srgbClr val="0048AA"/>
              </a:buClr>
              <a:buFont typeface="Helvetica"/>
              <a:tabLst>
                <a:tab pos="1511300" algn="l"/>
              </a:tabLst>
              <a:defRPr sz="2400">
                <a:solidFill>
                  <a:srgbClr val="0048AA"/>
                </a:solidFill>
                <a:uFill>
                  <a:solidFill>
                    <a:srgbClr val="0048AA"/>
                  </a:solidFill>
                </a:uFill>
                <a:latin typeface="Lucida Sans"/>
                <a:ea typeface="Lucida Sans"/>
                <a:cs typeface="Lucida Sans"/>
                <a:sym typeface="Lucida Sans"/>
              </a:defRPr>
            </a:pPr>
            <a:r>
              <a:t>can solve</a:t>
            </a:r>
          </a:p>
          <a:p>
            <a:pPr lvl="1" indent="0" algn="ctr" defTabSz="647700">
              <a:lnSpc>
                <a:spcPct val="80000"/>
              </a:lnSpc>
              <a:buClr>
                <a:srgbClr val="0048AA"/>
              </a:buClr>
              <a:buFont typeface="Helvetica"/>
              <a:tabLst>
                <a:tab pos="1511300" algn="l"/>
              </a:tabLst>
              <a:defRPr sz="2400">
                <a:solidFill>
                  <a:srgbClr val="0048AA"/>
                </a:solidFill>
                <a:uFill>
                  <a:solidFill>
                    <a:srgbClr val="0048AA"/>
                  </a:solidFill>
                </a:uFill>
                <a:latin typeface="Lucida Sans"/>
                <a:ea typeface="Lucida Sans"/>
                <a:cs typeface="Lucida Sans"/>
                <a:sym typeface="Lucida Sans"/>
              </a:defRPr>
            </a:pPr>
            <a:r>
              <a:t>a large problem</a:t>
            </a:r>
          </a:p>
        </p:txBody>
      </p:sp>
      <p:sp>
        <p:nvSpPr>
          <p:cNvPr id="1345" name="Line"/>
          <p:cNvSpPr/>
          <p:nvPr/>
        </p:nvSpPr>
        <p:spPr>
          <a:xfrm flipH="1" flipV="1">
            <a:off x="19724687" y="12007453"/>
            <a:ext cx="722314" cy="398861"/>
          </a:xfrm>
          <a:prstGeom prst="line">
            <a:avLst/>
          </a:prstGeom>
          <a:ln w="25400">
            <a:solidFill>
              <a:srgbClr val="0048AA"/>
            </a:solidFill>
            <a:tailEnd type="triangle"/>
          </a:ln>
        </p:spPr>
        <p:txBody>
          <a:bodyPr lIns="0" tIns="0" rIns="0" bIns="0"/>
          <a:lstStyle/>
          <a:p>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71</a:t>
            </a:fld>
            <a:endParaRPr/>
          </a:p>
        </p:txBody>
      </p:sp>
      <p:sp>
        <p:nvSpPr>
          <p:cNvPr id="1348" name="Empirical Analysis"/>
          <p:cNvSpPr txBox="1">
            <a:spLocks noGrp="1"/>
          </p:cNvSpPr>
          <p:nvPr>
            <p:ph type="title"/>
          </p:nvPr>
        </p:nvSpPr>
        <p:spPr>
          <a:prstGeom prst="rect">
            <a:avLst/>
          </a:prstGeom>
        </p:spPr>
        <p:txBody>
          <a:bodyPr/>
          <a:lstStyle/>
          <a:p>
            <a:r>
              <a:t>Empirical Analysis</a:t>
            </a:r>
          </a:p>
        </p:txBody>
      </p:sp>
      <p:sp>
        <p:nvSpPr>
          <p:cNvPr id="1349" name="Timing experiments for computing binomial coefficients."/>
          <p:cNvSpPr txBox="1">
            <a:spLocks noGrp="1"/>
          </p:cNvSpPr>
          <p:nvPr>
            <p:ph type="body" sz="quarter" idx="1"/>
          </p:nvPr>
        </p:nvSpPr>
        <p:spPr>
          <a:xfrm>
            <a:off x="1616869" y="1816100"/>
            <a:ext cx="21259801" cy="1308100"/>
          </a:xfrm>
          <a:prstGeom prst="rect">
            <a:avLst/>
          </a:prstGeom>
        </p:spPr>
        <p:txBody>
          <a:bodyPr/>
          <a:lstStyle/>
          <a:p>
            <a:pPr>
              <a:defRPr>
                <a:solidFill>
                  <a:srgbClr val="005493"/>
                </a:solidFill>
                <a:uFill>
                  <a:solidFill>
                    <a:srgbClr val="005493"/>
                  </a:solidFill>
                </a:uFill>
              </a:defRPr>
            </a:pPr>
            <a:r>
              <a:t>Timing experiments for computing binomial coefficients.</a:t>
            </a:r>
          </a:p>
        </p:txBody>
      </p:sp>
      <p:grpSp>
        <p:nvGrpSpPr>
          <p:cNvPr id="1357" name="Group"/>
          <p:cNvGrpSpPr/>
          <p:nvPr/>
        </p:nvGrpSpPr>
        <p:grpSpPr>
          <a:xfrm>
            <a:off x="8086428" y="2984500"/>
            <a:ext cx="8191499" cy="8102598"/>
            <a:chOff x="0" y="0"/>
            <a:chExt cx="8191498" cy="8102598"/>
          </a:xfrm>
        </p:grpSpPr>
        <p:graphicFrame>
          <p:nvGraphicFramePr>
            <p:cNvPr id="1350" name="Table"/>
            <p:cNvGraphicFramePr/>
            <p:nvPr/>
          </p:nvGraphicFramePr>
          <p:xfrm>
            <a:off x="0" y="0"/>
            <a:ext cx="8191498" cy="8102598"/>
          </p:xfrm>
          <a:graphic>
            <a:graphicData uri="http://schemas.openxmlformats.org/drawingml/2006/table">
              <a:tbl>
                <a:tblPr firstRow="1">
                  <a:tableStyleId>{8F44A2F1-9E1F-4B54-A3A2-5F16C0AD49E2}</a:tableStyleId>
                </a:tblPr>
                <a:tblGrid>
                  <a:gridCol w="2022483">
                    <a:extLst>
                      <a:ext uri="{9D8B030D-6E8A-4147-A177-3AD203B41FA5}">
                        <a16:colId xmlns:a16="http://schemas.microsoft.com/office/drawing/2014/main" val="20000"/>
                      </a:ext>
                    </a:extLst>
                  </a:gridCol>
                  <a:gridCol w="3535300">
                    <a:extLst>
                      <a:ext uri="{9D8B030D-6E8A-4147-A177-3AD203B41FA5}">
                        <a16:colId xmlns:a16="http://schemas.microsoft.com/office/drawing/2014/main" val="20001"/>
                      </a:ext>
                    </a:extLst>
                  </a:gridCol>
                  <a:gridCol w="2633716">
                    <a:extLst>
                      <a:ext uri="{9D8B030D-6E8A-4147-A177-3AD203B41FA5}">
                        <a16:colId xmlns:a16="http://schemas.microsoft.com/office/drawing/2014/main" val="20002"/>
                      </a:ext>
                    </a:extLst>
                  </a:gridCol>
                </a:tblGrid>
                <a:tr h="1624438">
                  <a:tc>
                    <a:txBody>
                      <a:bodyPr/>
                      <a:lstStyle/>
                      <a:p>
                        <a:pPr algn="ctr" defTabSz="914400">
                          <a:defRPr sz="1800" i="0"/>
                        </a:pPr>
                        <a:r>
                          <a:rPr sz="2400" i="1">
                            <a:solidFill>
                              <a:srgbClr val="FFFFFF"/>
                            </a:solidFill>
                            <a:uFill>
                              <a:solidFill>
                                <a:srgbClr val="FFFFFF"/>
                              </a:solidFill>
                            </a:uFill>
                            <a:sym typeface="Lucida Sans"/>
                          </a:rPr>
                          <a:t>2N N </a:t>
                        </a:r>
                      </a:p>
                    </a:txBody>
                    <a:tcPr marL="25400" marR="25400" marT="25400" marB="25400" anchor="ctr" horzOverflow="overflow">
                      <a:lnL w="28575">
                        <a:miter lim="400000"/>
                      </a:lnL>
                      <a:lnR w="12700">
                        <a:solidFill>
                          <a:srgbClr val="E7EAEB"/>
                        </a:solidFill>
                        <a:miter lim="400000"/>
                      </a:lnR>
                      <a:lnT w="28575">
                        <a:miter lim="400000"/>
                      </a:lnT>
                      <a:lnB w="12700">
                        <a:solidFill>
                          <a:srgbClr val="E7EAEB"/>
                        </a:solidFill>
                        <a:miter lim="400000"/>
                      </a:lnB>
                      <a:solidFill>
                        <a:srgbClr val="5E5E5E"/>
                      </a:solidFill>
                    </a:tcPr>
                  </a:tc>
                  <a:tc>
                    <a:txBody>
                      <a:bodyPr/>
                      <a:lstStyle/>
                      <a:p>
                        <a:pPr algn="ctr" defTabSz="914400">
                          <a:lnSpc>
                            <a:spcPts val="4200"/>
                          </a:lnSpc>
                          <a:defRPr sz="1800" i="0"/>
                        </a:pPr>
                        <a:r>
                          <a:rPr sz="2400" i="1" dirty="0">
                            <a:solidFill>
                              <a:srgbClr val="FFFFFF"/>
                            </a:solidFill>
                            <a:uFill>
                              <a:solidFill>
                                <a:srgbClr val="000000"/>
                              </a:solidFill>
                            </a:uFill>
                            <a:sym typeface="Lucida Sans"/>
                          </a:rPr>
                          <a:t>direct recursive solution</a:t>
                        </a:r>
                      </a:p>
                    </a:txBody>
                    <a:tcPr marL="25400" marR="25400" marT="25400" marB="25400" anchor="ctr" horzOverflow="overflow">
                      <a:lnL w="12700">
                        <a:solidFill>
                          <a:srgbClr val="E7EAEB"/>
                        </a:solidFill>
                        <a:miter lim="400000"/>
                      </a:lnL>
                      <a:lnR w="12700">
                        <a:solidFill>
                          <a:srgbClr val="E7EAEB"/>
                        </a:solidFill>
                        <a:miter lim="400000"/>
                      </a:lnR>
                      <a:lnT w="28575">
                        <a:miter lim="400000"/>
                      </a:lnT>
                      <a:lnB w="12700">
                        <a:solidFill>
                          <a:srgbClr val="E7EAEB"/>
                        </a:solidFill>
                        <a:miter lim="400000"/>
                      </a:lnB>
                      <a:solidFill>
                        <a:srgbClr val="5E5E5E"/>
                      </a:solidFill>
                    </a:tcPr>
                  </a:tc>
                  <a:tc>
                    <a:txBody>
                      <a:bodyPr/>
                      <a:lstStyle/>
                      <a:p>
                        <a:pPr algn="ctr" defTabSz="914400">
                          <a:lnSpc>
                            <a:spcPts val="4200"/>
                          </a:lnSpc>
                          <a:defRPr sz="1800" i="0"/>
                        </a:pPr>
                        <a:r>
                          <a:rPr sz="2400" i="1">
                            <a:solidFill>
                              <a:srgbClr val="FFFFFF"/>
                            </a:solidFill>
                            <a:uFill>
                              <a:solidFill>
                                <a:srgbClr val="000000"/>
                              </a:solidFill>
                            </a:uFill>
                            <a:sym typeface="Lucida Sans"/>
                          </a:rPr>
                          <a:t>dynamic programming</a:t>
                        </a:r>
                      </a:p>
                    </a:txBody>
                    <a:tcPr marL="25400" marR="25400" marT="25400" marB="25400" anchor="ctr" horzOverflow="overflow">
                      <a:lnL w="12700">
                        <a:solidFill>
                          <a:srgbClr val="E7EAEB"/>
                        </a:solidFill>
                        <a:miter lim="400000"/>
                      </a:lnL>
                      <a:lnR w="28575">
                        <a:miter lim="400000"/>
                      </a:lnR>
                      <a:lnT w="28575">
                        <a:miter lim="400000"/>
                      </a:lnT>
                      <a:lnB w="12700">
                        <a:solidFill>
                          <a:srgbClr val="E7EAEB"/>
                        </a:solidFill>
                        <a:miter lim="400000"/>
                      </a:lnB>
                      <a:solidFill>
                        <a:srgbClr val="5E5E5E"/>
                      </a:solidFill>
                    </a:tcPr>
                  </a:tc>
                  <a:extLst>
                    <a:ext uri="{0D108BD9-81ED-4DB2-BD59-A6C34878D82A}">
                      <a16:rowId xmlns:a16="http://schemas.microsoft.com/office/drawing/2014/main" val="10000"/>
                    </a:ext>
                  </a:extLst>
                </a:tr>
                <a:tr h="1295632">
                  <a:tc>
                    <a:txBody>
                      <a:bodyPr/>
                      <a:lstStyle/>
                      <a:p>
                        <a:pPr algn="ctr" defTabSz="914400">
                          <a:defRPr sz="1800"/>
                        </a:pPr>
                        <a:r>
                          <a:rPr sz="2400">
                            <a:uFill>
                              <a:solidFill>
                                <a:srgbClr val="000000"/>
                              </a:solidFill>
                            </a:uFill>
                            <a:sym typeface="Lucida Sans"/>
                          </a:rPr>
                          <a:t>26 13 </a:t>
                        </a:r>
                      </a:p>
                    </a:txBody>
                    <a:tcPr marL="38100" marR="38100" marT="38100" marB="38100" anchor="ctr" horzOverflow="overflow">
                      <a:lnL w="28575">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algn="ctr" defTabSz="914400">
                          <a:defRPr sz="1800"/>
                        </a:pPr>
                        <a:r>
                          <a:rPr sz="2400">
                            <a:uFill>
                              <a:solidFill>
                                <a:srgbClr val="000000"/>
                              </a:solidFill>
                            </a:uFill>
                            <a:sym typeface="Lucida Sans"/>
                          </a:rPr>
                          <a:t>0.46</a:t>
                        </a:r>
                      </a:p>
                    </a:txBody>
                    <a:tcPr marL="38100" marR="38100" marT="38100" marB="38100" anchor="ctr" horzOverflow="overflow">
                      <a:lnL w="12700">
                        <a:solidFill>
                          <a:srgbClr val="E7EAEB"/>
                        </a:solidFill>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algn="ctr" defTabSz="914400">
                          <a:defRPr sz="1800"/>
                        </a:pPr>
                        <a:r>
                          <a:rPr sz="2400">
                            <a:uFill>
                              <a:solidFill>
                                <a:srgbClr val="000000"/>
                              </a:solidFill>
                            </a:uFill>
                            <a:sym typeface="Lucida Sans"/>
                          </a:rPr>
                          <a:t>instant</a:t>
                        </a:r>
                      </a:p>
                    </a:txBody>
                    <a:tcPr marL="38100" marR="38100" marT="38100" marB="38100" anchor="ctr" horzOverflow="overflow">
                      <a:lnL w="12700">
                        <a:solidFill>
                          <a:srgbClr val="E7EAEB"/>
                        </a:solidFill>
                        <a:miter lim="400000"/>
                      </a:lnL>
                      <a:lnR w="28575">
                        <a:miter lim="400000"/>
                      </a:lnR>
                      <a:lnT w="12700">
                        <a:solidFill>
                          <a:srgbClr val="E7EAEB"/>
                        </a:solidFill>
                        <a:miter lim="400000"/>
                      </a:lnT>
                      <a:lnB w="12700">
                        <a:solidFill>
                          <a:srgbClr val="E7EAEB"/>
                        </a:solidFill>
                        <a:miter lim="400000"/>
                      </a:lnB>
                    </a:tcPr>
                  </a:tc>
                  <a:extLst>
                    <a:ext uri="{0D108BD9-81ED-4DB2-BD59-A6C34878D82A}">
                      <a16:rowId xmlns:a16="http://schemas.microsoft.com/office/drawing/2014/main" val="10001"/>
                    </a:ext>
                  </a:extLst>
                </a:tr>
                <a:tr h="1295632">
                  <a:tc>
                    <a:txBody>
                      <a:bodyPr/>
                      <a:lstStyle/>
                      <a:p>
                        <a:pPr algn="ctr" defTabSz="914400">
                          <a:defRPr sz="1800"/>
                        </a:pPr>
                        <a:r>
                          <a:rPr sz="2400">
                            <a:uFill>
                              <a:solidFill>
                                <a:srgbClr val="000000"/>
                              </a:solidFill>
                            </a:uFill>
                            <a:sym typeface="Lucida Sans"/>
                          </a:rPr>
                          <a:t>28 14 </a:t>
                        </a:r>
                      </a:p>
                    </a:txBody>
                    <a:tcPr marL="38100" marR="38100" marT="38100" marB="38100" anchor="ctr" horzOverflow="overflow">
                      <a:lnL w="28575">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algn="ctr" defTabSz="914400">
                          <a:defRPr sz="1800"/>
                        </a:pPr>
                        <a:r>
                          <a:rPr sz="2400">
                            <a:uFill>
                              <a:solidFill>
                                <a:srgbClr val="000000"/>
                              </a:solidFill>
                            </a:uFill>
                            <a:sym typeface="Lucida Sans"/>
                          </a:rPr>
                          <a:t>1.27</a:t>
                        </a:r>
                      </a:p>
                    </a:txBody>
                    <a:tcPr marL="38100" marR="38100" marT="38100" marB="38100" anchor="ctr" horzOverflow="overflow">
                      <a:lnL w="12700">
                        <a:solidFill>
                          <a:srgbClr val="E7EAEB"/>
                        </a:solidFill>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algn="ctr" defTabSz="914400">
                          <a:defRPr sz="1800"/>
                        </a:pPr>
                        <a:r>
                          <a:rPr sz="2400">
                            <a:uFill>
                              <a:solidFill>
                                <a:srgbClr val="000000"/>
                              </a:solidFill>
                            </a:uFill>
                            <a:sym typeface="Lucida Sans"/>
                          </a:rPr>
                          <a:t>instant</a:t>
                        </a:r>
                      </a:p>
                    </a:txBody>
                    <a:tcPr marL="38100" marR="38100" marT="38100" marB="38100" anchor="ctr" horzOverflow="overflow">
                      <a:lnL w="12700">
                        <a:solidFill>
                          <a:srgbClr val="E7EAEB"/>
                        </a:solidFill>
                        <a:miter lim="400000"/>
                      </a:lnL>
                      <a:lnR w="28575">
                        <a:miter lim="400000"/>
                      </a:lnR>
                      <a:lnT w="12700">
                        <a:solidFill>
                          <a:srgbClr val="E7EAEB"/>
                        </a:solidFill>
                        <a:miter lim="400000"/>
                      </a:lnT>
                      <a:lnB w="12700">
                        <a:solidFill>
                          <a:srgbClr val="E7EAEB"/>
                        </a:solidFill>
                        <a:miter lim="400000"/>
                      </a:lnB>
                    </a:tcPr>
                  </a:tc>
                  <a:extLst>
                    <a:ext uri="{0D108BD9-81ED-4DB2-BD59-A6C34878D82A}">
                      <a16:rowId xmlns:a16="http://schemas.microsoft.com/office/drawing/2014/main" val="10002"/>
                    </a:ext>
                  </a:extLst>
                </a:tr>
                <a:tr h="1295632">
                  <a:tc>
                    <a:txBody>
                      <a:bodyPr/>
                      <a:lstStyle/>
                      <a:p>
                        <a:pPr algn="ctr" defTabSz="914400">
                          <a:defRPr sz="1800"/>
                        </a:pPr>
                        <a:r>
                          <a:rPr sz="2400">
                            <a:uFill>
                              <a:solidFill>
                                <a:srgbClr val="000000"/>
                              </a:solidFill>
                            </a:uFill>
                            <a:sym typeface="Lucida Sans"/>
                          </a:rPr>
                          <a:t>30 15 </a:t>
                        </a:r>
                      </a:p>
                    </a:txBody>
                    <a:tcPr marL="38100" marR="38100" marT="38100" marB="38100" anchor="ctr" horzOverflow="overflow">
                      <a:lnL w="28575">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algn="ctr" defTabSz="914400">
                          <a:defRPr sz="1800"/>
                        </a:pPr>
                        <a:r>
                          <a:rPr sz="2400">
                            <a:uFill>
                              <a:solidFill>
                                <a:srgbClr val="000000"/>
                              </a:solidFill>
                            </a:uFill>
                            <a:sym typeface="Lucida Sans"/>
                          </a:rPr>
                          <a:t>15.69</a:t>
                        </a:r>
                      </a:p>
                    </a:txBody>
                    <a:tcPr marL="38100" marR="38100" marT="38100" marB="38100" anchor="ctr" horzOverflow="overflow">
                      <a:lnL w="12700">
                        <a:solidFill>
                          <a:srgbClr val="E7EAEB"/>
                        </a:solidFill>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algn="ctr" defTabSz="914400">
                          <a:defRPr sz="1800"/>
                        </a:pPr>
                        <a:r>
                          <a:rPr sz="2400">
                            <a:uFill>
                              <a:solidFill>
                                <a:srgbClr val="000000"/>
                              </a:solidFill>
                            </a:uFill>
                            <a:sym typeface="Lucida Sans"/>
                          </a:rPr>
                          <a:t>instant</a:t>
                        </a:r>
                      </a:p>
                    </a:txBody>
                    <a:tcPr marL="38100" marR="38100" marT="38100" marB="38100" anchor="ctr" horzOverflow="overflow">
                      <a:lnL w="12700">
                        <a:solidFill>
                          <a:srgbClr val="E7EAEB"/>
                        </a:solidFill>
                        <a:miter lim="400000"/>
                      </a:lnL>
                      <a:lnR w="28575">
                        <a:miter lim="400000"/>
                      </a:lnR>
                      <a:lnT w="12700">
                        <a:solidFill>
                          <a:srgbClr val="E7EAEB"/>
                        </a:solidFill>
                        <a:miter lim="400000"/>
                      </a:lnT>
                      <a:lnB w="12700">
                        <a:solidFill>
                          <a:srgbClr val="E7EAEB"/>
                        </a:solidFill>
                        <a:miter lim="400000"/>
                      </a:lnB>
                    </a:tcPr>
                  </a:tc>
                  <a:extLst>
                    <a:ext uri="{0D108BD9-81ED-4DB2-BD59-A6C34878D82A}">
                      <a16:rowId xmlns:a16="http://schemas.microsoft.com/office/drawing/2014/main" val="10003"/>
                    </a:ext>
                  </a:extLst>
                </a:tr>
                <a:tr h="1295632">
                  <a:tc>
                    <a:txBody>
                      <a:bodyPr/>
                      <a:lstStyle/>
                      <a:p>
                        <a:pPr algn="ctr" defTabSz="914400">
                          <a:defRPr sz="1800"/>
                        </a:pPr>
                        <a:r>
                          <a:rPr sz="2400">
                            <a:uFill>
                              <a:solidFill>
                                <a:srgbClr val="000000"/>
                              </a:solidFill>
                            </a:uFill>
                            <a:sym typeface="Lucida Sans"/>
                          </a:rPr>
                          <a:t>32 16 </a:t>
                        </a:r>
                      </a:p>
                    </a:txBody>
                    <a:tcPr marL="38100" marR="38100" marT="38100" marB="38100" anchor="ctr" horzOverflow="overflow">
                      <a:lnL w="28575">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algn="ctr" defTabSz="914400">
                          <a:defRPr sz="1800"/>
                        </a:pPr>
                        <a:r>
                          <a:rPr sz="2400">
                            <a:uFill>
                              <a:solidFill>
                                <a:srgbClr val="000000"/>
                              </a:solidFill>
                            </a:uFill>
                            <a:sym typeface="Lucida Sans"/>
                          </a:rPr>
                          <a:t>57.4</a:t>
                        </a:r>
                      </a:p>
                    </a:txBody>
                    <a:tcPr marL="38100" marR="38100" marT="38100" marB="38100" anchor="ctr" horzOverflow="overflow">
                      <a:lnL w="12700">
                        <a:solidFill>
                          <a:srgbClr val="E7EAEB"/>
                        </a:solidFill>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algn="ctr" defTabSz="914400">
                          <a:defRPr sz="1800"/>
                        </a:pPr>
                        <a:r>
                          <a:rPr sz="2400">
                            <a:uFill>
                              <a:solidFill>
                                <a:srgbClr val="000000"/>
                              </a:solidFill>
                            </a:uFill>
                            <a:sym typeface="Lucida Sans"/>
                          </a:rPr>
                          <a:t>instant</a:t>
                        </a:r>
                      </a:p>
                    </a:txBody>
                    <a:tcPr marL="38100" marR="38100" marT="38100" marB="38100" anchor="ctr" horzOverflow="overflow">
                      <a:lnL w="12700">
                        <a:solidFill>
                          <a:srgbClr val="E7EAEB"/>
                        </a:solidFill>
                        <a:miter lim="400000"/>
                      </a:lnL>
                      <a:lnR w="28575">
                        <a:miter lim="400000"/>
                      </a:lnR>
                      <a:lnT w="12700">
                        <a:solidFill>
                          <a:srgbClr val="E7EAEB"/>
                        </a:solidFill>
                        <a:miter lim="400000"/>
                      </a:lnT>
                      <a:lnB w="12700">
                        <a:solidFill>
                          <a:srgbClr val="E7EAEB"/>
                        </a:solidFill>
                        <a:miter lim="400000"/>
                      </a:lnB>
                    </a:tcPr>
                  </a:tc>
                  <a:extLst>
                    <a:ext uri="{0D108BD9-81ED-4DB2-BD59-A6C34878D82A}">
                      <a16:rowId xmlns:a16="http://schemas.microsoft.com/office/drawing/2014/main" val="10004"/>
                    </a:ext>
                  </a:extLst>
                </a:tr>
                <a:tr h="1295632">
                  <a:tc>
                    <a:txBody>
                      <a:bodyPr/>
                      <a:lstStyle/>
                      <a:p>
                        <a:pPr algn="ctr" defTabSz="914400">
                          <a:defRPr sz="1800"/>
                        </a:pPr>
                        <a:r>
                          <a:rPr sz="2400">
                            <a:uFill>
                              <a:solidFill>
                                <a:srgbClr val="000000"/>
                              </a:solidFill>
                            </a:uFill>
                            <a:sym typeface="Lucida Sans"/>
                          </a:rPr>
                          <a:t>34 17 </a:t>
                        </a:r>
                      </a:p>
                    </a:txBody>
                    <a:tcPr marL="38100" marR="38100" marT="38100" marB="38100" anchor="ctr" horzOverflow="overflow">
                      <a:lnL w="28575">
                        <a:miter lim="400000"/>
                      </a:lnL>
                      <a:lnR w="12700">
                        <a:solidFill>
                          <a:srgbClr val="E7EAEB"/>
                        </a:solidFill>
                        <a:miter lim="400000"/>
                      </a:lnR>
                      <a:lnT w="12700">
                        <a:solidFill>
                          <a:srgbClr val="E7EAEB"/>
                        </a:solidFill>
                        <a:miter lim="400000"/>
                      </a:lnT>
                      <a:lnB w="28575">
                        <a:miter lim="400000"/>
                      </a:lnB>
                    </a:tcPr>
                  </a:tc>
                  <a:tc>
                    <a:txBody>
                      <a:bodyPr/>
                      <a:lstStyle/>
                      <a:p>
                        <a:pPr algn="ctr" defTabSz="914400">
                          <a:defRPr sz="1800"/>
                        </a:pPr>
                        <a:r>
                          <a:rPr sz="2400">
                            <a:uFill>
                              <a:solidFill>
                                <a:srgbClr val="000000"/>
                              </a:solidFill>
                            </a:uFill>
                            <a:sym typeface="Lucida Sans"/>
                          </a:rPr>
                          <a:t>230.42</a:t>
                        </a:r>
                      </a:p>
                    </a:txBody>
                    <a:tcPr marL="38100" marR="38100" marT="38100" marB="38100" anchor="ctr" horzOverflow="overflow">
                      <a:lnL w="12700">
                        <a:solidFill>
                          <a:srgbClr val="E7EAEB"/>
                        </a:solidFill>
                        <a:miter lim="400000"/>
                      </a:lnL>
                      <a:lnR w="12700">
                        <a:solidFill>
                          <a:srgbClr val="E7EAEB"/>
                        </a:solidFill>
                        <a:miter lim="400000"/>
                      </a:lnR>
                      <a:lnT w="12700">
                        <a:solidFill>
                          <a:srgbClr val="E7EAEB"/>
                        </a:solidFill>
                        <a:miter lim="400000"/>
                      </a:lnT>
                      <a:lnB w="28575">
                        <a:miter lim="400000"/>
                      </a:lnB>
                    </a:tcPr>
                  </a:tc>
                  <a:tc>
                    <a:txBody>
                      <a:bodyPr/>
                      <a:lstStyle/>
                      <a:p>
                        <a:pPr algn="ctr" defTabSz="914400">
                          <a:defRPr sz="1800"/>
                        </a:pPr>
                        <a:r>
                          <a:rPr sz="2400" dirty="0">
                            <a:uFill>
                              <a:solidFill>
                                <a:srgbClr val="000000"/>
                              </a:solidFill>
                            </a:uFill>
                            <a:sym typeface="Lucida Sans"/>
                          </a:rPr>
                          <a:t>instant</a:t>
                        </a:r>
                      </a:p>
                    </a:txBody>
                    <a:tcPr marL="38100" marR="38100" marT="38100" marB="38100" anchor="ctr" horzOverflow="overflow">
                      <a:lnL w="12700">
                        <a:solidFill>
                          <a:srgbClr val="E7EAEB"/>
                        </a:solidFill>
                        <a:miter lim="400000"/>
                      </a:lnL>
                      <a:lnR w="28575">
                        <a:miter lim="400000"/>
                      </a:lnR>
                      <a:lnT w="12700">
                        <a:solidFill>
                          <a:srgbClr val="E7EAEB"/>
                        </a:solidFill>
                        <a:miter lim="400000"/>
                      </a:lnT>
                      <a:lnB w="28575">
                        <a:miter lim="400000"/>
                      </a:lnB>
                    </a:tcPr>
                  </a:tc>
                  <a:extLst>
                    <a:ext uri="{0D108BD9-81ED-4DB2-BD59-A6C34878D82A}">
                      <a16:rowId xmlns:a16="http://schemas.microsoft.com/office/drawing/2014/main" val="10005"/>
                    </a:ext>
                  </a:extLst>
                </a:tr>
              </a:tbl>
            </a:graphicData>
          </a:graphic>
        </p:graphicFrame>
        <p:sp>
          <p:nvSpPr>
            <p:cNvPr id="1351" name="(   )"/>
            <p:cNvSpPr txBox="1"/>
            <p:nvPr/>
          </p:nvSpPr>
          <p:spPr>
            <a:xfrm>
              <a:off x="438446" y="1689100"/>
              <a:ext cx="1020305" cy="939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6900"/>
                </a:lnSpc>
                <a:tabLst>
                  <a:tab pos="1511300" algn="l"/>
                </a:tabLst>
                <a:defRPr sz="5800">
                  <a:latin typeface="Arial Narrow"/>
                  <a:ea typeface="Arial Narrow"/>
                  <a:cs typeface="Arial Narrow"/>
                  <a:sym typeface="Arial Narrow"/>
                </a:defRPr>
              </a:lvl1pPr>
            </a:lstStyle>
            <a:p>
              <a:r>
                <a:t>(   )</a:t>
              </a:r>
            </a:p>
          </p:txBody>
        </p:sp>
        <p:sp>
          <p:nvSpPr>
            <p:cNvPr id="1352" name="(   )"/>
            <p:cNvSpPr txBox="1"/>
            <p:nvPr/>
          </p:nvSpPr>
          <p:spPr>
            <a:xfrm>
              <a:off x="438446" y="2997200"/>
              <a:ext cx="1020305" cy="939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6900"/>
                </a:lnSpc>
                <a:tabLst>
                  <a:tab pos="1511300" algn="l"/>
                </a:tabLst>
                <a:defRPr sz="5800">
                  <a:latin typeface="Arial Narrow"/>
                  <a:ea typeface="Arial Narrow"/>
                  <a:cs typeface="Arial Narrow"/>
                  <a:sym typeface="Arial Narrow"/>
                </a:defRPr>
              </a:lvl1pPr>
            </a:lstStyle>
            <a:p>
              <a:r>
                <a:t>(   )</a:t>
              </a:r>
            </a:p>
          </p:txBody>
        </p:sp>
        <p:sp>
          <p:nvSpPr>
            <p:cNvPr id="1353" name="(   )"/>
            <p:cNvSpPr txBox="1"/>
            <p:nvPr/>
          </p:nvSpPr>
          <p:spPr>
            <a:xfrm>
              <a:off x="438446" y="4318000"/>
              <a:ext cx="1020305" cy="939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6900"/>
                </a:lnSpc>
                <a:tabLst>
                  <a:tab pos="1511300" algn="l"/>
                </a:tabLst>
                <a:defRPr sz="5800">
                  <a:latin typeface="Arial Narrow"/>
                  <a:ea typeface="Arial Narrow"/>
                  <a:cs typeface="Arial Narrow"/>
                  <a:sym typeface="Arial Narrow"/>
                </a:defRPr>
              </a:lvl1pPr>
            </a:lstStyle>
            <a:p>
              <a:r>
                <a:t>(   )</a:t>
              </a:r>
            </a:p>
          </p:txBody>
        </p:sp>
        <p:sp>
          <p:nvSpPr>
            <p:cNvPr id="1354" name="(   )"/>
            <p:cNvSpPr txBox="1"/>
            <p:nvPr/>
          </p:nvSpPr>
          <p:spPr>
            <a:xfrm>
              <a:off x="438446" y="5638800"/>
              <a:ext cx="1020305" cy="939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6900"/>
                </a:lnSpc>
                <a:tabLst>
                  <a:tab pos="1511300" algn="l"/>
                </a:tabLst>
                <a:defRPr sz="5800">
                  <a:latin typeface="Arial Narrow"/>
                  <a:ea typeface="Arial Narrow"/>
                  <a:cs typeface="Arial Narrow"/>
                  <a:sym typeface="Arial Narrow"/>
                </a:defRPr>
              </a:lvl1pPr>
            </a:lstStyle>
            <a:p>
              <a:r>
                <a:t>(   )</a:t>
              </a:r>
            </a:p>
          </p:txBody>
        </p:sp>
        <p:sp>
          <p:nvSpPr>
            <p:cNvPr id="1355" name="(   )"/>
            <p:cNvSpPr txBox="1"/>
            <p:nvPr/>
          </p:nvSpPr>
          <p:spPr>
            <a:xfrm>
              <a:off x="438446" y="6921500"/>
              <a:ext cx="1020305" cy="939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6900"/>
                </a:lnSpc>
                <a:tabLst>
                  <a:tab pos="1511300" algn="l"/>
                </a:tabLst>
                <a:defRPr sz="5800">
                  <a:latin typeface="Arial Narrow"/>
                  <a:ea typeface="Arial Narrow"/>
                  <a:cs typeface="Arial Narrow"/>
                  <a:sym typeface="Arial Narrow"/>
                </a:defRPr>
              </a:lvl1pPr>
            </a:lstStyle>
            <a:p>
              <a:r>
                <a:t>(   )</a:t>
              </a:r>
            </a:p>
          </p:txBody>
        </p:sp>
        <p:sp>
          <p:nvSpPr>
            <p:cNvPr id="1356" name="(   )"/>
            <p:cNvSpPr txBox="1"/>
            <p:nvPr/>
          </p:nvSpPr>
          <p:spPr>
            <a:xfrm>
              <a:off x="451146" y="254000"/>
              <a:ext cx="1020305" cy="939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6900"/>
                </a:lnSpc>
                <a:tabLst>
                  <a:tab pos="1511300" algn="l"/>
                </a:tabLst>
                <a:defRPr sz="5800">
                  <a:solidFill>
                    <a:srgbClr val="FFFFFF"/>
                  </a:solidFill>
                  <a:uFill>
                    <a:solidFill>
                      <a:srgbClr val="FFFFFF"/>
                    </a:solidFill>
                  </a:uFill>
                  <a:latin typeface="Arial Narrow"/>
                  <a:ea typeface="Arial Narrow"/>
                  <a:cs typeface="Arial Narrow"/>
                  <a:sym typeface="Arial Narrow"/>
                </a:defRPr>
              </a:lvl1pPr>
            </a:lstStyle>
            <a:p>
              <a:r>
                <a:t>(   )</a:t>
              </a:r>
            </a:p>
          </p:txBody>
        </p:sp>
      </p:grpSp>
      <p:sp>
        <p:nvSpPr>
          <p:cNvPr id="1358" name="increase n by 1, running time  increases by about 4x"/>
          <p:cNvSpPr txBox="1"/>
          <p:nvPr/>
        </p:nvSpPr>
        <p:spPr>
          <a:xfrm>
            <a:off x="9323916" y="11550253"/>
            <a:ext cx="4864101"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ctr" defTabSz="647700">
              <a:lnSpc>
                <a:spcPts val="2800"/>
              </a:lnSpc>
              <a:buClr>
                <a:srgbClr val="D81E00"/>
              </a:buClr>
              <a:buFont typeface="Comic Sans MS"/>
              <a:tabLst>
                <a:tab pos="1511300" algn="l"/>
              </a:tabLst>
              <a:defRPr sz="2400">
                <a:solidFill>
                  <a:srgbClr val="D81E00"/>
                </a:solidFill>
                <a:uFill>
                  <a:solidFill>
                    <a:srgbClr val="D81E00"/>
                  </a:solidFill>
                </a:uFill>
                <a:latin typeface="Lucida Sans"/>
                <a:ea typeface="Lucida Sans"/>
                <a:cs typeface="Lucida Sans"/>
                <a:sym typeface="Lucida Sans"/>
              </a:defRPr>
            </a:pPr>
            <a:r>
              <a:t>increase n by 1, running time </a:t>
            </a:r>
            <a:br/>
            <a:r>
              <a:t>increases by about 4x</a:t>
            </a:r>
          </a:p>
        </p:txBody>
      </p:sp>
      <p:sp>
        <p:nvSpPr>
          <p:cNvPr id="1359" name="Line"/>
          <p:cNvSpPr/>
          <p:nvPr/>
        </p:nvSpPr>
        <p:spPr>
          <a:xfrm>
            <a:off x="11779249" y="10810513"/>
            <a:ext cx="1" cy="786175"/>
          </a:xfrm>
          <a:prstGeom prst="line">
            <a:avLst/>
          </a:prstGeom>
          <a:ln w="25400">
            <a:solidFill>
              <a:srgbClr val="D81E00"/>
            </a:solidFill>
            <a:headEnd type="triangle"/>
          </a:ln>
        </p:spPr>
        <p:txBody>
          <a:bodyPr lIns="0" tIns="0" rIns="0" bIns="0"/>
          <a:lstStyle/>
          <a:p>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72</a:t>
            </a:fld>
            <a:endParaRPr/>
          </a:p>
        </p:txBody>
      </p:sp>
      <p:sp>
        <p:nvSpPr>
          <p:cNvPr id="1364" name="In the real world: Stirling's Approximation"/>
          <p:cNvSpPr txBox="1">
            <a:spLocks noGrp="1"/>
          </p:cNvSpPr>
          <p:nvPr>
            <p:ph type="title"/>
          </p:nvPr>
        </p:nvSpPr>
        <p:spPr>
          <a:prstGeom prst="rect">
            <a:avLst/>
          </a:prstGeom>
        </p:spPr>
        <p:txBody>
          <a:bodyPr/>
          <a:lstStyle/>
          <a:p>
            <a:r>
              <a:t>In the real world: Stirling's Approximation</a:t>
            </a:r>
          </a:p>
        </p:txBody>
      </p:sp>
      <p:sp>
        <p:nvSpPr>
          <p:cNvPr id="1365" name="Why not use the formula to compute binomial coeffiecients?…"/>
          <p:cNvSpPr txBox="1">
            <a:spLocks noGrp="1"/>
          </p:cNvSpPr>
          <p:nvPr>
            <p:ph type="body" sz="half" idx="1"/>
          </p:nvPr>
        </p:nvSpPr>
        <p:spPr>
          <a:xfrm>
            <a:off x="1625600" y="1816100"/>
            <a:ext cx="20929600" cy="3898900"/>
          </a:xfrm>
          <a:prstGeom prst="rect">
            <a:avLst/>
          </a:prstGeom>
        </p:spPr>
        <p:txBody>
          <a:bodyPr/>
          <a:lstStyle/>
          <a:p>
            <a:pPr>
              <a:defRPr>
                <a:uFill>
                  <a:solidFill>
                    <a:srgbClr val="000000"/>
                  </a:solidFill>
                </a:uFill>
              </a:defRPr>
            </a:pPr>
            <a:r>
              <a:t>Why not use the formula to compute binomial coeffiecients?</a:t>
            </a:r>
          </a:p>
          <a:p>
            <a:endParaRPr/>
          </a:p>
          <a:p>
            <a:r>
              <a:t>Doesn’t work:  </a:t>
            </a:r>
            <a:r>
              <a:rPr>
                <a:uFill>
                  <a:solidFill>
                    <a:srgbClr val="000000"/>
                  </a:solidFill>
                </a:uFill>
              </a:rPr>
              <a:t>52! overflows a </a:t>
            </a:r>
            <a:r>
              <a:rPr b="1">
                <a:uFill>
                  <a:solidFill>
                    <a:srgbClr val="000000"/>
                  </a:solidFill>
                </a:uFill>
                <a:latin typeface="Courier New"/>
                <a:ea typeface="Courier New"/>
                <a:cs typeface="Courier New"/>
                <a:sym typeface="Courier New"/>
              </a:rPr>
              <a:t>long</a:t>
            </a:r>
            <a:r>
              <a:rPr>
                <a:uFill>
                  <a:solidFill>
                    <a:srgbClr val="000000"/>
                  </a:solidFill>
                </a:uFill>
              </a:rPr>
              <a:t>, even though final result doesn't.</a:t>
            </a:r>
          </a:p>
          <a:p>
            <a:endParaRPr>
              <a:uFill>
                <a:solidFill>
                  <a:srgbClr val="000000"/>
                </a:solidFill>
              </a:uFill>
            </a:endParaRPr>
          </a:p>
          <a:p>
            <a:r>
              <a:t>Instead of computing exact values, use </a:t>
            </a:r>
            <a:r>
              <a:rPr>
                <a:solidFill>
                  <a:srgbClr val="D81E00"/>
                </a:solidFill>
              </a:rPr>
              <a:t>Stirling's approximation:</a:t>
            </a:r>
          </a:p>
        </p:txBody>
      </p:sp>
      <p:sp>
        <p:nvSpPr>
          <p:cNvPr id="1366" name=":"/>
          <p:cNvSpPr txBox="1"/>
          <p:nvPr/>
        </p:nvSpPr>
        <p:spPr>
          <a:xfrm>
            <a:off x="10422128" y="1917700"/>
            <a:ext cx="202705" cy="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defTabSz="647700">
              <a:lnSpc>
                <a:spcPts val="2600"/>
              </a:lnSpc>
              <a:buClr>
                <a:srgbClr val="000000"/>
              </a:buClr>
              <a:buFont typeface="Comic Sans MS"/>
              <a:tabLst>
                <a:tab pos="1511300" algn="l"/>
              </a:tabLst>
              <a:defRPr sz="2200">
                <a:latin typeface="Lucida Sans"/>
                <a:ea typeface="Lucida Sans"/>
                <a:cs typeface="Lucida Sans"/>
                <a:sym typeface="Lucida Sans"/>
              </a:defRPr>
            </a:lvl1pPr>
          </a:lstStyle>
          <a:p>
            <a:r>
              <a:t>:</a:t>
            </a:r>
          </a:p>
        </p:txBody>
      </p:sp>
      <p:pic>
        <p:nvPicPr>
          <p:cNvPr id="1367" name="image.pdf" descr="image.pdf"/>
          <p:cNvPicPr>
            <a:picLocks/>
          </p:cNvPicPr>
          <p:nvPr/>
        </p:nvPicPr>
        <p:blipFill>
          <a:blip r:embed="rId2"/>
          <a:stretch>
            <a:fillRect/>
          </a:stretch>
        </p:blipFill>
        <p:spPr>
          <a:xfrm>
            <a:off x="7203678" y="6248400"/>
            <a:ext cx="11090275" cy="1041401"/>
          </a:xfrm>
          <a:prstGeom prst="rect">
            <a:avLst/>
          </a:prstGeom>
          <a:ln w="12700">
            <a:miter lim="400000"/>
          </a:ln>
        </p:spPr>
      </p:pic>
      <p:pic>
        <p:nvPicPr>
          <p:cNvPr id="1368" name="image.pdf" descr="image.pdf"/>
          <p:cNvPicPr>
            <a:picLocks/>
          </p:cNvPicPr>
          <p:nvPr/>
        </p:nvPicPr>
        <p:blipFill>
          <a:blip r:embed="rId3"/>
          <a:stretch>
            <a:fillRect/>
          </a:stretch>
        </p:blipFill>
        <p:spPr>
          <a:xfrm>
            <a:off x="16719153" y="1575990"/>
            <a:ext cx="3149601" cy="1143001"/>
          </a:xfrm>
          <a:prstGeom prst="rect">
            <a:avLst/>
          </a:prstGeom>
          <a:ln w="12700">
            <a:miter lim="400000"/>
          </a:ln>
        </p:spPr>
      </p:pic>
      <p:graphicFrame>
        <p:nvGraphicFramePr>
          <p:cNvPr id="1369" name="Table"/>
          <p:cNvGraphicFramePr/>
          <p:nvPr/>
        </p:nvGraphicFramePr>
        <p:xfrm>
          <a:off x="2816049" y="8445500"/>
          <a:ext cx="18508418" cy="4228365"/>
        </p:xfrm>
        <a:graphic>
          <a:graphicData uri="http://schemas.openxmlformats.org/drawingml/2006/table">
            <a:tbl>
              <a:tblPr firstRow="1">
                <a:tableStyleId>{8F44A2F1-9E1F-4B54-A3A2-5F16C0AD49E2}</a:tableStyleId>
              </a:tblPr>
              <a:tblGrid>
                <a:gridCol w="6117798">
                  <a:extLst>
                    <a:ext uri="{9D8B030D-6E8A-4147-A177-3AD203B41FA5}">
                      <a16:colId xmlns:a16="http://schemas.microsoft.com/office/drawing/2014/main" val="20000"/>
                    </a:ext>
                  </a:extLst>
                </a:gridCol>
                <a:gridCol w="3982946">
                  <a:extLst>
                    <a:ext uri="{9D8B030D-6E8A-4147-A177-3AD203B41FA5}">
                      <a16:colId xmlns:a16="http://schemas.microsoft.com/office/drawing/2014/main" val="20001"/>
                    </a:ext>
                  </a:extLst>
                </a:gridCol>
                <a:gridCol w="8407674">
                  <a:extLst>
                    <a:ext uri="{9D8B030D-6E8A-4147-A177-3AD203B41FA5}">
                      <a16:colId xmlns:a16="http://schemas.microsoft.com/office/drawing/2014/main" val="20002"/>
                    </a:ext>
                  </a:extLst>
                </a:gridCol>
              </a:tblGrid>
              <a:tr h="1038076">
                <a:tc>
                  <a:txBody>
                    <a:bodyPr/>
                    <a:lstStyle/>
                    <a:p>
                      <a:pPr defTabSz="914400">
                        <a:lnSpc>
                          <a:spcPts val="4200"/>
                        </a:lnSpc>
                        <a:tabLst/>
                        <a:defRPr sz="1800" i="0"/>
                      </a:pPr>
                      <a:r>
                        <a:rPr sz="2400" i="1">
                          <a:solidFill>
                            <a:srgbClr val="FFFFFF"/>
                          </a:solidFill>
                          <a:uFill>
                            <a:solidFill>
                              <a:srgbClr val="000000"/>
                            </a:solidFill>
                          </a:uFill>
                          <a:sym typeface="Lucida Sans"/>
                        </a:rPr>
                        <a:t>approach</a:t>
                      </a:r>
                    </a:p>
                  </a:txBody>
                  <a:tcPr marL="25400" marR="25400" marT="25400" marB="25400" anchor="ctr" horzOverflow="overflow">
                    <a:lnL w="28575">
                      <a:miter lim="400000"/>
                    </a:lnL>
                    <a:lnR w="12700">
                      <a:solidFill>
                        <a:srgbClr val="E7EAEB"/>
                      </a:solidFill>
                      <a:miter lim="400000"/>
                    </a:lnR>
                    <a:lnT w="28575">
                      <a:miter lim="400000"/>
                    </a:lnT>
                    <a:lnB w="12700">
                      <a:solidFill>
                        <a:srgbClr val="E7EAEB"/>
                      </a:solidFill>
                      <a:miter lim="400000"/>
                    </a:lnB>
                    <a:solidFill>
                      <a:srgbClr val="5E5E5E"/>
                    </a:solidFill>
                  </a:tcPr>
                </a:tc>
                <a:tc>
                  <a:txBody>
                    <a:bodyPr/>
                    <a:lstStyle/>
                    <a:p>
                      <a:pPr defTabSz="914400">
                        <a:lnSpc>
                          <a:spcPts val="4200"/>
                        </a:lnSpc>
                        <a:tabLst/>
                        <a:defRPr sz="1800" i="0"/>
                      </a:pPr>
                      <a:r>
                        <a:rPr sz="2400" i="1">
                          <a:solidFill>
                            <a:srgbClr val="FFFFFF"/>
                          </a:solidFill>
                          <a:uFill>
                            <a:solidFill>
                              <a:srgbClr val="000000"/>
                            </a:solidFill>
                          </a:uFill>
                          <a:sym typeface="Lucida Sans"/>
                        </a:rPr>
                        <a:t>order of growth of running time</a:t>
                      </a:r>
                    </a:p>
                  </a:txBody>
                  <a:tcPr marL="25400" marR="25400" marT="25400" marB="25400" anchor="ctr" horzOverflow="overflow">
                    <a:lnL w="12700">
                      <a:solidFill>
                        <a:srgbClr val="E7EAEB"/>
                      </a:solidFill>
                      <a:miter lim="400000"/>
                    </a:lnL>
                    <a:lnR w="12700">
                      <a:solidFill>
                        <a:srgbClr val="E7EAEB"/>
                      </a:solidFill>
                      <a:miter lim="400000"/>
                    </a:lnR>
                    <a:lnT w="28575">
                      <a:miter lim="400000"/>
                    </a:lnT>
                    <a:lnB w="12700">
                      <a:solidFill>
                        <a:srgbClr val="E7EAEB"/>
                      </a:solidFill>
                      <a:miter lim="400000"/>
                    </a:lnB>
                    <a:solidFill>
                      <a:srgbClr val="5E5E5E"/>
                    </a:solidFill>
                  </a:tcPr>
                </a:tc>
                <a:tc>
                  <a:txBody>
                    <a:bodyPr/>
                    <a:lstStyle/>
                    <a:p>
                      <a:pPr defTabSz="914400">
                        <a:lnSpc>
                          <a:spcPts val="4200"/>
                        </a:lnSpc>
                        <a:tabLst/>
                        <a:defRPr sz="1800" i="0"/>
                      </a:pPr>
                      <a:r>
                        <a:rPr sz="2400" i="1">
                          <a:solidFill>
                            <a:srgbClr val="FFFFFF"/>
                          </a:solidFill>
                          <a:uFill>
                            <a:solidFill>
                              <a:srgbClr val="000000"/>
                            </a:solidFill>
                          </a:uFill>
                          <a:sym typeface="Lucida Sans"/>
                        </a:rPr>
                        <a:t>comment</a:t>
                      </a:r>
                    </a:p>
                  </a:txBody>
                  <a:tcPr marL="25400" marR="25400" marT="25400" marB="25400" anchor="ctr" horzOverflow="overflow">
                    <a:lnL w="12700">
                      <a:solidFill>
                        <a:srgbClr val="E7EAEB"/>
                      </a:solidFill>
                      <a:miter lim="400000"/>
                    </a:lnL>
                    <a:lnR w="28575">
                      <a:miter lim="400000"/>
                    </a:lnR>
                    <a:lnT w="28575">
                      <a:miter lim="400000"/>
                    </a:lnT>
                    <a:lnB w="12700">
                      <a:solidFill>
                        <a:srgbClr val="E7EAEB"/>
                      </a:solidFill>
                      <a:miter lim="400000"/>
                    </a:lnB>
                    <a:solidFill>
                      <a:srgbClr val="5E5E5E"/>
                    </a:solidFill>
                  </a:tcPr>
                </a:tc>
                <a:extLst>
                  <a:ext uri="{0D108BD9-81ED-4DB2-BD59-A6C34878D82A}">
                    <a16:rowId xmlns:a16="http://schemas.microsoft.com/office/drawing/2014/main" val="10000"/>
                  </a:ext>
                </a:extLst>
              </a:tr>
              <a:tr h="790915">
                <a:tc>
                  <a:txBody>
                    <a:bodyPr/>
                    <a:lstStyle/>
                    <a:p>
                      <a:pPr defTabSz="914400">
                        <a:lnSpc>
                          <a:spcPct val="100000"/>
                        </a:lnSpc>
                        <a:tabLst/>
                        <a:defRPr sz="1800"/>
                      </a:pPr>
                      <a:r>
                        <a:rPr sz="2400">
                          <a:uFill>
                            <a:solidFill>
                              <a:srgbClr val="000000"/>
                            </a:solidFill>
                          </a:uFill>
                          <a:sym typeface="Lucida Sans"/>
                        </a:rPr>
                        <a:t>recursive</a:t>
                      </a:r>
                    </a:p>
                  </a:txBody>
                  <a:tcPr marL="38100" marR="38100" marT="38100" marB="38100" anchor="ctr" horzOverflow="overflow">
                    <a:lnL w="28575">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defTabSz="914400">
                        <a:lnSpc>
                          <a:spcPct val="100000"/>
                        </a:lnSpc>
                        <a:tabLst/>
                        <a:defRPr sz="2800">
                          <a:uFill>
                            <a:solidFill>
                              <a:srgbClr val="000000"/>
                            </a:solidFill>
                          </a:uFill>
                          <a:sym typeface="Lucida Sans"/>
                        </a:defRPr>
                      </a:pPr>
                      <a:r>
                        <a:t>2</a:t>
                      </a:r>
                      <a:r>
                        <a:rPr i="1" baseline="31999"/>
                        <a:t>N</a:t>
                      </a:r>
                    </a:p>
                  </a:txBody>
                  <a:tcPr marL="38100" marR="38100" marT="38100" marB="38100" anchor="ctr" horzOverflow="overflow">
                    <a:lnL w="12700">
                      <a:solidFill>
                        <a:srgbClr val="E7EAEB"/>
                      </a:solidFill>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defTabSz="914400">
                        <a:lnSpc>
                          <a:spcPct val="100000"/>
                        </a:lnSpc>
                        <a:tabLst/>
                        <a:defRPr sz="1800"/>
                      </a:pPr>
                      <a:r>
                        <a:rPr sz="2400">
                          <a:uFill>
                            <a:solidFill>
                              <a:srgbClr val="000000"/>
                            </a:solidFill>
                          </a:uFill>
                          <a:sym typeface="Lucida Sans"/>
                        </a:rPr>
                        <a:t>useless unless N is very small</a:t>
                      </a:r>
                    </a:p>
                  </a:txBody>
                  <a:tcPr marL="38100" marR="38100" marT="38100" marB="38100" anchor="ctr" horzOverflow="overflow">
                    <a:lnL w="12700">
                      <a:solidFill>
                        <a:srgbClr val="E7EAEB"/>
                      </a:solidFill>
                      <a:miter lim="400000"/>
                    </a:lnL>
                    <a:lnR w="28575">
                      <a:miter lim="400000"/>
                    </a:lnR>
                    <a:lnT w="12700">
                      <a:solidFill>
                        <a:srgbClr val="E7EAEB"/>
                      </a:solidFill>
                      <a:miter lim="400000"/>
                    </a:lnT>
                    <a:lnB w="12700">
                      <a:solidFill>
                        <a:srgbClr val="E7EAEB"/>
                      </a:solidFill>
                      <a:miter lim="400000"/>
                    </a:lnB>
                  </a:tcPr>
                </a:tc>
                <a:extLst>
                  <a:ext uri="{0D108BD9-81ED-4DB2-BD59-A6C34878D82A}">
                    <a16:rowId xmlns:a16="http://schemas.microsoft.com/office/drawing/2014/main" val="10001"/>
                  </a:ext>
                </a:extLst>
              </a:tr>
              <a:tr h="790915">
                <a:tc>
                  <a:txBody>
                    <a:bodyPr/>
                    <a:lstStyle/>
                    <a:p>
                      <a:pPr defTabSz="914400">
                        <a:lnSpc>
                          <a:spcPct val="100000"/>
                        </a:lnSpc>
                        <a:tabLst/>
                        <a:defRPr sz="1800"/>
                      </a:pPr>
                      <a:r>
                        <a:rPr sz="2400">
                          <a:uFill>
                            <a:solidFill>
                              <a:srgbClr val="000000"/>
                            </a:solidFill>
                          </a:uFill>
                          <a:sym typeface="Lucida Sans"/>
                        </a:rPr>
                        <a:t>dynamic programming</a:t>
                      </a:r>
                    </a:p>
                  </a:txBody>
                  <a:tcPr marL="38100" marR="38100" marT="38100" marB="38100" anchor="ctr" horzOverflow="overflow">
                    <a:lnL w="28575">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defTabSz="914400">
                        <a:lnSpc>
                          <a:spcPct val="100000"/>
                        </a:lnSpc>
                        <a:tabLst/>
                        <a:defRPr sz="2800" spc="392">
                          <a:uFill>
                            <a:solidFill>
                              <a:srgbClr val="000000"/>
                            </a:solidFill>
                          </a:uFill>
                          <a:sym typeface="Lucida Sans"/>
                        </a:defRPr>
                      </a:pPr>
                      <a:r>
                        <a:rPr i="1"/>
                        <a:t>N</a:t>
                      </a:r>
                      <a:r>
                        <a:rPr baseline="31999"/>
                        <a:t>2</a:t>
                      </a:r>
                    </a:p>
                  </a:txBody>
                  <a:tcPr marL="38100" marR="38100" marT="38100" marB="38100" anchor="ctr" horzOverflow="overflow">
                    <a:lnL w="12700">
                      <a:solidFill>
                        <a:srgbClr val="E7EAEB"/>
                      </a:solidFill>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defTabSz="914400">
                        <a:lnSpc>
                          <a:spcPct val="100000"/>
                        </a:lnSpc>
                        <a:tabLst/>
                        <a:defRPr sz="1800"/>
                      </a:pPr>
                      <a:r>
                        <a:rPr sz="2400">
                          <a:uFill>
                            <a:solidFill>
                              <a:srgbClr val="000000"/>
                            </a:solidFill>
                          </a:uFill>
                          <a:sym typeface="Lucida Sans"/>
                        </a:rPr>
                        <a:t>best way to get exact answer</a:t>
                      </a:r>
                    </a:p>
                  </a:txBody>
                  <a:tcPr marL="38100" marR="38100" marT="38100" marB="38100" anchor="ctr" horzOverflow="overflow">
                    <a:lnL w="12700">
                      <a:solidFill>
                        <a:srgbClr val="E7EAEB"/>
                      </a:solidFill>
                      <a:miter lim="400000"/>
                    </a:lnL>
                    <a:lnR w="28575">
                      <a:miter lim="400000"/>
                    </a:lnR>
                    <a:lnT w="12700">
                      <a:solidFill>
                        <a:srgbClr val="E7EAEB"/>
                      </a:solidFill>
                      <a:miter lim="400000"/>
                    </a:lnT>
                    <a:lnB w="12700">
                      <a:solidFill>
                        <a:srgbClr val="E7EAEB"/>
                      </a:solidFill>
                      <a:miter lim="400000"/>
                    </a:lnB>
                  </a:tcPr>
                </a:tc>
                <a:extLst>
                  <a:ext uri="{0D108BD9-81ED-4DB2-BD59-A6C34878D82A}">
                    <a16:rowId xmlns:a16="http://schemas.microsoft.com/office/drawing/2014/main" val="10002"/>
                  </a:ext>
                </a:extLst>
              </a:tr>
              <a:tr h="790915">
                <a:tc>
                  <a:txBody>
                    <a:bodyPr/>
                    <a:lstStyle/>
                    <a:p>
                      <a:pPr defTabSz="914400">
                        <a:lnSpc>
                          <a:spcPct val="100000"/>
                        </a:lnSpc>
                        <a:tabLst/>
                        <a:defRPr sz="1800"/>
                      </a:pPr>
                      <a:r>
                        <a:rPr sz="2400">
                          <a:uFill>
                            <a:solidFill>
                              <a:srgbClr val="000000"/>
                            </a:solidFill>
                          </a:uFill>
                          <a:sym typeface="Lucida Sans"/>
                        </a:rPr>
                        <a:t>direct from formula</a:t>
                      </a:r>
                    </a:p>
                  </a:txBody>
                  <a:tcPr marL="38100" marR="38100" marT="38100" marB="38100" anchor="ctr" horzOverflow="overflow">
                    <a:lnL w="28575">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defTabSz="914400">
                        <a:lnSpc>
                          <a:spcPct val="100000"/>
                        </a:lnSpc>
                        <a:tabLst/>
                        <a:defRPr sz="1800"/>
                      </a:pPr>
                      <a:r>
                        <a:rPr sz="2800">
                          <a:uFill>
                            <a:solidFill>
                              <a:srgbClr val="000000"/>
                            </a:solidFill>
                          </a:uFill>
                          <a:sym typeface="Lucida Sans"/>
                        </a:rPr>
                        <a:t>N</a:t>
                      </a:r>
                    </a:p>
                  </a:txBody>
                  <a:tcPr marL="38100" marR="38100" marT="38100" marB="38100" anchor="ctr" horzOverflow="overflow">
                    <a:lnL w="12700">
                      <a:solidFill>
                        <a:srgbClr val="E7EAEB"/>
                      </a:solidFill>
                      <a:miter lim="400000"/>
                    </a:lnL>
                    <a:lnR w="12700">
                      <a:solidFill>
                        <a:srgbClr val="E7EAEB"/>
                      </a:solidFill>
                      <a:miter lim="400000"/>
                    </a:lnR>
                    <a:lnT w="12700">
                      <a:solidFill>
                        <a:srgbClr val="E7EAEB"/>
                      </a:solidFill>
                      <a:miter lim="400000"/>
                    </a:lnT>
                    <a:lnB w="12700">
                      <a:solidFill>
                        <a:srgbClr val="E7EAEB"/>
                      </a:solidFill>
                      <a:miter lim="400000"/>
                    </a:lnB>
                  </a:tcPr>
                </a:tc>
                <a:tc>
                  <a:txBody>
                    <a:bodyPr/>
                    <a:lstStyle/>
                    <a:p>
                      <a:pPr defTabSz="914400">
                        <a:lnSpc>
                          <a:spcPct val="100000"/>
                        </a:lnSpc>
                        <a:tabLst/>
                        <a:defRPr sz="1800"/>
                      </a:pPr>
                      <a:r>
                        <a:rPr sz="2400">
                          <a:uFill>
                            <a:solidFill>
                              <a:srgbClr val="000000"/>
                            </a:solidFill>
                          </a:uFill>
                          <a:sym typeface="Lucida Sans"/>
                        </a:rPr>
                        <a:t>no good for large N (overflow)</a:t>
                      </a:r>
                    </a:p>
                  </a:txBody>
                  <a:tcPr marL="38100" marR="38100" marT="38100" marB="38100" anchor="ctr" horzOverflow="overflow">
                    <a:lnL w="12700">
                      <a:solidFill>
                        <a:srgbClr val="E7EAEB"/>
                      </a:solidFill>
                      <a:miter lim="400000"/>
                    </a:lnL>
                    <a:lnR w="28575">
                      <a:miter lim="400000"/>
                    </a:lnR>
                    <a:lnT w="12700">
                      <a:solidFill>
                        <a:srgbClr val="E7EAEB"/>
                      </a:solidFill>
                      <a:miter lim="400000"/>
                    </a:lnT>
                    <a:lnB w="12700">
                      <a:solidFill>
                        <a:srgbClr val="E7EAEB"/>
                      </a:solidFill>
                      <a:miter lim="400000"/>
                    </a:lnB>
                  </a:tcPr>
                </a:tc>
                <a:extLst>
                  <a:ext uri="{0D108BD9-81ED-4DB2-BD59-A6C34878D82A}">
                    <a16:rowId xmlns:a16="http://schemas.microsoft.com/office/drawing/2014/main" val="10003"/>
                  </a:ext>
                </a:extLst>
              </a:tr>
              <a:tr h="790915">
                <a:tc>
                  <a:txBody>
                    <a:bodyPr/>
                    <a:lstStyle/>
                    <a:p>
                      <a:pPr defTabSz="914400">
                        <a:lnSpc>
                          <a:spcPct val="100000"/>
                        </a:lnSpc>
                        <a:tabLst/>
                        <a:defRPr sz="1800"/>
                      </a:pPr>
                      <a:r>
                        <a:rPr sz="2400">
                          <a:uFill>
                            <a:solidFill>
                              <a:srgbClr val="000000"/>
                            </a:solidFill>
                          </a:uFill>
                          <a:sym typeface="Lucida Sans"/>
                        </a:rPr>
                        <a:t>Stirling’s approximation</a:t>
                      </a:r>
                    </a:p>
                  </a:txBody>
                  <a:tcPr marL="38100" marR="38100" marT="38100" marB="38100" anchor="ctr" horzOverflow="overflow">
                    <a:lnL w="28575">
                      <a:miter lim="400000"/>
                    </a:lnL>
                    <a:lnR w="12700">
                      <a:solidFill>
                        <a:srgbClr val="E7EAEB"/>
                      </a:solidFill>
                      <a:miter lim="400000"/>
                    </a:lnR>
                    <a:lnT w="12700">
                      <a:solidFill>
                        <a:srgbClr val="E7EAEB"/>
                      </a:solidFill>
                      <a:miter lim="400000"/>
                    </a:lnT>
                    <a:lnB w="28575">
                      <a:miter lim="400000"/>
                    </a:lnB>
                  </a:tcPr>
                </a:tc>
                <a:tc>
                  <a:txBody>
                    <a:bodyPr/>
                    <a:lstStyle/>
                    <a:p>
                      <a:pPr defTabSz="914400">
                        <a:lnSpc>
                          <a:spcPct val="100000"/>
                        </a:lnSpc>
                        <a:tabLst/>
                        <a:defRPr sz="1800"/>
                      </a:pPr>
                      <a:r>
                        <a:rPr sz="2800">
                          <a:uFill>
                            <a:solidFill>
                              <a:srgbClr val="000000"/>
                            </a:solidFill>
                          </a:uFill>
                          <a:sym typeface="Lucida Sans"/>
                        </a:rPr>
                        <a:t>constant</a:t>
                      </a:r>
                    </a:p>
                  </a:txBody>
                  <a:tcPr marL="38100" marR="38100" marT="38100" marB="38100" anchor="ctr" horzOverflow="overflow">
                    <a:lnL w="12700">
                      <a:solidFill>
                        <a:srgbClr val="E7EAEB"/>
                      </a:solidFill>
                      <a:miter lim="400000"/>
                    </a:lnL>
                    <a:lnR w="12700">
                      <a:solidFill>
                        <a:srgbClr val="E7EAEB"/>
                      </a:solidFill>
                      <a:miter lim="400000"/>
                    </a:lnR>
                    <a:lnT w="12700">
                      <a:solidFill>
                        <a:srgbClr val="E7EAEB"/>
                      </a:solidFill>
                      <a:miter lim="400000"/>
                    </a:lnT>
                    <a:lnB w="28575">
                      <a:miter lim="400000"/>
                    </a:lnB>
                  </a:tcPr>
                </a:tc>
                <a:tc>
                  <a:txBody>
                    <a:bodyPr/>
                    <a:lstStyle/>
                    <a:p>
                      <a:pPr defTabSz="914400">
                        <a:lnSpc>
                          <a:spcPct val="100000"/>
                        </a:lnSpc>
                        <a:tabLst/>
                        <a:defRPr sz="1800"/>
                      </a:pPr>
                      <a:r>
                        <a:rPr sz="2400">
                          <a:uFill>
                            <a:solidFill>
                              <a:srgbClr val="000000"/>
                            </a:solidFill>
                          </a:uFill>
                          <a:sym typeface="Lucida Sans"/>
                        </a:rPr>
                        <a:t>extremely accurate in practice</a:t>
                      </a:r>
                    </a:p>
                  </a:txBody>
                  <a:tcPr marL="38100" marR="38100" marT="38100" marB="38100" anchor="ctr" horzOverflow="overflow">
                    <a:lnL w="12700">
                      <a:solidFill>
                        <a:srgbClr val="E7EAEB"/>
                      </a:solidFill>
                      <a:miter lim="400000"/>
                    </a:lnL>
                    <a:lnR w="28575">
                      <a:miter lim="400000"/>
                    </a:lnR>
                    <a:lnT w="12700">
                      <a:solidFill>
                        <a:srgbClr val="E7EAEB"/>
                      </a:solidFill>
                      <a:miter lim="400000"/>
                    </a:lnT>
                    <a:lnB w="28575">
                      <a:miter lim="400000"/>
                    </a:lnB>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72" name="CoreMemory03.png" descr="CoreMemory03.png"/>
          <p:cNvPicPr>
            <a:picLocks noChangeAspect="1"/>
          </p:cNvPicPr>
          <p:nvPr/>
        </p:nvPicPr>
        <p:blipFill>
          <a:blip r:embed="rId2"/>
          <a:stretch>
            <a:fillRect/>
          </a:stretch>
        </p:blipFill>
        <p:spPr>
          <a:xfrm>
            <a:off x="7721600" y="4000500"/>
            <a:ext cx="8933267" cy="8915400"/>
          </a:xfrm>
          <a:prstGeom prst="rect">
            <a:avLst/>
          </a:prstGeom>
          <a:ln w="12700">
            <a:miter lim="400000"/>
          </a:ln>
        </p:spPr>
      </p:pic>
      <p:sp>
        <p:nvSpPr>
          <p:cNvPr id="1373" name="Memory"/>
          <p:cNvSpPr txBox="1">
            <a:spLocks noGrp="1"/>
          </p:cNvSpPr>
          <p:nvPr>
            <p:ph type="title"/>
          </p:nvPr>
        </p:nvSpPr>
        <p:spPr>
          <a:xfrm>
            <a:off x="1122871" y="304799"/>
            <a:ext cx="15201900" cy="1752600"/>
          </a:xfrm>
          <a:prstGeom prst="rect">
            <a:avLst/>
          </a:prstGeom>
        </p:spPr>
        <p:txBody>
          <a:bodyPr/>
          <a:lstStyle/>
          <a:p>
            <a:r>
              <a:rPr dirty="0"/>
              <a:t>Memory</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DFF5-A109-534F-9E64-A6EFEF661D54}"/>
              </a:ext>
            </a:extLst>
          </p:cNvPr>
          <p:cNvSpPr>
            <a:spLocks noGrp="1"/>
          </p:cNvSpPr>
          <p:nvPr>
            <p:ph type="title"/>
          </p:nvPr>
        </p:nvSpPr>
        <p:spPr/>
        <p:txBody>
          <a:bodyPr/>
          <a:lstStyle/>
          <a:p>
            <a:r>
              <a:rPr lang="en-US" dirty="0"/>
              <a:t>Java </a:t>
            </a:r>
            <a:r>
              <a:rPr lang="en-US" dirty="0" err="1"/>
              <a:t>ArrayList</a:t>
            </a:r>
            <a:r>
              <a:rPr lang="en-US" dirty="0"/>
              <a:t> Class</a:t>
            </a:r>
          </a:p>
        </p:txBody>
      </p:sp>
    </p:spTree>
    <p:extLst>
      <p:ext uri="{BB962C8B-B14F-4D97-AF65-F5344CB8AC3E}">
        <p14:creationId xmlns:p14="http://schemas.microsoft.com/office/powerpoint/2010/main" val="217070093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474C-D964-9541-A75C-641415503D09}"/>
              </a:ext>
            </a:extLst>
          </p:cNvPr>
          <p:cNvSpPr>
            <a:spLocks noGrp="1"/>
          </p:cNvSpPr>
          <p:nvPr>
            <p:ph type="title"/>
          </p:nvPr>
        </p:nvSpPr>
        <p:spPr/>
        <p:txBody>
          <a:bodyPr/>
          <a:lstStyle/>
          <a:p>
            <a:r>
              <a:rPr lang="en-US" dirty="0"/>
              <a:t>Java </a:t>
            </a:r>
            <a:r>
              <a:rPr lang="en-US" dirty="0" err="1"/>
              <a:t>ArrayList</a:t>
            </a:r>
            <a:r>
              <a:rPr lang="en-US" dirty="0"/>
              <a:t> </a:t>
            </a:r>
          </a:p>
        </p:txBody>
      </p:sp>
      <p:sp>
        <p:nvSpPr>
          <p:cNvPr id="3" name="TextBox 2">
            <a:extLst>
              <a:ext uri="{FF2B5EF4-FFF2-40B4-BE49-F238E27FC236}">
                <a16:creationId xmlns:a16="http://schemas.microsoft.com/office/drawing/2014/main" id="{1374C64E-DCDB-5646-8A6A-65D43E399C5E}"/>
              </a:ext>
            </a:extLst>
          </p:cNvPr>
          <p:cNvSpPr txBox="1"/>
          <p:nvPr/>
        </p:nvSpPr>
        <p:spPr>
          <a:xfrm>
            <a:off x="1861526" y="2140428"/>
            <a:ext cx="18649411" cy="108747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200" dirty="0">
                <a:latin typeface="Lucida Sans" panose="020B0602030504020204" pitchFamily="34" charset="77"/>
              </a:rPr>
              <a:t>As arrays an </a:t>
            </a:r>
            <a:r>
              <a:rPr lang="en-US" sz="3200" i="1" dirty="0" err="1">
                <a:solidFill>
                  <a:schemeClr val="accent1">
                    <a:lumMod val="75000"/>
                  </a:schemeClr>
                </a:solidFill>
                <a:latin typeface="Lucida Sans" panose="020B0602030504020204" pitchFamily="34" charset="77"/>
                <a:ea typeface="Courier New" charset="0"/>
                <a:cs typeface="Courier New" charset="0"/>
              </a:rPr>
              <a:t>ArrayList</a:t>
            </a:r>
            <a:r>
              <a:rPr lang="en-US" sz="3200" dirty="0">
                <a:latin typeface="Lucida Sans" panose="020B0602030504020204" pitchFamily="34" charset="77"/>
              </a:rPr>
              <a:t> </a:t>
            </a:r>
            <a:r>
              <a:rPr lang="en-US" altLang="x-none" sz="3200" dirty="0">
                <a:latin typeface="Lucida Sans" panose="020B0602030504020204" pitchFamily="34" charset="77"/>
              </a:rPr>
              <a:t>also store large amounts of data in a single collection that can be referred to with a single variable.</a:t>
            </a:r>
            <a:endParaRPr kumimoji="0" lang="en-US" sz="3200" i="0" u="none" strike="noStrike" cap="none" spc="0" normalizeH="0" baseline="0" dirty="0">
              <a:ln>
                <a:noFill/>
              </a:ln>
              <a:effectLst/>
              <a:uFillTx/>
              <a:latin typeface="Lucida Sans" panose="020B0602030504020204" pitchFamily="34" charset="77"/>
              <a:sym typeface="Helvetica"/>
            </a:endParaRPr>
          </a:p>
        </p:txBody>
      </p:sp>
      <p:sp>
        <p:nvSpPr>
          <p:cNvPr id="4" name="TextBox 3">
            <a:extLst>
              <a:ext uri="{FF2B5EF4-FFF2-40B4-BE49-F238E27FC236}">
                <a16:creationId xmlns:a16="http://schemas.microsoft.com/office/drawing/2014/main" id="{C4ADAD3A-4518-2F49-8C3F-C3A7E0C28DB6}"/>
              </a:ext>
            </a:extLst>
          </p:cNvPr>
          <p:cNvSpPr txBox="1"/>
          <p:nvPr/>
        </p:nvSpPr>
        <p:spPr>
          <a:xfrm>
            <a:off x="1861526" y="4085633"/>
            <a:ext cx="18649411" cy="65659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3600" dirty="0">
                <a:latin typeface="Lucida Sans" panose="020B0602030504020204" pitchFamily="34" charset="77"/>
              </a:rPr>
              <a:t>The </a:t>
            </a:r>
            <a:r>
              <a:rPr lang="en-US" sz="3600" i="1" dirty="0" err="1">
                <a:latin typeface="Lucida Sans" panose="020B0602030504020204" pitchFamily="34" charset="77"/>
                <a:ea typeface="Courier New" charset="0"/>
                <a:cs typeface="Courier New" charset="0"/>
              </a:rPr>
              <a:t>ArrayList</a:t>
            </a:r>
            <a:r>
              <a:rPr lang="en-US" sz="3600" dirty="0">
                <a:latin typeface="Lucida Sans" panose="020B0602030504020204" pitchFamily="34" charset="77"/>
              </a:rPr>
              <a:t> class provides a </a:t>
            </a:r>
            <a:r>
              <a:rPr lang="en-US" sz="3600" dirty="0">
                <a:solidFill>
                  <a:schemeClr val="accent1">
                    <a:lumMod val="75000"/>
                  </a:schemeClr>
                </a:solidFill>
                <a:latin typeface="Lucida Sans" panose="020B0602030504020204" pitchFamily="34" charset="77"/>
              </a:rPr>
              <a:t>dynamic</a:t>
            </a:r>
            <a:r>
              <a:rPr lang="en-US" sz="3600" dirty="0">
                <a:latin typeface="Lucida Sans" panose="020B0602030504020204" pitchFamily="34" charset="77"/>
              </a:rPr>
              <a:t> array implementation </a:t>
            </a:r>
          </a:p>
        </p:txBody>
      </p:sp>
      <p:sp>
        <p:nvSpPr>
          <p:cNvPr id="5" name="TextBox 4">
            <a:extLst>
              <a:ext uri="{FF2B5EF4-FFF2-40B4-BE49-F238E27FC236}">
                <a16:creationId xmlns:a16="http://schemas.microsoft.com/office/drawing/2014/main" id="{9D262836-7B61-C544-9D31-A5E1668A0185}"/>
              </a:ext>
            </a:extLst>
          </p:cNvPr>
          <p:cNvSpPr txBox="1"/>
          <p:nvPr/>
        </p:nvSpPr>
        <p:spPr>
          <a:xfrm>
            <a:off x="3023306" y="4949128"/>
            <a:ext cx="16325850"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lvl="1" indent="-457200">
              <a:buFont typeface="Arial" panose="020B0604020202020204" pitchFamily="34" charset="0"/>
              <a:buChar char="•"/>
            </a:pPr>
            <a:r>
              <a:rPr lang="en-US" sz="3200" dirty="0">
                <a:latin typeface="Lucida Sans" panose="020B0602030504020204" pitchFamily="34" charset="77"/>
              </a:rPr>
              <a:t>stores objects of the same type sequentially</a:t>
            </a:r>
          </a:p>
          <a:p>
            <a:pPr marL="457200" lvl="1" indent="-457200">
              <a:buFont typeface="Arial" panose="020B0604020202020204" pitchFamily="34" charset="0"/>
              <a:buChar char="•"/>
            </a:pPr>
            <a:r>
              <a:rPr lang="en-US" sz="3200" dirty="0">
                <a:latin typeface="Lucida Sans" panose="020B0602030504020204" pitchFamily="34" charset="77"/>
              </a:rPr>
              <a:t>grows as needed (double its size)</a:t>
            </a:r>
          </a:p>
          <a:p>
            <a:pPr marL="457200" lvl="1" indent="-457200">
              <a:buFont typeface="Arial" panose="020B0604020202020204" pitchFamily="34" charset="0"/>
              <a:buChar char="•"/>
            </a:pPr>
            <a:r>
              <a:rPr lang="en-US" sz="3200" dirty="0">
                <a:latin typeface="Lucida Sans" panose="020B0602030504020204" pitchFamily="34" charset="77"/>
              </a:rPr>
              <a:t>useful if the size of the array is unknown </a:t>
            </a:r>
          </a:p>
          <a:p>
            <a:pPr marL="457200" lvl="1" indent="-457200">
              <a:buFont typeface="Arial" panose="020B0604020202020204" pitchFamily="34" charset="0"/>
              <a:buChar char="•"/>
            </a:pPr>
            <a:r>
              <a:rPr lang="en-US" sz="3200" dirty="0">
                <a:latin typeface="Lucida Sans" panose="020B0602030504020204" pitchFamily="34" charset="77"/>
              </a:rPr>
              <a:t>implements the List interface</a:t>
            </a:r>
          </a:p>
        </p:txBody>
      </p:sp>
      <p:sp>
        <p:nvSpPr>
          <p:cNvPr id="6" name="TextBox 5">
            <a:extLst>
              <a:ext uri="{FF2B5EF4-FFF2-40B4-BE49-F238E27FC236}">
                <a16:creationId xmlns:a16="http://schemas.microsoft.com/office/drawing/2014/main" id="{A4F2603B-15F0-E748-8E21-0F8E2052B38D}"/>
              </a:ext>
            </a:extLst>
          </p:cNvPr>
          <p:cNvSpPr txBox="1"/>
          <p:nvPr/>
        </p:nvSpPr>
        <p:spPr>
          <a:xfrm>
            <a:off x="1861526" y="8053705"/>
            <a:ext cx="5256247" cy="65659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Lucida Sans" panose="020B0602030504020204" pitchFamily="34" charset="77"/>
                <a:sym typeface="Helvetica"/>
              </a:rPr>
              <a:t>To declare an </a:t>
            </a:r>
            <a:r>
              <a:rPr kumimoji="0" lang="en-US" sz="3600" b="0" i="0" u="none" strike="noStrike" cap="none" spc="0" normalizeH="0" baseline="0" dirty="0" err="1">
                <a:ln>
                  <a:noFill/>
                </a:ln>
                <a:solidFill>
                  <a:srgbClr val="000000"/>
                </a:solidFill>
                <a:effectLst/>
                <a:uFillTx/>
                <a:latin typeface="Lucida Sans" panose="020B0602030504020204" pitchFamily="34" charset="77"/>
                <a:sym typeface="Helvetica"/>
              </a:rPr>
              <a:t>ArrayList</a:t>
            </a:r>
            <a:endParaRPr kumimoji="0" lang="en-US" sz="3600" b="0" i="0" u="none" strike="noStrike" cap="none" spc="0" normalizeH="0" baseline="0" dirty="0">
              <a:ln>
                <a:noFill/>
              </a:ln>
              <a:solidFill>
                <a:srgbClr val="000000"/>
              </a:solidFill>
              <a:effectLst/>
              <a:uFillTx/>
              <a:latin typeface="Lucida Sans" panose="020B0602030504020204" pitchFamily="34" charset="77"/>
              <a:sym typeface="Helvetica"/>
            </a:endParaRPr>
          </a:p>
        </p:txBody>
      </p:sp>
      <p:sp>
        <p:nvSpPr>
          <p:cNvPr id="7" name="TextBox 6">
            <a:extLst>
              <a:ext uri="{FF2B5EF4-FFF2-40B4-BE49-F238E27FC236}">
                <a16:creationId xmlns:a16="http://schemas.microsoft.com/office/drawing/2014/main" id="{6A8BC517-042B-DA46-B4A6-1697D3807CB3}"/>
              </a:ext>
            </a:extLst>
          </p:cNvPr>
          <p:cNvSpPr txBox="1"/>
          <p:nvPr/>
        </p:nvSpPr>
        <p:spPr>
          <a:xfrm>
            <a:off x="5544129" y="9158638"/>
            <a:ext cx="8132354" cy="523220"/>
          </a:xfrm>
          <a:prstGeom prst="rect">
            <a:avLst/>
          </a:prstGeom>
          <a:noFill/>
        </p:spPr>
        <p:txBody>
          <a:bodyPr wrap="none" rtlCol="0">
            <a:spAutoFit/>
          </a:bodyPr>
          <a:lstStyle/>
          <a:p>
            <a:r>
              <a:rPr lang="en-US" sz="2800" dirty="0" err="1">
                <a:solidFill>
                  <a:schemeClr val="accent1">
                    <a:lumMod val="75000"/>
                  </a:schemeClr>
                </a:solidFill>
                <a:latin typeface="Courier"/>
                <a:cs typeface="Courier"/>
              </a:rPr>
              <a:t>ArrayList</a:t>
            </a:r>
            <a:r>
              <a:rPr lang="en-US" sz="2800" dirty="0">
                <a:solidFill>
                  <a:schemeClr val="accent1">
                    <a:lumMod val="75000"/>
                  </a:schemeClr>
                </a:solidFill>
                <a:latin typeface="Courier"/>
                <a:cs typeface="Courier"/>
              </a:rPr>
              <a:t> &lt;E&gt; </a:t>
            </a:r>
            <a:r>
              <a:rPr lang="en-US" sz="2800" dirty="0" err="1">
                <a:solidFill>
                  <a:schemeClr val="accent1">
                    <a:lumMod val="75000"/>
                  </a:schemeClr>
                </a:solidFill>
                <a:latin typeface="Courier"/>
                <a:cs typeface="Courier"/>
              </a:rPr>
              <a:t>arrayReferenceVariable</a:t>
            </a:r>
            <a:r>
              <a:rPr lang="en-US" sz="2800" dirty="0">
                <a:solidFill>
                  <a:schemeClr val="accent1">
                    <a:lumMod val="75000"/>
                  </a:schemeClr>
                </a:solidFill>
                <a:latin typeface="Courier"/>
                <a:cs typeface="Courier"/>
              </a:rPr>
              <a:t>;</a:t>
            </a:r>
          </a:p>
        </p:txBody>
      </p:sp>
      <p:sp>
        <p:nvSpPr>
          <p:cNvPr id="8" name="Line Callout 1 7">
            <a:extLst>
              <a:ext uri="{FF2B5EF4-FFF2-40B4-BE49-F238E27FC236}">
                <a16:creationId xmlns:a16="http://schemas.microsoft.com/office/drawing/2014/main" id="{F8DCC8BB-6E5D-1E4F-AC5C-B013B7264868}"/>
              </a:ext>
            </a:extLst>
          </p:cNvPr>
          <p:cNvSpPr/>
          <p:nvPr/>
        </p:nvSpPr>
        <p:spPr>
          <a:xfrm>
            <a:off x="6155704" y="10100107"/>
            <a:ext cx="2645396" cy="673854"/>
          </a:xfrm>
          <a:prstGeom prst="borderCallout1">
            <a:avLst>
              <a:gd name="adj1" fmla="val -962"/>
              <a:gd name="adj2" fmla="val 51405"/>
              <a:gd name="adj3" fmla="val -74568"/>
              <a:gd name="adj4" fmla="val 71802"/>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Item data type</a:t>
            </a:r>
          </a:p>
        </p:txBody>
      </p:sp>
    </p:spTree>
    <p:extLst>
      <p:ext uri="{BB962C8B-B14F-4D97-AF65-F5344CB8AC3E}">
        <p14:creationId xmlns:p14="http://schemas.microsoft.com/office/powerpoint/2010/main" val="3565240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10BB-67B3-0346-83B4-721EBC850DD5}"/>
              </a:ext>
            </a:extLst>
          </p:cNvPr>
          <p:cNvSpPr>
            <a:spLocks noGrp="1"/>
          </p:cNvSpPr>
          <p:nvPr>
            <p:ph type="title"/>
          </p:nvPr>
        </p:nvSpPr>
        <p:spPr/>
        <p:txBody>
          <a:bodyPr/>
          <a:lstStyle/>
          <a:p>
            <a:r>
              <a:rPr lang="en-US" dirty="0"/>
              <a:t>Java </a:t>
            </a:r>
            <a:r>
              <a:rPr lang="en-US" dirty="0" err="1"/>
              <a:t>ArrayList</a:t>
            </a:r>
            <a:endParaRPr lang="en-US" dirty="0"/>
          </a:p>
        </p:txBody>
      </p:sp>
      <p:sp>
        <p:nvSpPr>
          <p:cNvPr id="4" name="TextBox 3">
            <a:extLst>
              <a:ext uri="{FF2B5EF4-FFF2-40B4-BE49-F238E27FC236}">
                <a16:creationId xmlns:a16="http://schemas.microsoft.com/office/drawing/2014/main" id="{CF8E1D0C-0ABC-AF49-B3AC-C28856187F1D}"/>
              </a:ext>
            </a:extLst>
          </p:cNvPr>
          <p:cNvSpPr txBox="1"/>
          <p:nvPr/>
        </p:nvSpPr>
        <p:spPr>
          <a:xfrm>
            <a:off x="1714500" y="4367432"/>
            <a:ext cx="18192750" cy="5919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nSpc>
                <a:spcPct val="150000"/>
              </a:lnSpc>
              <a:buFont typeface="Arial" panose="020B0604020202020204" pitchFamily="34" charset="0"/>
              <a:buChar char="•"/>
            </a:pPr>
            <a:r>
              <a:rPr lang="en-US" altLang="x-none" sz="3600" dirty="0">
                <a:latin typeface="Lucida Sans" panose="020B0602030504020204" pitchFamily="34" charset="77"/>
              </a:rPr>
              <a:t>Each element in the sequence can be accessed separately.</a:t>
            </a:r>
          </a:p>
          <a:p>
            <a:pPr marL="571500" indent="-571500" eaLnBrk="1" hangingPunct="1">
              <a:lnSpc>
                <a:spcPct val="150000"/>
              </a:lnSpc>
              <a:buFont typeface="Arial" panose="020B0604020202020204" pitchFamily="34" charset="0"/>
              <a:buChar char="•"/>
            </a:pPr>
            <a:r>
              <a:rPr lang="en-US" altLang="x-none" sz="3600" dirty="0"/>
              <a:t>We can explicitly overwrite an object at a specified position in the sequence, thus changing its value.</a:t>
            </a:r>
          </a:p>
          <a:p>
            <a:pPr marL="571500" indent="-571500" eaLnBrk="1" hangingPunct="1">
              <a:lnSpc>
                <a:spcPct val="150000"/>
              </a:lnSpc>
              <a:buFont typeface="Arial" panose="020B0604020202020204" pitchFamily="34" charset="0"/>
              <a:buChar char="•"/>
            </a:pPr>
            <a:r>
              <a:rPr lang="en-US" altLang="x-none" sz="3600" dirty="0"/>
              <a:t>We can inspect the object at a specified location in the sequence.</a:t>
            </a:r>
          </a:p>
          <a:p>
            <a:pPr marL="571500" indent="-571500" eaLnBrk="1" hangingPunct="1">
              <a:lnSpc>
                <a:spcPct val="150000"/>
              </a:lnSpc>
              <a:buFont typeface="Arial" panose="020B0604020202020204" pitchFamily="34" charset="0"/>
              <a:buChar char="•"/>
            </a:pPr>
            <a:r>
              <a:rPr lang="en-US" altLang="x-none" sz="3600" dirty="0"/>
              <a:t>We can add an object into a specified position of the sequence.</a:t>
            </a:r>
          </a:p>
          <a:p>
            <a:pPr marL="571500" indent="-571500" eaLnBrk="1" hangingPunct="1">
              <a:lnSpc>
                <a:spcPct val="150000"/>
              </a:lnSpc>
              <a:buFont typeface="Arial" panose="020B0604020202020204" pitchFamily="34" charset="0"/>
              <a:buChar char="•"/>
            </a:pPr>
            <a:r>
              <a:rPr lang="en-US" altLang="x-none" sz="3600" dirty="0"/>
              <a:t>We can add an object to the end of the sequence.</a:t>
            </a:r>
          </a:p>
          <a:p>
            <a:pPr marL="571500" indent="-571500" eaLnBrk="1" hangingPunct="1">
              <a:lnSpc>
                <a:spcPct val="150000"/>
              </a:lnSpc>
              <a:buFont typeface="Arial" panose="020B0604020202020204" pitchFamily="34" charset="0"/>
              <a:buChar char="•"/>
            </a:pPr>
            <a:r>
              <a:rPr lang="en-US" altLang="x-none" sz="3600" dirty="0"/>
              <a:t>We can remove an object from a specified location in the sequence.</a:t>
            </a:r>
            <a:endParaRPr kumimoji="0" lang="en-US" sz="3600" b="0" i="0" u="none" strike="noStrike" cap="none" spc="0" normalizeH="0" baseline="0" dirty="0">
              <a:ln>
                <a:noFill/>
              </a:ln>
              <a:solidFill>
                <a:srgbClr val="000000"/>
              </a:solidFill>
              <a:effectLst/>
              <a:uFillTx/>
              <a:latin typeface="Lucida Sans" panose="020B0602030504020204" pitchFamily="34" charset="77"/>
              <a:sym typeface="Helvetica"/>
            </a:endParaRPr>
          </a:p>
        </p:txBody>
      </p:sp>
      <p:sp>
        <p:nvSpPr>
          <p:cNvPr id="5" name="Rectangle 3">
            <a:extLst>
              <a:ext uri="{FF2B5EF4-FFF2-40B4-BE49-F238E27FC236}">
                <a16:creationId xmlns:a16="http://schemas.microsoft.com/office/drawing/2014/main" id="{5F3C04CC-CA5A-2E47-8A41-9B15678A8925}"/>
              </a:ext>
            </a:extLst>
          </p:cNvPr>
          <p:cNvSpPr txBox="1">
            <a:spLocks noChangeArrowheads="1"/>
          </p:cNvSpPr>
          <p:nvPr/>
        </p:nvSpPr>
        <p:spPr>
          <a:xfrm>
            <a:off x="1714500" y="1846441"/>
            <a:ext cx="15563850" cy="1582559"/>
          </a:xfrm>
          <a:prstGeom prst="rect">
            <a:avLst/>
          </a:prstGeom>
          <a:solidFill>
            <a:srgbClr val="FFFFFF"/>
          </a:solidFill>
        </p:spPr>
        <p:txBody>
          <a:bodyPr/>
          <a:lstStyle>
            <a:lvl1pPr marL="0" marR="0" indent="889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1pPr>
            <a:lvl2pPr marL="760379" marR="0" indent="-3031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2pPr>
            <a:lvl3pPr marL="0" marR="0" indent="14224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3pPr>
            <a:lvl4pPr marL="2004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4pPr>
            <a:lvl5pPr marL="24621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5pPr>
            <a:lvl6pPr marL="28177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6pPr>
            <a:lvl7pPr marL="31733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7pPr>
            <a:lvl8pPr marL="3528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8pPr>
            <a:lvl9pPr marL="38845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9pPr>
          </a:lstStyle>
          <a:p>
            <a:pPr hangingPunct="1"/>
            <a:r>
              <a:rPr lang="en-US" altLang="x-none" sz="3200" dirty="0">
                <a:latin typeface="Lucida Sans" panose="020B0602030504020204" pitchFamily="34" charset="77"/>
              </a:rPr>
              <a:t>An </a:t>
            </a:r>
            <a:r>
              <a:rPr lang="en-US" altLang="x-none" sz="3200" dirty="0" err="1">
                <a:latin typeface="Lucida Sans" panose="020B0602030504020204" pitchFamily="34" charset="77"/>
              </a:rPr>
              <a:t>ArrayList</a:t>
            </a:r>
            <a:r>
              <a:rPr lang="en-US" altLang="x-none" sz="3200" dirty="0">
                <a:latin typeface="Lucida Sans" panose="020B0602030504020204" pitchFamily="34" charset="77"/>
              </a:rPr>
              <a:t> implements the List interface</a:t>
            </a:r>
          </a:p>
          <a:p>
            <a:pPr hangingPunct="1"/>
            <a:r>
              <a:rPr lang="en-US" sz="3200" dirty="0" err="1">
                <a:latin typeface="Lucida Sans" panose="020B0602030504020204" pitchFamily="34" charset="77"/>
              </a:rPr>
              <a:t>ArrayLists</a:t>
            </a:r>
            <a:r>
              <a:rPr lang="en-US" sz="3200" dirty="0">
                <a:latin typeface="Lucida Sans" panose="020B0602030504020204" pitchFamily="34" charset="77"/>
              </a:rPr>
              <a:t> can only hold </a:t>
            </a:r>
            <a:r>
              <a:rPr lang="en-US" sz="3200" b="1" dirty="0">
                <a:latin typeface="Lucida Sans" panose="020B0602030504020204" pitchFamily="34" charset="77"/>
              </a:rPr>
              <a:t>objects</a:t>
            </a:r>
            <a:r>
              <a:rPr lang="en-US" sz="3200" dirty="0">
                <a:latin typeface="Lucida Sans" panose="020B0602030504020204" pitchFamily="34" charset="77"/>
              </a:rPr>
              <a:t>, and </a:t>
            </a:r>
            <a:r>
              <a:rPr lang="en-US" sz="3200" b="1" dirty="0">
                <a:latin typeface="Lucida Sans" panose="020B0602030504020204" pitchFamily="34" charset="77"/>
              </a:rPr>
              <a:t>not primitive </a:t>
            </a:r>
            <a:r>
              <a:rPr lang="en-US" sz="3200" dirty="0">
                <a:latin typeface="Lucida Sans" panose="020B0602030504020204" pitchFamily="34" charset="77"/>
              </a:rPr>
              <a:t>types such as </a:t>
            </a:r>
            <a:r>
              <a:rPr lang="en-US" sz="3200" dirty="0" err="1">
                <a:latin typeface="Lucida Sans" panose="020B0602030504020204" pitchFamily="34" charset="77"/>
                <a:ea typeface="Courier New" charset="0"/>
                <a:cs typeface="Courier New" charset="0"/>
              </a:rPr>
              <a:t>ints</a:t>
            </a:r>
            <a:r>
              <a:rPr lang="en-US" sz="3200" dirty="0">
                <a:latin typeface="Lucida Sans" panose="020B0602030504020204" pitchFamily="34" charset="77"/>
              </a:rPr>
              <a:t>.</a:t>
            </a:r>
            <a:endParaRPr lang="en-US" altLang="x-none" sz="2800" dirty="0">
              <a:latin typeface="Lucida Sans" panose="020B0602030504020204" pitchFamily="34" charset="77"/>
            </a:endParaRPr>
          </a:p>
        </p:txBody>
      </p:sp>
    </p:spTree>
    <p:extLst>
      <p:ext uri="{BB962C8B-B14F-4D97-AF65-F5344CB8AC3E}">
        <p14:creationId xmlns:p14="http://schemas.microsoft.com/office/powerpoint/2010/main" val="205006694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BB1D-4001-7B4D-AD5D-F7FC869E6D82}"/>
              </a:ext>
            </a:extLst>
          </p:cNvPr>
          <p:cNvSpPr>
            <a:spLocks noGrp="1"/>
          </p:cNvSpPr>
          <p:nvPr>
            <p:ph type="title"/>
          </p:nvPr>
        </p:nvSpPr>
        <p:spPr/>
        <p:txBody>
          <a:bodyPr/>
          <a:lstStyle/>
          <a:p>
            <a:r>
              <a:rPr lang="en-US" dirty="0" err="1"/>
              <a:t>ArrayList</a:t>
            </a:r>
            <a:r>
              <a:rPr lang="en-US" dirty="0"/>
              <a:t> operations</a:t>
            </a:r>
          </a:p>
        </p:txBody>
      </p:sp>
      <p:sp>
        <p:nvSpPr>
          <p:cNvPr id="3" name="Rectangle 3">
            <a:extLst>
              <a:ext uri="{FF2B5EF4-FFF2-40B4-BE49-F238E27FC236}">
                <a16:creationId xmlns:a16="http://schemas.microsoft.com/office/drawing/2014/main" id="{CAFCA189-5FB3-F14A-BC66-4E0825B911A9}"/>
              </a:ext>
            </a:extLst>
          </p:cNvPr>
          <p:cNvSpPr txBox="1">
            <a:spLocks noChangeArrowheads="1"/>
          </p:cNvSpPr>
          <p:nvPr/>
        </p:nvSpPr>
        <p:spPr>
          <a:xfrm>
            <a:off x="1270000" y="1733551"/>
            <a:ext cx="13277850" cy="1809749"/>
          </a:xfrm>
          <a:prstGeom prst="rect">
            <a:avLst/>
          </a:prstGeom>
          <a:solidFill>
            <a:srgbClr val="FFFFFF"/>
          </a:solidFill>
        </p:spPr>
        <p:txBody>
          <a:bodyPr/>
          <a:lstStyle>
            <a:lvl1pPr marL="0" marR="0" indent="889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1pPr>
            <a:lvl2pPr marL="760379" marR="0" indent="-3031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2pPr>
            <a:lvl3pPr marL="0" marR="0" indent="1422400" algn="l" defTabSz="647700" rtl="0" latinLnBrk="0">
              <a:lnSpc>
                <a:spcPts val="4300"/>
              </a:lnSpc>
              <a:spcBef>
                <a:spcPts val="1800"/>
              </a:spcBef>
              <a:spcAft>
                <a:spcPts val="0"/>
              </a:spcAft>
              <a:buClrTx/>
              <a:buSzTx/>
              <a:buFontTx/>
              <a:buNone/>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3pPr>
            <a:lvl4pPr marL="2004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4pPr>
            <a:lvl5pPr marL="24621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5pPr>
            <a:lvl6pPr marL="28177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6pPr>
            <a:lvl7pPr marL="31733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7pPr>
            <a:lvl8pPr marL="35289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8pPr>
            <a:lvl9pPr marL="3884579" marR="0" indent="-341279" algn="l" defTabSz="647700" rtl="0" latinLnBrk="0">
              <a:lnSpc>
                <a:spcPts val="4300"/>
              </a:lnSpc>
              <a:spcBef>
                <a:spcPts val="1800"/>
              </a:spcBef>
              <a:spcAft>
                <a:spcPts val="0"/>
              </a:spcAft>
              <a:buClrTx/>
              <a:buSzPct val="104428"/>
              <a:buFontTx/>
              <a:buChar char="•"/>
              <a:tabLst>
                <a:tab pos="1168400" algn="l"/>
              </a:tabLst>
              <a:defRPr sz="3600" b="0" i="0" u="none" strike="noStrike" cap="none" spc="0" baseline="0">
                <a:ln>
                  <a:noFill/>
                </a:ln>
                <a:solidFill>
                  <a:srgbClr val="000000"/>
                </a:solidFill>
                <a:uFillTx/>
                <a:latin typeface="Lucida Sans"/>
                <a:ea typeface="Lucida Sans"/>
                <a:cs typeface="Lucida Sans"/>
                <a:sym typeface="Lucida Sans"/>
              </a:defRPr>
            </a:lvl9pPr>
          </a:lstStyle>
          <a:p>
            <a:pPr hangingPunct="1"/>
            <a:r>
              <a:rPr lang="en-US" altLang="x-none" sz="3200" dirty="0">
                <a:latin typeface="Lucida Sans" panose="020B0602030504020204" pitchFamily="34" charset="77"/>
              </a:rPr>
              <a:t>To declare and instantiate an </a:t>
            </a:r>
            <a:r>
              <a:rPr lang="en-US" altLang="x-none" sz="3200" dirty="0" err="1">
                <a:latin typeface="Lucida Sans" panose="020B0602030504020204" pitchFamily="34" charset="77"/>
              </a:rPr>
              <a:t>ArrayList</a:t>
            </a:r>
            <a:r>
              <a:rPr lang="en-US" altLang="x-none" sz="3200" dirty="0">
                <a:latin typeface="Lucida Sans" panose="020B0602030504020204" pitchFamily="34" charset="77"/>
              </a:rPr>
              <a:t> of Strings:</a:t>
            </a:r>
          </a:p>
          <a:p>
            <a:pPr marL="457200" lvl="1" indent="0" hangingPunct="1">
              <a:buNone/>
            </a:pPr>
            <a:r>
              <a:rPr lang="en-US" altLang="x-none" sz="2800" b="1" dirty="0">
                <a:latin typeface="Courier New" charset="0"/>
              </a:rPr>
              <a:t>	</a:t>
            </a:r>
            <a:r>
              <a:rPr lang="en-US" altLang="x-none" sz="2800" b="1" dirty="0" err="1">
                <a:latin typeface="Courier New" charset="0"/>
              </a:rPr>
              <a:t>ArrayList</a:t>
            </a:r>
            <a:r>
              <a:rPr lang="en-US" altLang="x-none" sz="2800" b="1" dirty="0">
                <a:latin typeface="Courier New" charset="0"/>
              </a:rPr>
              <a:t>&lt;</a:t>
            </a:r>
            <a:r>
              <a:rPr lang="en-US" altLang="x-none" sz="2800" dirty="0">
                <a:latin typeface="Courier New" charset="0"/>
              </a:rPr>
              <a:t>String</a:t>
            </a:r>
            <a:r>
              <a:rPr lang="en-US" altLang="x-none" sz="2800" b="1" dirty="0">
                <a:latin typeface="Courier New" charset="0"/>
              </a:rPr>
              <a:t>&gt;</a:t>
            </a:r>
            <a:r>
              <a:rPr lang="en-US" altLang="x-none" sz="2800" dirty="0">
                <a:latin typeface="Courier New" charset="0"/>
              </a:rPr>
              <a:t> names = </a:t>
            </a:r>
            <a:r>
              <a:rPr lang="en-US" altLang="x-none" sz="2800" b="1" dirty="0">
                <a:latin typeface="Courier New" charset="0"/>
              </a:rPr>
              <a:t>new</a:t>
            </a:r>
            <a:r>
              <a:rPr lang="en-US" altLang="x-none" sz="2800" dirty="0">
                <a:latin typeface="Courier New" charset="0"/>
              </a:rPr>
              <a:t> </a:t>
            </a:r>
            <a:r>
              <a:rPr lang="en-US" altLang="x-none" sz="2800" b="1" dirty="0" err="1">
                <a:latin typeface="Courier New" charset="0"/>
              </a:rPr>
              <a:t>ArrayList</a:t>
            </a:r>
            <a:r>
              <a:rPr lang="en-US" altLang="x-none" sz="2800" dirty="0">
                <a:latin typeface="Courier New" charset="0"/>
              </a:rPr>
              <a:t>&lt;String&gt;();</a:t>
            </a:r>
          </a:p>
          <a:p>
            <a:pPr lvl="1" hangingPunct="1"/>
            <a:endParaRPr lang="en-US" altLang="x-none" sz="2800" dirty="0">
              <a:latin typeface="Courier New" charset="0"/>
            </a:endParaRPr>
          </a:p>
          <a:p>
            <a:pPr hangingPunct="1"/>
            <a:endParaRPr lang="en-US" altLang="x-none" sz="3200" dirty="0">
              <a:latin typeface="Courier New" charset="0"/>
            </a:endParaRPr>
          </a:p>
          <a:p>
            <a:pPr lvl="1" hangingPunct="1"/>
            <a:endParaRPr lang="en-US" altLang="x-none" sz="2800" dirty="0">
              <a:latin typeface="Courier New" charset="0"/>
            </a:endParaRPr>
          </a:p>
        </p:txBody>
      </p:sp>
      <p:sp>
        <p:nvSpPr>
          <p:cNvPr id="4" name="TextBox 3">
            <a:extLst>
              <a:ext uri="{FF2B5EF4-FFF2-40B4-BE49-F238E27FC236}">
                <a16:creationId xmlns:a16="http://schemas.microsoft.com/office/drawing/2014/main" id="{E6BE2D8B-FFDE-0D4A-9601-D8ADD0D0E9D6}"/>
              </a:ext>
            </a:extLst>
          </p:cNvPr>
          <p:cNvSpPr txBox="1"/>
          <p:nvPr/>
        </p:nvSpPr>
        <p:spPr>
          <a:xfrm>
            <a:off x="1602172" y="3691334"/>
            <a:ext cx="20356128" cy="9643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eaLnBrk="1" hangingPunct="1">
              <a:lnSpc>
                <a:spcPct val="90000"/>
              </a:lnSpc>
            </a:pPr>
            <a:r>
              <a:rPr lang="en-US" altLang="x-none" sz="2400" b="1" dirty="0">
                <a:latin typeface="Lucida Sans" panose="020B0602030504020204" pitchFamily="34" charset="77"/>
              </a:rPr>
              <a:t>int size() </a:t>
            </a:r>
          </a:p>
          <a:p>
            <a:pPr eaLnBrk="1" hangingPunct="1">
              <a:lnSpc>
                <a:spcPct val="90000"/>
              </a:lnSpc>
            </a:pPr>
            <a:r>
              <a:rPr lang="en-US" altLang="x-none" sz="2400" dirty="0">
                <a:latin typeface="Lucida Sans" panose="020B0602030504020204" pitchFamily="34" charset="77"/>
              </a:rPr>
              <a:t>	returns the number of elements in this list</a:t>
            </a:r>
          </a:p>
          <a:p>
            <a:pPr eaLnBrk="1" hangingPunct="1">
              <a:lnSpc>
                <a:spcPct val="90000"/>
              </a:lnSpc>
            </a:pPr>
            <a:endParaRPr lang="en-US" altLang="x-none" sz="2400" dirty="0">
              <a:latin typeface="Lucida Sans" panose="020B0602030504020204" pitchFamily="34" charset="77"/>
            </a:endParaRPr>
          </a:p>
          <a:p>
            <a:pPr eaLnBrk="1" hangingPunct="1">
              <a:lnSpc>
                <a:spcPct val="90000"/>
              </a:lnSpc>
            </a:pPr>
            <a:r>
              <a:rPr lang="en-US" altLang="x-none" sz="2400" b="1" dirty="0" err="1">
                <a:latin typeface="Lucida Sans" panose="020B0602030504020204" pitchFamily="34" charset="77"/>
              </a:rPr>
              <a:t>boolean</a:t>
            </a:r>
            <a:r>
              <a:rPr lang="en-US" altLang="x-none" sz="2400" b="1" dirty="0">
                <a:latin typeface="Lucida Sans" panose="020B0602030504020204" pitchFamily="34" charset="77"/>
              </a:rPr>
              <a:t> add(x) </a:t>
            </a:r>
          </a:p>
          <a:p>
            <a:pPr eaLnBrk="1" hangingPunct="1">
              <a:lnSpc>
                <a:spcPct val="90000"/>
              </a:lnSpc>
            </a:pPr>
            <a:r>
              <a:rPr lang="en-US" altLang="x-none" sz="2400" dirty="0">
                <a:latin typeface="Lucida Sans" panose="020B0602030504020204" pitchFamily="34" charset="77"/>
              </a:rPr>
              <a:t>	appends x to the end of list; returns true </a:t>
            </a:r>
          </a:p>
          <a:p>
            <a:pPr eaLnBrk="1" hangingPunct="1">
              <a:lnSpc>
                <a:spcPct val="90000"/>
              </a:lnSpc>
            </a:pPr>
            <a:endParaRPr lang="en-US" altLang="x-none" sz="2400" dirty="0">
              <a:latin typeface="Lucida Sans" panose="020B0602030504020204" pitchFamily="34" charset="77"/>
            </a:endParaRPr>
          </a:p>
          <a:p>
            <a:pPr eaLnBrk="1" hangingPunct="1">
              <a:lnSpc>
                <a:spcPct val="90000"/>
              </a:lnSpc>
            </a:pPr>
            <a:r>
              <a:rPr lang="en-US" altLang="x-none" sz="2400" b="1" dirty="0">
                <a:latin typeface="Lucida Sans" panose="020B0602030504020204" pitchFamily="34" charset="77"/>
              </a:rPr>
              <a:t>void add(index, x)</a:t>
            </a:r>
          </a:p>
          <a:p>
            <a:pPr eaLnBrk="1" hangingPunct="1">
              <a:lnSpc>
                <a:spcPct val="90000"/>
              </a:lnSpc>
            </a:pPr>
            <a:r>
              <a:rPr lang="en-US" altLang="x-none" sz="2400" dirty="0">
                <a:latin typeface="Lucida Sans" panose="020B0602030504020204" pitchFamily="34" charset="77"/>
              </a:rPr>
              <a:t>	inserts x at position index, sliding elements at position index and higher to the right. Adds 1 to their indices and adjusts size</a:t>
            </a:r>
          </a:p>
          <a:p>
            <a:pPr eaLnBrk="1" hangingPunct="1">
              <a:lnSpc>
                <a:spcPct val="90000"/>
              </a:lnSpc>
            </a:pPr>
            <a:endParaRPr lang="en-US" altLang="x-none" sz="2400" dirty="0">
              <a:latin typeface="Lucida Sans" panose="020B0602030504020204" pitchFamily="34" charset="77"/>
            </a:endParaRPr>
          </a:p>
          <a:p>
            <a:pPr eaLnBrk="1" hangingPunct="1">
              <a:lnSpc>
                <a:spcPct val="90000"/>
              </a:lnSpc>
            </a:pPr>
            <a:r>
              <a:rPr lang="en-US" altLang="x-none" sz="2400" b="1" dirty="0">
                <a:latin typeface="Lucida Sans" panose="020B0602030504020204" pitchFamily="34" charset="77"/>
              </a:rPr>
              <a:t>E get(index)</a:t>
            </a:r>
          </a:p>
          <a:p>
            <a:pPr lvl="2" hangingPunct="1">
              <a:lnSpc>
                <a:spcPct val="90000"/>
              </a:lnSpc>
            </a:pPr>
            <a:r>
              <a:rPr lang="en-US" altLang="x-none" sz="2400" dirty="0">
                <a:latin typeface="Lucida Sans" panose="020B0602030504020204" pitchFamily="34" charset="77"/>
              </a:rPr>
              <a:t>returns the element at the specified position in this list. </a:t>
            </a:r>
          </a:p>
          <a:p>
            <a:pPr eaLnBrk="1" hangingPunct="1">
              <a:lnSpc>
                <a:spcPct val="90000"/>
              </a:lnSpc>
            </a:pPr>
            <a:endParaRPr lang="en-US" altLang="x-none" sz="2400" dirty="0">
              <a:latin typeface="Lucida Sans" panose="020B0602030504020204" pitchFamily="34" charset="77"/>
            </a:endParaRPr>
          </a:p>
          <a:p>
            <a:pPr eaLnBrk="1" hangingPunct="1">
              <a:lnSpc>
                <a:spcPct val="90000"/>
              </a:lnSpc>
            </a:pPr>
            <a:r>
              <a:rPr lang="en-US" altLang="x-none" sz="2400" b="1" dirty="0">
                <a:latin typeface="Lucida Sans" panose="020B0602030504020204" pitchFamily="34" charset="77"/>
              </a:rPr>
              <a:t>E set(index, x)</a:t>
            </a:r>
          </a:p>
          <a:p>
            <a:pPr lvl="2" hangingPunct="1">
              <a:lnSpc>
                <a:spcPct val="90000"/>
              </a:lnSpc>
            </a:pPr>
            <a:r>
              <a:rPr lang="en-US" altLang="x-none" sz="2400" dirty="0">
                <a:latin typeface="Lucida Sans" panose="020B0602030504020204" pitchFamily="34" charset="77"/>
              </a:rPr>
              <a:t>replaces the element at index with x</a:t>
            </a:r>
          </a:p>
          <a:p>
            <a:pPr lvl="2" hangingPunct="1">
              <a:lnSpc>
                <a:spcPct val="90000"/>
              </a:lnSpc>
            </a:pPr>
            <a:r>
              <a:rPr lang="en-US" altLang="x-none" sz="2400" dirty="0">
                <a:latin typeface="Lucida Sans" panose="020B0602030504020204" pitchFamily="34" charset="77"/>
              </a:rPr>
              <a:t>returns the element formerly at the specified position</a:t>
            </a:r>
          </a:p>
          <a:p>
            <a:pPr eaLnBrk="1" hangingPunct="1"/>
            <a:endParaRPr lang="en-US" altLang="x-none" sz="2400" dirty="0">
              <a:latin typeface="Lucida Sans" panose="020B0602030504020204" pitchFamily="34" charset="77"/>
            </a:endParaRPr>
          </a:p>
          <a:p>
            <a:pPr eaLnBrk="1" hangingPunct="1"/>
            <a:r>
              <a:rPr lang="en-US" altLang="x-none" sz="2400" b="1" dirty="0">
                <a:latin typeface="Lucida Sans" panose="020B0602030504020204" pitchFamily="34" charset="77"/>
              </a:rPr>
              <a:t>E remove(index) </a:t>
            </a:r>
          </a:p>
          <a:p>
            <a:pPr lvl="2" hangingPunct="1"/>
            <a:r>
              <a:rPr lang="en-US" altLang="x-none" sz="2400" dirty="0">
                <a:latin typeface="Lucida Sans" panose="020B0602030504020204" pitchFamily="34" charset="77"/>
              </a:rPr>
              <a:t>removes element from position index, sliding subsequent elements to the left (subtracts 1 from their indices) </a:t>
            </a:r>
          </a:p>
          <a:p>
            <a:pPr lvl="2" hangingPunct="1"/>
            <a:r>
              <a:rPr lang="en-US" altLang="x-none" sz="2400" dirty="0">
                <a:latin typeface="Lucida Sans" panose="020B0602030504020204" pitchFamily="34" charset="77"/>
              </a:rPr>
              <a:t>and adjusts size and returns the element at the specified position in this list. </a:t>
            </a:r>
          </a:p>
          <a:p>
            <a:pPr marL="0" marR="0" indent="0" algn="l" defTabSz="4572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Lucida Sans" panose="020B0602030504020204" pitchFamily="34" charset="77"/>
              <a:sym typeface="Helvetica"/>
            </a:endParaRPr>
          </a:p>
          <a:p>
            <a:pPr eaLnBrk="1" hangingPunct="1"/>
            <a:r>
              <a:rPr lang="en-US" altLang="x-none" sz="2400" b="1" dirty="0">
                <a:latin typeface="Lucida Sans" panose="020B0602030504020204" pitchFamily="34" charset="77"/>
              </a:rPr>
              <a:t>E remove(obj) </a:t>
            </a:r>
          </a:p>
          <a:p>
            <a:pPr lvl="2" hangingPunct="1"/>
            <a:r>
              <a:rPr lang="en-US" altLang="x-none" sz="2400" dirty="0">
                <a:latin typeface="Lucida Sans" panose="020B0602030504020204" pitchFamily="34" charset="77"/>
              </a:rPr>
              <a:t>removes element from position index, sliding subsequent elements to the left (subtracts 1 from their  indices) </a:t>
            </a:r>
          </a:p>
          <a:p>
            <a:pPr lvl="2" hangingPunct="1"/>
            <a:r>
              <a:rPr lang="en-US" altLang="x-none" sz="2400" dirty="0">
                <a:latin typeface="Lucida Sans" panose="020B0602030504020204" pitchFamily="34" charset="77"/>
              </a:rPr>
              <a:t>and adjusts size and returns the element at the specified position in this list. </a:t>
            </a:r>
          </a:p>
          <a:p>
            <a:pPr lvl="2" hangingPunct="1"/>
            <a:endParaRPr lang="en-US" altLang="x-none" sz="2400" dirty="0">
              <a:latin typeface="Lucida Sans" panose="020B0602030504020204" pitchFamily="34" charset="77"/>
            </a:endParaRPr>
          </a:p>
          <a:p>
            <a:r>
              <a:rPr lang="en-US" sz="2400" b="1" dirty="0">
                <a:latin typeface="Lucida Sans" panose="020B0602030504020204" pitchFamily="34" charset="77"/>
              </a:rPr>
              <a:t>int </a:t>
            </a:r>
            <a:r>
              <a:rPr lang="en-US" sz="2400" b="1" dirty="0" err="1">
                <a:latin typeface="Lucida Sans" panose="020B0602030504020204" pitchFamily="34" charset="77"/>
              </a:rPr>
              <a:t>indexOf</a:t>
            </a:r>
            <a:r>
              <a:rPr lang="en-US" sz="2400" b="1" dirty="0">
                <a:latin typeface="Lucida Sans" panose="020B0602030504020204" pitchFamily="34" charset="77"/>
              </a:rPr>
              <a:t>(obj)</a:t>
            </a:r>
          </a:p>
          <a:p>
            <a:r>
              <a:rPr lang="en-US" sz="2400" dirty="0">
                <a:latin typeface="Lucida Sans" panose="020B0602030504020204" pitchFamily="34" charset="77"/>
              </a:rPr>
              <a:t>       If </a:t>
            </a:r>
            <a:r>
              <a:rPr lang="en-US" sz="2400" dirty="0">
                <a:latin typeface="Lucida Sans" panose="020B0602030504020204" pitchFamily="34" charset="77"/>
                <a:ea typeface="Courier New" charset="0"/>
                <a:cs typeface="Courier New" charset="0"/>
              </a:rPr>
              <a:t>obj</a:t>
            </a:r>
            <a:r>
              <a:rPr lang="en-US" sz="2400" dirty="0">
                <a:latin typeface="Lucida Sans" panose="020B0602030504020204" pitchFamily="34" charset="77"/>
              </a:rPr>
              <a:t> is found in the list, then the position number where it is found is returned. </a:t>
            </a:r>
          </a:p>
          <a:p>
            <a:r>
              <a:rPr lang="en-US" sz="2400" dirty="0">
                <a:latin typeface="Lucida Sans" panose="020B0602030504020204" pitchFamily="34" charset="77"/>
              </a:rPr>
              <a:t>       If the </a:t>
            </a:r>
            <a:r>
              <a:rPr lang="en-US" sz="2400" dirty="0">
                <a:latin typeface="Lucida Sans" panose="020B0602030504020204" pitchFamily="34" charset="77"/>
                <a:ea typeface="Courier New" charset="0"/>
                <a:cs typeface="Courier New" charset="0"/>
              </a:rPr>
              <a:t>obj</a:t>
            </a:r>
            <a:r>
              <a:rPr lang="en-US" sz="2400" dirty="0">
                <a:latin typeface="Lucida Sans" panose="020B0602030504020204" pitchFamily="34" charset="77"/>
              </a:rPr>
              <a:t> is not found, then -1 is returned.</a:t>
            </a:r>
            <a:endParaRPr lang="en-US" altLang="x-none" sz="2400" dirty="0">
              <a:latin typeface="Lucida Sans" panose="020B0602030504020204" pitchFamily="34" charset="77"/>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Lucida Sans" panose="020B0602030504020204" pitchFamily="34" charset="77"/>
              <a:sym typeface="Helvetica"/>
            </a:endParaRPr>
          </a:p>
        </p:txBody>
      </p:sp>
    </p:spTree>
    <p:extLst>
      <p:ext uri="{BB962C8B-B14F-4D97-AF65-F5344CB8AC3E}">
        <p14:creationId xmlns:p14="http://schemas.microsoft.com/office/powerpoint/2010/main" val="116925331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8B5D-F054-384C-BBA1-C43F9999466D}"/>
              </a:ext>
            </a:extLst>
          </p:cNvPr>
          <p:cNvSpPr>
            <a:spLocks noGrp="1"/>
          </p:cNvSpPr>
          <p:nvPr>
            <p:ph type="title"/>
          </p:nvPr>
        </p:nvSpPr>
        <p:spPr/>
        <p:txBody>
          <a:bodyPr/>
          <a:lstStyle/>
          <a:p>
            <a:r>
              <a:rPr lang="en-US" dirty="0"/>
              <a:t>Array and </a:t>
            </a:r>
            <a:r>
              <a:rPr lang="en-US" dirty="0" err="1"/>
              <a:t>ArrayList</a:t>
            </a:r>
            <a:endParaRPr lang="en-US" dirty="0"/>
          </a:p>
        </p:txBody>
      </p:sp>
      <p:sp>
        <p:nvSpPr>
          <p:cNvPr id="3" name="TextBox 2">
            <a:extLst>
              <a:ext uri="{FF2B5EF4-FFF2-40B4-BE49-F238E27FC236}">
                <a16:creationId xmlns:a16="http://schemas.microsoft.com/office/drawing/2014/main" id="{B7B90EDD-E396-7D40-B3A5-B9CFC6BD70BF}"/>
              </a:ext>
            </a:extLst>
          </p:cNvPr>
          <p:cNvSpPr txBox="1"/>
          <p:nvPr/>
        </p:nvSpPr>
        <p:spPr>
          <a:xfrm>
            <a:off x="2151600" y="1846695"/>
            <a:ext cx="9005350" cy="290335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74320" indent="-274320">
              <a:buFont typeface="Arial" pitchFamily="34" charset="0"/>
              <a:buChar char="•"/>
              <a:defRPr/>
            </a:pPr>
            <a:r>
              <a:rPr lang="en-US" sz="3200" dirty="0">
                <a:latin typeface="Lucida Sans" panose="020B0602030504020204" pitchFamily="34" charset="77"/>
              </a:rPr>
              <a:t>Arrays are a fixed length.</a:t>
            </a:r>
          </a:p>
          <a:p>
            <a:pPr marL="274320" indent="-274320">
              <a:buFont typeface="Arial" pitchFamily="34" charset="0"/>
              <a:buChar char="•"/>
              <a:defRPr/>
            </a:pPr>
            <a:endParaRPr lang="en-US" sz="1800" dirty="0">
              <a:latin typeface="Lucida Sans" panose="020B0602030504020204" pitchFamily="34" charset="77"/>
            </a:endParaRPr>
          </a:p>
          <a:p>
            <a:pPr marL="274320" indent="-274320">
              <a:buFont typeface="Arial" pitchFamily="34" charset="0"/>
              <a:buChar char="•"/>
              <a:defRPr/>
            </a:pPr>
            <a:r>
              <a:rPr lang="en-US" sz="3200" dirty="0" err="1">
                <a:latin typeface="Lucida Sans" panose="020B0602030504020204" pitchFamily="34" charset="77"/>
              </a:rPr>
              <a:t>ArrayLists</a:t>
            </a:r>
            <a:r>
              <a:rPr lang="en-US" sz="3200" dirty="0">
                <a:latin typeface="Lucida Sans" panose="020B0602030504020204" pitchFamily="34" charset="77"/>
              </a:rPr>
              <a:t> grow and shrink as needed. </a:t>
            </a:r>
          </a:p>
          <a:p>
            <a:pPr marL="274320" indent="-274320">
              <a:buFont typeface="Arial" pitchFamily="34" charset="0"/>
              <a:buChar char="•"/>
              <a:defRPr/>
            </a:pPr>
            <a:endParaRPr lang="en-US" sz="1800" dirty="0">
              <a:latin typeface="Lucida Sans" panose="020B0602030504020204" pitchFamily="34" charset="77"/>
            </a:endParaRPr>
          </a:p>
          <a:p>
            <a:pPr marL="274320" indent="-274320">
              <a:buFont typeface="Arial" pitchFamily="34" charset="0"/>
              <a:buChar char="•"/>
              <a:defRPr/>
            </a:pPr>
            <a:r>
              <a:rPr lang="en-US" sz="3200" dirty="0">
                <a:latin typeface="Lucida Sans" panose="020B0602030504020204" pitchFamily="34" charset="77"/>
              </a:rPr>
              <a:t>Arrays can hold primitive values or objects.</a:t>
            </a:r>
          </a:p>
          <a:p>
            <a:pPr marL="274320" indent="-274320">
              <a:buFont typeface="Arial" pitchFamily="34" charset="0"/>
              <a:buChar char="•"/>
              <a:defRPr/>
            </a:pPr>
            <a:endParaRPr lang="en-US" sz="1800" dirty="0">
              <a:latin typeface="Lucida Sans" panose="020B0602030504020204" pitchFamily="34" charset="77"/>
            </a:endParaRPr>
          </a:p>
          <a:p>
            <a:pPr marL="274320" indent="-274320">
              <a:buFont typeface="Arial" pitchFamily="34" charset="0"/>
              <a:buChar char="•"/>
              <a:defRPr/>
            </a:pPr>
            <a:r>
              <a:rPr lang="en-US" sz="3200" dirty="0" err="1">
                <a:latin typeface="Lucida Sans" panose="020B0602030504020204" pitchFamily="34" charset="77"/>
              </a:rPr>
              <a:t>ArrayLists</a:t>
            </a:r>
            <a:r>
              <a:rPr lang="en-US" sz="3200" dirty="0">
                <a:latin typeface="Lucida Sans" panose="020B0602030504020204" pitchFamily="34" charset="77"/>
              </a:rPr>
              <a:t> hold objects.</a:t>
            </a:r>
          </a:p>
        </p:txBody>
      </p:sp>
      <p:graphicFrame>
        <p:nvGraphicFramePr>
          <p:cNvPr id="4" name="Table 3">
            <a:extLst>
              <a:ext uri="{FF2B5EF4-FFF2-40B4-BE49-F238E27FC236}">
                <a16:creationId xmlns:a16="http://schemas.microsoft.com/office/drawing/2014/main" id="{1BF95C7C-C4C5-9F40-A9E0-BA8F41DEE49D}"/>
              </a:ext>
            </a:extLst>
          </p:cNvPr>
          <p:cNvGraphicFramePr>
            <a:graphicFrameLocks noGrp="1"/>
          </p:cNvGraphicFramePr>
          <p:nvPr>
            <p:extLst>
              <p:ext uri="{D42A27DB-BD31-4B8C-83A1-F6EECF244321}">
                <p14:modId xmlns:p14="http://schemas.microsoft.com/office/powerpoint/2010/main" val="2671978871"/>
              </p:ext>
            </p:extLst>
          </p:nvPr>
        </p:nvGraphicFramePr>
        <p:xfrm>
          <a:off x="2819807" y="5314049"/>
          <a:ext cx="19771251" cy="6916098"/>
        </p:xfrm>
        <a:graphic>
          <a:graphicData uri="http://schemas.openxmlformats.org/drawingml/2006/table">
            <a:tbl>
              <a:tblPr/>
              <a:tblGrid>
                <a:gridCol w="5386950">
                  <a:extLst>
                    <a:ext uri="{9D8B030D-6E8A-4147-A177-3AD203B41FA5}">
                      <a16:colId xmlns:a16="http://schemas.microsoft.com/office/drawing/2014/main" val="20000"/>
                    </a:ext>
                  </a:extLst>
                </a:gridCol>
                <a:gridCol w="5724396">
                  <a:extLst>
                    <a:ext uri="{9D8B030D-6E8A-4147-A177-3AD203B41FA5}">
                      <a16:colId xmlns:a16="http://schemas.microsoft.com/office/drawing/2014/main" val="20001"/>
                    </a:ext>
                  </a:extLst>
                </a:gridCol>
                <a:gridCol w="3765176">
                  <a:extLst>
                    <a:ext uri="{9D8B030D-6E8A-4147-A177-3AD203B41FA5}">
                      <a16:colId xmlns:a16="http://schemas.microsoft.com/office/drawing/2014/main" val="20002"/>
                    </a:ext>
                  </a:extLst>
                </a:gridCol>
                <a:gridCol w="2456330">
                  <a:extLst>
                    <a:ext uri="{9D8B030D-6E8A-4147-A177-3AD203B41FA5}">
                      <a16:colId xmlns:a16="http://schemas.microsoft.com/office/drawing/2014/main" val="1655212791"/>
                    </a:ext>
                  </a:extLst>
                </a:gridCol>
                <a:gridCol w="2438399">
                  <a:extLst>
                    <a:ext uri="{9D8B030D-6E8A-4147-A177-3AD203B41FA5}">
                      <a16:colId xmlns:a16="http://schemas.microsoft.com/office/drawing/2014/main" val="2252261085"/>
                    </a:ext>
                  </a:extLst>
                </a:gridCol>
              </a:tblGrid>
              <a:tr h="535643">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x-none" altLang="x-none" sz="2000" b="0" i="0" u="none" strike="noStrike" cap="none" normalizeH="0" baseline="0">
                        <a:ln>
                          <a:noFill/>
                        </a:ln>
                        <a:solidFill>
                          <a:schemeClr val="tx1"/>
                        </a:solidFill>
                        <a:effectLst/>
                        <a:latin typeface="Lucida Sans" panose="020B0602030504020204" pitchFamily="34" charset="77"/>
                      </a:endParaRP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800" b="1" i="0" u="none" strike="noStrike" cap="none" normalizeH="0" baseline="0" dirty="0">
                          <a:ln>
                            <a:noFill/>
                          </a:ln>
                          <a:solidFill>
                            <a:schemeClr val="tx1"/>
                          </a:solidFill>
                          <a:effectLst/>
                          <a:latin typeface="Lucida Sans" panose="020B0602030504020204" pitchFamily="34" charset="77"/>
                          <a:ea typeface="Times New Roman" charset="0"/>
                          <a:cs typeface="Times New Roman" charset="0"/>
                        </a:rPr>
                        <a:t>Array</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800" b="1" i="0" u="none" strike="noStrike" cap="none" normalizeH="0" baseline="0" dirty="0" err="1">
                          <a:ln>
                            <a:noFill/>
                          </a:ln>
                          <a:solidFill>
                            <a:schemeClr val="tx1"/>
                          </a:solidFill>
                          <a:effectLst/>
                          <a:latin typeface="Lucida Sans" panose="020B0602030504020204" pitchFamily="34" charset="77"/>
                          <a:ea typeface="Times New Roman" charset="0"/>
                          <a:cs typeface="Courier New" charset="0"/>
                        </a:rPr>
                        <a:t>ArrayList</a:t>
                      </a:r>
                      <a:endParaRPr kumimoji="0" lang="en-US" altLang="x-none" sz="2800" b="1" i="0" u="none" strike="noStrike" cap="none" normalizeH="0" baseline="0" dirty="0">
                        <a:ln>
                          <a:noFill/>
                        </a:ln>
                        <a:solidFill>
                          <a:schemeClr val="tx1"/>
                        </a:solidFill>
                        <a:effectLst/>
                        <a:latin typeface="Lucida Sans" panose="020B0602030504020204" pitchFamily="34" charset="77"/>
                        <a:ea typeface="Times New Roman" charset="0"/>
                        <a:cs typeface="Courier New"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800" b="1" i="0" u="none" strike="noStrike" cap="none" normalizeH="0" baseline="0" dirty="0">
                          <a:ln>
                            <a:noFill/>
                          </a:ln>
                          <a:solidFill>
                            <a:schemeClr val="tx1"/>
                          </a:solidFill>
                          <a:effectLst/>
                          <a:latin typeface="Lucida Sans" panose="020B0602030504020204" pitchFamily="34" charset="77"/>
                          <a:ea typeface="Times New Roman" charset="0"/>
                          <a:cs typeface="Courier New" charset="0"/>
                        </a:rPr>
                        <a:t>Best case</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800" b="1" i="0" u="none" strike="noStrike" cap="none" normalizeH="0" baseline="0" dirty="0">
                          <a:ln>
                            <a:noFill/>
                          </a:ln>
                          <a:solidFill>
                            <a:schemeClr val="tx1"/>
                          </a:solidFill>
                          <a:effectLst/>
                          <a:latin typeface="Lucida Sans" panose="020B0602030504020204" pitchFamily="34" charset="77"/>
                          <a:ea typeface="Times New Roman" charset="0"/>
                          <a:cs typeface="Courier New" charset="0"/>
                        </a:rPr>
                        <a:t>Worst case</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1244583">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Lucida Sans" panose="020B0602030504020204" pitchFamily="34" charset="77"/>
                          <a:ea typeface="Times New Roman" charset="0"/>
                          <a:cs typeface="Times New Roman" charset="0"/>
                        </a:rPr>
                        <a:t>Can access each element separately</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arr</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a:t>
                      </a: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i</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list.get</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a:t>
                      </a: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i</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O(1)</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O(1)</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1283968">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Lucida Sans" panose="020B0602030504020204" pitchFamily="34" charset="77"/>
                          <a:ea typeface="Times New Roman" charset="0"/>
                          <a:cs typeface="Times New Roman" charset="0"/>
                        </a:rPr>
                        <a:t>Can explicitly overwrite an element in a specific position</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arr</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a:t>
                      </a: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i</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 = "Tom";</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list.set</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a:t>
                      </a: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i</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,"Tom");</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O(1)</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O(1)</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1283968">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Lucida Sans" panose="020B0602030504020204" pitchFamily="34" charset="77"/>
                          <a:ea typeface="Times New Roman" charset="0"/>
                          <a:cs typeface="Times New Roman" charset="0"/>
                        </a:rPr>
                        <a:t>Can add an object into a specified position in the sequence</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If there is space, copy items </a:t>
                      </a: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i</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…length-1 to the right, then insert object into position </a:t>
                      </a: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i</a:t>
                      </a:r>
                      <a:endPar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eaLnBrk="0" hangingPunct="0">
                        <a:spcBef>
                          <a:spcPct val="20000"/>
                        </a:spcBef>
                        <a:buClr>
                          <a:schemeClr val="accent1"/>
                        </a:buClr>
                        <a:buSzPct val="65000"/>
                        <a:buFont typeface="Wingdings" charset="2"/>
                        <a:defRPr sz="2600">
                          <a:solidFill>
                            <a:schemeClr val="tx1"/>
                          </a:solidFill>
                          <a:latin typeface="Arial" charset="0"/>
                        </a:defRPr>
                      </a:lvl1pPr>
                      <a:lvl2pPr marL="742950" indent="-285750" eaLnBrk="0" hangingPunct="0">
                        <a:spcBef>
                          <a:spcPct val="20000"/>
                        </a:spcBef>
                        <a:buClr>
                          <a:schemeClr val="accent2"/>
                        </a:buClr>
                        <a:buSzPct val="60000"/>
                        <a:buFont typeface="Wingdings" charset="2"/>
                        <a:defRPr sz="2200">
                          <a:solidFill>
                            <a:schemeClr val="tx1"/>
                          </a:solidFill>
                          <a:latin typeface="Arial" charset="0"/>
                        </a:defRPr>
                      </a:lvl2pPr>
                      <a:lvl3pPr marL="1143000" indent="-228600" eaLnBrk="0" hangingPunct="0">
                        <a:spcBef>
                          <a:spcPct val="20000"/>
                        </a:spcBef>
                        <a:buClr>
                          <a:schemeClr val="accent1"/>
                        </a:buClr>
                        <a:buSzPct val="65000"/>
                        <a:buFont typeface="Wingdings" charset="2"/>
                        <a:defRPr sz="2000">
                          <a:solidFill>
                            <a:schemeClr val="tx1"/>
                          </a:solidFill>
                          <a:latin typeface="Arial" charset="0"/>
                        </a:defRPr>
                      </a:lvl3pPr>
                      <a:lvl4pPr marL="1600200" indent="-228600" eaLnBrk="0" hangingPunct="0">
                        <a:spcBef>
                          <a:spcPct val="20000"/>
                        </a:spcBef>
                        <a:buClr>
                          <a:schemeClr val="accent2"/>
                        </a:buClr>
                        <a:buSzPct val="70000"/>
                        <a:buFont typeface="Wingdings" charset="2"/>
                        <a:defRPr>
                          <a:solidFill>
                            <a:schemeClr val="tx1"/>
                          </a:solidFill>
                          <a:latin typeface="Arial" charset="0"/>
                        </a:defRPr>
                      </a:lvl4pPr>
                      <a:lvl5pPr marL="2057400" indent="-228600" eaLnBrk="0" hangingPunct="0">
                        <a:spcBef>
                          <a:spcPct val="20000"/>
                        </a:spcBef>
                        <a:buClr>
                          <a:schemeClr val="accent1"/>
                        </a:buClr>
                        <a:buSzPct val="75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list.add</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a:t>
                      </a: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i</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,”Joe”);</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O(1)</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O(n)</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12839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Lucida Sans" panose="020B0602030504020204" pitchFamily="34" charset="77"/>
                          <a:ea typeface="Times New Roman" charset="0"/>
                          <a:cs typeface="Times New Roman" charset="0"/>
                        </a:rPr>
                        <a:t>Can add an object to the end</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If there is space, add object at the end (must keep track of last added element)</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list.add</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("Joe");</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O(1)</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O(n)</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808033338"/>
                  </a:ext>
                </a:extLst>
              </a:tr>
              <a:tr h="128396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x-none" sz="2400" b="0" i="0" u="none" strike="noStrike" cap="none" normalizeH="0" baseline="0" dirty="0">
                          <a:ln>
                            <a:noFill/>
                          </a:ln>
                          <a:solidFill>
                            <a:schemeClr val="tx1"/>
                          </a:solidFill>
                          <a:effectLst/>
                          <a:latin typeface="Lucida Sans" panose="020B0602030504020204" pitchFamily="34" charset="77"/>
                          <a:ea typeface="Times New Roman" charset="0"/>
                          <a:cs typeface="Times New Roman" charset="0"/>
                        </a:rPr>
                        <a:t>Can remove an object from a specified location</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Copy items (i+1)…(length-1) to the left. Remove last element.</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list.remove</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a:t>
                      </a:r>
                      <a:r>
                        <a:rPr kumimoji="0" lang="en-US" altLang="x-none" sz="2400" b="1" i="0" u="none" strike="noStrike" cap="none" normalizeH="0" baseline="0" dirty="0" err="1">
                          <a:ln>
                            <a:noFill/>
                          </a:ln>
                          <a:solidFill>
                            <a:schemeClr val="tx1"/>
                          </a:solidFill>
                          <a:effectLst/>
                          <a:latin typeface="Courier New" charset="0"/>
                          <a:ea typeface="Times New Roman" charset="0"/>
                          <a:cs typeface="Courier New" charset="0"/>
                        </a:rPr>
                        <a:t>i</a:t>
                      </a: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O(1)</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ourier New" charset="0"/>
                          <a:ea typeface="Times New Roman" charset="0"/>
                          <a:cs typeface="Courier New" charset="0"/>
                        </a:rPr>
                        <a:t>O(n)</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06311135"/>
                  </a:ext>
                </a:extLst>
              </a:tr>
            </a:tbl>
          </a:graphicData>
        </a:graphic>
      </p:graphicFrame>
      <p:graphicFrame>
        <p:nvGraphicFramePr>
          <p:cNvPr id="5" name="Table 5">
            <a:extLst>
              <a:ext uri="{FF2B5EF4-FFF2-40B4-BE49-F238E27FC236}">
                <a16:creationId xmlns:a16="http://schemas.microsoft.com/office/drawing/2014/main" id="{32982392-F30D-C34B-A7B7-B19D2E69B7AB}"/>
              </a:ext>
            </a:extLst>
          </p:cNvPr>
          <p:cNvGraphicFramePr>
            <a:graphicFrameLocks noGrp="1"/>
          </p:cNvGraphicFramePr>
          <p:nvPr>
            <p:extLst>
              <p:ext uri="{D42A27DB-BD31-4B8C-83A1-F6EECF244321}">
                <p14:modId xmlns:p14="http://schemas.microsoft.com/office/powerpoint/2010/main" val="1280515983"/>
              </p:ext>
            </p:extLst>
          </p:nvPr>
        </p:nvGraphicFramePr>
        <p:xfrm>
          <a:off x="13912863" y="1509336"/>
          <a:ext cx="6944658" cy="897890"/>
        </p:xfrm>
        <a:graphic>
          <a:graphicData uri="http://schemas.openxmlformats.org/drawingml/2006/table">
            <a:tbl>
              <a:tblPr firstRow="1" bandRow="1">
                <a:tableStyleId>{5940675A-B579-460E-94D1-54222C63F5DA}</a:tableStyleId>
              </a:tblPr>
              <a:tblGrid>
                <a:gridCol w="992094">
                  <a:extLst>
                    <a:ext uri="{9D8B030D-6E8A-4147-A177-3AD203B41FA5}">
                      <a16:colId xmlns:a16="http://schemas.microsoft.com/office/drawing/2014/main" val="519216939"/>
                    </a:ext>
                  </a:extLst>
                </a:gridCol>
                <a:gridCol w="992094">
                  <a:extLst>
                    <a:ext uri="{9D8B030D-6E8A-4147-A177-3AD203B41FA5}">
                      <a16:colId xmlns:a16="http://schemas.microsoft.com/office/drawing/2014/main" val="3269115590"/>
                    </a:ext>
                  </a:extLst>
                </a:gridCol>
                <a:gridCol w="992094">
                  <a:extLst>
                    <a:ext uri="{9D8B030D-6E8A-4147-A177-3AD203B41FA5}">
                      <a16:colId xmlns:a16="http://schemas.microsoft.com/office/drawing/2014/main" val="1677393746"/>
                    </a:ext>
                  </a:extLst>
                </a:gridCol>
                <a:gridCol w="992094">
                  <a:extLst>
                    <a:ext uri="{9D8B030D-6E8A-4147-A177-3AD203B41FA5}">
                      <a16:colId xmlns:a16="http://schemas.microsoft.com/office/drawing/2014/main" val="3904699736"/>
                    </a:ext>
                  </a:extLst>
                </a:gridCol>
                <a:gridCol w="992094">
                  <a:extLst>
                    <a:ext uri="{9D8B030D-6E8A-4147-A177-3AD203B41FA5}">
                      <a16:colId xmlns:a16="http://schemas.microsoft.com/office/drawing/2014/main" val="2897971824"/>
                    </a:ext>
                  </a:extLst>
                </a:gridCol>
                <a:gridCol w="992094">
                  <a:extLst>
                    <a:ext uri="{9D8B030D-6E8A-4147-A177-3AD203B41FA5}">
                      <a16:colId xmlns:a16="http://schemas.microsoft.com/office/drawing/2014/main" val="1420555981"/>
                    </a:ext>
                  </a:extLst>
                </a:gridCol>
                <a:gridCol w="992094">
                  <a:extLst>
                    <a:ext uri="{9D8B030D-6E8A-4147-A177-3AD203B41FA5}">
                      <a16:colId xmlns:a16="http://schemas.microsoft.com/office/drawing/2014/main" val="2835697105"/>
                    </a:ext>
                  </a:extLst>
                </a:gridCol>
              </a:tblGrid>
              <a:tr h="450850">
                <a:tc>
                  <a:txBody>
                    <a:bodyPr/>
                    <a:lstStyle/>
                    <a:p>
                      <a:r>
                        <a:rPr lang="en-US" sz="1800" dirty="0">
                          <a:solidFill>
                            <a:schemeClr val="tx2">
                              <a:lumMod val="75000"/>
                            </a:schemeClr>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69096266"/>
                  </a:ext>
                </a:extLst>
              </a:tr>
              <a:tr h="362390">
                <a:tc>
                  <a:txBody>
                    <a:bodyPr/>
                    <a:lstStyle/>
                    <a:p>
                      <a:r>
                        <a:rPr lang="en-US" dirty="0"/>
                        <a:t>5</a:t>
                      </a:r>
                    </a:p>
                  </a:txBody>
                  <a:tcPr/>
                </a:tc>
                <a:tc>
                  <a:txBody>
                    <a:bodyPr/>
                    <a:lstStyle/>
                    <a:p>
                      <a:r>
                        <a:rPr lang="en-US" dirty="0"/>
                        <a:t>7</a:t>
                      </a:r>
                    </a:p>
                  </a:txBody>
                  <a:tcPr/>
                </a:tc>
                <a:tc>
                  <a:txBody>
                    <a:bodyPr/>
                    <a:lstStyle/>
                    <a:p>
                      <a:r>
                        <a:rPr lang="en-US" dirty="0"/>
                        <a:t>2</a:t>
                      </a:r>
                    </a:p>
                  </a:txBody>
                  <a:tcPr/>
                </a:tc>
                <a:tc>
                  <a:txBody>
                    <a:bodyPr/>
                    <a:lstStyle/>
                    <a:p>
                      <a:r>
                        <a:rPr lang="en-US" dirty="0"/>
                        <a:t>9</a:t>
                      </a:r>
                    </a:p>
                  </a:txBody>
                  <a:tcPr/>
                </a:tc>
                <a:tc>
                  <a:txBody>
                    <a:bodyPr/>
                    <a:lstStyle/>
                    <a:p>
                      <a:r>
                        <a:rPr lang="en-US" dirty="0"/>
                        <a:t>4</a:t>
                      </a:r>
                    </a:p>
                  </a:txBody>
                  <a:tcPr/>
                </a:tc>
                <a:tc>
                  <a:txBody>
                    <a:bodyPr/>
                    <a:lstStyle/>
                    <a:p>
                      <a:r>
                        <a:rPr lang="en-US" dirty="0"/>
                        <a:t>3</a:t>
                      </a:r>
                    </a:p>
                  </a:txBody>
                  <a:tcPr/>
                </a:tc>
                <a:tc>
                  <a:txBody>
                    <a:bodyPr/>
                    <a:lstStyle/>
                    <a:p>
                      <a:endParaRPr lang="en-US" dirty="0"/>
                    </a:p>
                  </a:txBody>
                  <a:tcPr/>
                </a:tc>
                <a:extLst>
                  <a:ext uri="{0D108BD9-81ED-4DB2-BD59-A6C34878D82A}">
                    <a16:rowId xmlns:a16="http://schemas.microsoft.com/office/drawing/2014/main" val="1399708543"/>
                  </a:ext>
                </a:extLst>
              </a:tr>
            </a:tbl>
          </a:graphicData>
        </a:graphic>
      </p:graphicFrame>
      <p:graphicFrame>
        <p:nvGraphicFramePr>
          <p:cNvPr id="6" name="Table 5">
            <a:extLst>
              <a:ext uri="{FF2B5EF4-FFF2-40B4-BE49-F238E27FC236}">
                <a16:creationId xmlns:a16="http://schemas.microsoft.com/office/drawing/2014/main" id="{8DAF80E4-D7F0-9D4A-A27F-9FFF8C95734A}"/>
              </a:ext>
            </a:extLst>
          </p:cNvPr>
          <p:cNvGraphicFramePr>
            <a:graphicFrameLocks noGrp="1"/>
          </p:cNvGraphicFramePr>
          <p:nvPr>
            <p:extLst>
              <p:ext uri="{D42A27DB-BD31-4B8C-83A1-F6EECF244321}">
                <p14:modId xmlns:p14="http://schemas.microsoft.com/office/powerpoint/2010/main" val="4254836753"/>
              </p:ext>
            </p:extLst>
          </p:nvPr>
        </p:nvGraphicFramePr>
        <p:xfrm>
          <a:off x="13912863" y="3291633"/>
          <a:ext cx="6944658" cy="897890"/>
        </p:xfrm>
        <a:graphic>
          <a:graphicData uri="http://schemas.openxmlformats.org/drawingml/2006/table">
            <a:tbl>
              <a:tblPr firstRow="1" bandRow="1">
                <a:tableStyleId>{5940675A-B579-460E-94D1-54222C63F5DA}</a:tableStyleId>
              </a:tblPr>
              <a:tblGrid>
                <a:gridCol w="992094">
                  <a:extLst>
                    <a:ext uri="{9D8B030D-6E8A-4147-A177-3AD203B41FA5}">
                      <a16:colId xmlns:a16="http://schemas.microsoft.com/office/drawing/2014/main" val="519216939"/>
                    </a:ext>
                  </a:extLst>
                </a:gridCol>
                <a:gridCol w="992094">
                  <a:extLst>
                    <a:ext uri="{9D8B030D-6E8A-4147-A177-3AD203B41FA5}">
                      <a16:colId xmlns:a16="http://schemas.microsoft.com/office/drawing/2014/main" val="3269115590"/>
                    </a:ext>
                  </a:extLst>
                </a:gridCol>
                <a:gridCol w="992094">
                  <a:extLst>
                    <a:ext uri="{9D8B030D-6E8A-4147-A177-3AD203B41FA5}">
                      <a16:colId xmlns:a16="http://schemas.microsoft.com/office/drawing/2014/main" val="1677393746"/>
                    </a:ext>
                  </a:extLst>
                </a:gridCol>
                <a:gridCol w="992094">
                  <a:extLst>
                    <a:ext uri="{9D8B030D-6E8A-4147-A177-3AD203B41FA5}">
                      <a16:colId xmlns:a16="http://schemas.microsoft.com/office/drawing/2014/main" val="3904699736"/>
                    </a:ext>
                  </a:extLst>
                </a:gridCol>
                <a:gridCol w="992094">
                  <a:extLst>
                    <a:ext uri="{9D8B030D-6E8A-4147-A177-3AD203B41FA5}">
                      <a16:colId xmlns:a16="http://schemas.microsoft.com/office/drawing/2014/main" val="2897971824"/>
                    </a:ext>
                  </a:extLst>
                </a:gridCol>
                <a:gridCol w="992094">
                  <a:extLst>
                    <a:ext uri="{9D8B030D-6E8A-4147-A177-3AD203B41FA5}">
                      <a16:colId xmlns:a16="http://schemas.microsoft.com/office/drawing/2014/main" val="1420555981"/>
                    </a:ext>
                  </a:extLst>
                </a:gridCol>
                <a:gridCol w="992094">
                  <a:extLst>
                    <a:ext uri="{9D8B030D-6E8A-4147-A177-3AD203B41FA5}">
                      <a16:colId xmlns:a16="http://schemas.microsoft.com/office/drawing/2014/main" val="2835697105"/>
                    </a:ext>
                  </a:extLst>
                </a:gridCol>
              </a:tblGrid>
              <a:tr h="450850">
                <a:tc>
                  <a:txBody>
                    <a:bodyPr/>
                    <a:lstStyle/>
                    <a:p>
                      <a:r>
                        <a:rPr lang="en-US" sz="1800" dirty="0">
                          <a:solidFill>
                            <a:schemeClr val="tx2">
                              <a:lumMod val="75000"/>
                            </a:schemeClr>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800" dirty="0">
                          <a:solidFill>
                            <a:schemeClr val="tx2">
                              <a:lumMod val="75000"/>
                            </a:schemeClr>
                          </a:solidFill>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69096266"/>
                  </a:ext>
                </a:extLst>
              </a:tr>
              <a:tr h="362390">
                <a:tc>
                  <a:txBody>
                    <a:bodyPr/>
                    <a:lstStyle/>
                    <a:p>
                      <a:r>
                        <a:rPr lang="en-US" dirty="0"/>
                        <a:t>5</a:t>
                      </a:r>
                    </a:p>
                  </a:txBody>
                  <a:tcPr/>
                </a:tc>
                <a:tc>
                  <a:txBody>
                    <a:bodyPr/>
                    <a:lstStyle/>
                    <a:p>
                      <a:r>
                        <a:rPr lang="en-US" dirty="0"/>
                        <a:t>7</a:t>
                      </a:r>
                    </a:p>
                  </a:txBody>
                  <a:tcPr/>
                </a:tc>
                <a:tc>
                  <a:txBody>
                    <a:bodyPr/>
                    <a:lstStyle/>
                    <a:p>
                      <a:r>
                        <a:rPr lang="en-US" dirty="0"/>
                        <a:t>2</a:t>
                      </a:r>
                    </a:p>
                  </a:txBody>
                  <a:tcPr/>
                </a:tc>
                <a:tc>
                  <a:txBody>
                    <a:bodyPr/>
                    <a:lstStyle/>
                    <a:p>
                      <a:r>
                        <a:rPr lang="en-US" dirty="0"/>
                        <a:t>9</a:t>
                      </a:r>
                    </a:p>
                  </a:txBody>
                  <a:tcPr/>
                </a:tc>
                <a:tc>
                  <a:txBody>
                    <a:bodyPr/>
                    <a:lstStyle/>
                    <a:p>
                      <a:r>
                        <a:rPr lang="en-US" dirty="0"/>
                        <a:t>9</a:t>
                      </a:r>
                    </a:p>
                  </a:txBody>
                  <a:tcPr/>
                </a:tc>
                <a:tc>
                  <a:txBody>
                    <a:bodyPr/>
                    <a:lstStyle/>
                    <a:p>
                      <a:r>
                        <a:rPr lang="en-US" dirty="0"/>
                        <a:t>4</a:t>
                      </a:r>
                    </a:p>
                  </a:txBody>
                  <a:tcPr/>
                </a:tc>
                <a:tc>
                  <a:txBody>
                    <a:bodyPr/>
                    <a:lstStyle/>
                    <a:p>
                      <a:r>
                        <a:rPr lang="en-US" dirty="0"/>
                        <a:t>3</a:t>
                      </a:r>
                    </a:p>
                  </a:txBody>
                  <a:tcPr/>
                </a:tc>
                <a:extLst>
                  <a:ext uri="{0D108BD9-81ED-4DB2-BD59-A6C34878D82A}">
                    <a16:rowId xmlns:a16="http://schemas.microsoft.com/office/drawing/2014/main" val="1399708543"/>
                  </a:ext>
                </a:extLst>
              </a:tr>
            </a:tbl>
          </a:graphicData>
        </a:graphic>
      </p:graphicFrame>
      <p:sp>
        <p:nvSpPr>
          <p:cNvPr id="7" name="TextBox 6">
            <a:extLst>
              <a:ext uri="{FF2B5EF4-FFF2-40B4-BE49-F238E27FC236}">
                <a16:creationId xmlns:a16="http://schemas.microsoft.com/office/drawing/2014/main" id="{4FBE7676-EEFE-4A4B-943C-5854A2E0B774}"/>
              </a:ext>
            </a:extLst>
          </p:cNvPr>
          <p:cNvSpPr txBox="1"/>
          <p:nvPr/>
        </p:nvSpPr>
        <p:spPr>
          <a:xfrm>
            <a:off x="13912863" y="2779693"/>
            <a:ext cx="7067640" cy="37959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Lucida Sans" panose="020B0602030504020204" pitchFamily="34" charset="77"/>
                <a:sym typeface="Helvetica"/>
              </a:rPr>
              <a:t>Copy items from index 3 to index 5 to the right =&gt; shift right </a:t>
            </a:r>
          </a:p>
        </p:txBody>
      </p:sp>
    </p:spTree>
    <p:extLst>
      <p:ext uri="{BB962C8B-B14F-4D97-AF65-F5344CB8AC3E}">
        <p14:creationId xmlns:p14="http://schemas.microsoft.com/office/powerpoint/2010/main" val="1171068473"/>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8DB6-7907-EB4B-A2D0-617428499F3E}"/>
              </a:ext>
            </a:extLst>
          </p:cNvPr>
          <p:cNvSpPr>
            <a:spLocks noGrp="1"/>
          </p:cNvSpPr>
          <p:nvPr>
            <p:ph type="title"/>
          </p:nvPr>
        </p:nvSpPr>
        <p:spPr/>
        <p:txBody>
          <a:bodyPr/>
          <a:lstStyle/>
          <a:p>
            <a:r>
              <a:rPr lang="en-US" dirty="0"/>
              <a:t>Problem 1</a:t>
            </a:r>
          </a:p>
        </p:txBody>
      </p:sp>
      <p:sp>
        <p:nvSpPr>
          <p:cNvPr id="3" name="TextBox 2">
            <a:extLst>
              <a:ext uri="{FF2B5EF4-FFF2-40B4-BE49-F238E27FC236}">
                <a16:creationId xmlns:a16="http://schemas.microsoft.com/office/drawing/2014/main" id="{EB854789-CB38-1344-AF6E-5288092A98F8}"/>
              </a:ext>
            </a:extLst>
          </p:cNvPr>
          <p:cNvSpPr txBox="1"/>
          <p:nvPr/>
        </p:nvSpPr>
        <p:spPr>
          <a:xfrm>
            <a:off x="1722666" y="2015649"/>
            <a:ext cx="16614321" cy="484235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latin typeface="Lucida Sans" panose="020B0602030504020204" pitchFamily="34" charset="77"/>
              </a:rPr>
              <a:t>Write a method, </a:t>
            </a:r>
            <a:r>
              <a:rPr lang="en-US" sz="2800" i="1" dirty="0" err="1">
                <a:latin typeface="Lucida Sans" panose="020B0602030504020204" pitchFamily="34" charset="77"/>
                <a:ea typeface="Courier New" charset="0"/>
                <a:cs typeface="Courier New" charset="0"/>
              </a:rPr>
              <a:t>numWordsOfLength</a:t>
            </a:r>
            <a:r>
              <a:rPr lang="en-US" sz="2800" dirty="0">
                <a:latin typeface="Lucida Sans" panose="020B0602030504020204" pitchFamily="34" charset="77"/>
              </a:rPr>
              <a:t>, that has two parameters, an </a:t>
            </a:r>
            <a:r>
              <a:rPr lang="en-US" sz="2800" i="1" dirty="0" err="1">
                <a:latin typeface="Lucida Sans" panose="020B0602030504020204" pitchFamily="34" charset="77"/>
                <a:ea typeface="Courier New" charset="0"/>
                <a:cs typeface="Courier New" charset="0"/>
              </a:rPr>
              <a:t>ArrayList</a:t>
            </a:r>
            <a:r>
              <a:rPr lang="en-US" sz="2800" i="1" dirty="0">
                <a:latin typeface="Lucida Sans" panose="020B0602030504020204" pitchFamily="34" charset="77"/>
                <a:ea typeface="Courier New" charset="0"/>
                <a:cs typeface="Courier New" charset="0"/>
              </a:rPr>
              <a:t>&lt;String&gt;</a:t>
            </a:r>
            <a:r>
              <a:rPr lang="en-US" sz="2800" i="1" dirty="0">
                <a:latin typeface="Lucida Sans" panose="020B0602030504020204" pitchFamily="34" charset="77"/>
              </a:rPr>
              <a:t> </a:t>
            </a:r>
            <a:r>
              <a:rPr lang="en-US" sz="2800" i="1" dirty="0">
                <a:latin typeface="Lucida Sans" panose="020B0602030504020204" pitchFamily="34" charset="77"/>
                <a:ea typeface="Courier New" charset="0"/>
                <a:cs typeface="Courier New" charset="0"/>
              </a:rPr>
              <a:t>list</a:t>
            </a:r>
            <a:r>
              <a:rPr lang="en-US" sz="2800" dirty="0">
                <a:latin typeface="Lucida Sans" panose="020B0602030504020204" pitchFamily="34" charset="77"/>
              </a:rPr>
              <a:t>, and an </a:t>
            </a:r>
            <a:r>
              <a:rPr lang="en-US" sz="2800" dirty="0">
                <a:latin typeface="Lucida Sans" panose="020B0602030504020204" pitchFamily="34" charset="77"/>
                <a:ea typeface="Courier New" charset="0"/>
                <a:cs typeface="Courier New" charset="0"/>
              </a:rPr>
              <a:t>integer </a:t>
            </a:r>
            <a:r>
              <a:rPr lang="en-US" sz="2800" i="1" dirty="0" err="1">
                <a:latin typeface="Lucida Sans" panose="020B0602030504020204" pitchFamily="34" charset="77"/>
                <a:ea typeface="Courier New" charset="0"/>
                <a:cs typeface="Courier New" charset="0"/>
              </a:rPr>
              <a:t>len</a:t>
            </a:r>
            <a:r>
              <a:rPr lang="en-US" sz="2800" dirty="0">
                <a:latin typeface="Lucida Sans" panose="020B0602030504020204" pitchFamily="34" charset="77"/>
              </a:rPr>
              <a:t>.  The method returns the number of words in </a:t>
            </a:r>
            <a:r>
              <a:rPr lang="en-US" sz="2800" dirty="0">
                <a:latin typeface="Lucida Sans" panose="020B0602030504020204" pitchFamily="34" charset="77"/>
                <a:ea typeface="Courier New" charset="0"/>
                <a:cs typeface="Courier New" charset="0"/>
              </a:rPr>
              <a:t>list</a:t>
            </a:r>
            <a:r>
              <a:rPr lang="en-US" sz="2800" dirty="0">
                <a:latin typeface="Lucida Sans" panose="020B0602030504020204" pitchFamily="34" charset="77"/>
              </a:rPr>
              <a:t> that are exactly </a:t>
            </a:r>
            <a:r>
              <a:rPr lang="en-US" sz="2800" i="1" dirty="0" err="1">
                <a:latin typeface="Lucida Sans" panose="020B0602030504020204" pitchFamily="34" charset="77"/>
                <a:ea typeface="Courier New" charset="0"/>
                <a:cs typeface="Courier New" charset="0"/>
              </a:rPr>
              <a:t>len</a:t>
            </a:r>
            <a:r>
              <a:rPr lang="en-US" sz="2800" dirty="0">
                <a:latin typeface="Lucida Sans" panose="020B0602030504020204" pitchFamily="34" charset="77"/>
              </a:rPr>
              <a:t> letters long. </a:t>
            </a:r>
          </a:p>
          <a:p>
            <a:endParaRPr lang="en-US" sz="2800" dirty="0">
              <a:latin typeface="Lucida Sans" panose="020B0602030504020204" pitchFamily="34" charset="77"/>
            </a:endParaRPr>
          </a:p>
          <a:p>
            <a:r>
              <a:rPr lang="en-US" sz="2800" dirty="0">
                <a:latin typeface="Lucida Sans" panose="020B0602030504020204" pitchFamily="34" charset="77"/>
              </a:rPr>
              <a:t>For example, </a:t>
            </a:r>
          </a:p>
          <a:p>
            <a:pPr lvl="1"/>
            <a:r>
              <a:rPr lang="en-US" sz="2800" dirty="0">
                <a:latin typeface="Lucida Sans" panose="020B0602030504020204" pitchFamily="34" charset="77"/>
              </a:rPr>
              <a:t>If </a:t>
            </a:r>
            <a:r>
              <a:rPr lang="en-US" sz="2800" dirty="0">
                <a:latin typeface="Lucida Sans" panose="020B0602030504020204" pitchFamily="34" charset="77"/>
                <a:ea typeface="Courier New" charset="0"/>
                <a:cs typeface="Courier New" charset="0"/>
              </a:rPr>
              <a:t>list = ["cat", "dog", "mouse", "rat", "frog"]</a:t>
            </a:r>
          </a:p>
          <a:p>
            <a:pPr lvl="1"/>
            <a:endParaRPr lang="en-US" sz="2800" dirty="0">
              <a:latin typeface="Lucida Sans" panose="020B0602030504020204" pitchFamily="34" charset="77"/>
              <a:ea typeface="Courier New" charset="0"/>
              <a:cs typeface="Courier New" charset="0"/>
            </a:endParaRPr>
          </a:p>
          <a:p>
            <a:pPr lvl="1"/>
            <a:r>
              <a:rPr lang="en-US" sz="2800" dirty="0" err="1">
                <a:latin typeface="Lucida Sans" panose="020B0602030504020204" pitchFamily="34" charset="77"/>
                <a:ea typeface="Courier New" charset="0"/>
                <a:cs typeface="Courier New" charset="0"/>
              </a:rPr>
              <a:t>numWordsOfLength</a:t>
            </a:r>
            <a:r>
              <a:rPr lang="en-US" sz="2800" dirty="0">
                <a:latin typeface="Lucida Sans" panose="020B0602030504020204" pitchFamily="34" charset="77"/>
                <a:ea typeface="Courier New" charset="0"/>
                <a:cs typeface="Courier New" charset="0"/>
              </a:rPr>
              <a:t>(list, 3) returns 3;</a:t>
            </a:r>
          </a:p>
          <a:p>
            <a:pPr lvl="1"/>
            <a:r>
              <a:rPr lang="en-US" sz="2800" dirty="0" err="1">
                <a:latin typeface="Lucida Sans" panose="020B0602030504020204" pitchFamily="34" charset="77"/>
                <a:ea typeface="Courier New" charset="0"/>
                <a:cs typeface="Courier New" charset="0"/>
              </a:rPr>
              <a:t>numWordsOfLength</a:t>
            </a:r>
            <a:r>
              <a:rPr lang="en-US" sz="2800" dirty="0">
                <a:latin typeface="Lucida Sans" panose="020B0602030504020204" pitchFamily="34" charset="77"/>
                <a:ea typeface="Courier New" charset="0"/>
                <a:cs typeface="Courier New" charset="0"/>
              </a:rPr>
              <a:t>(list, 4) returns 1;</a:t>
            </a:r>
          </a:p>
          <a:p>
            <a:pPr lvl="1"/>
            <a:r>
              <a:rPr lang="en-US" sz="2800" dirty="0" err="1">
                <a:latin typeface="Lucida Sans" panose="020B0602030504020204" pitchFamily="34" charset="77"/>
                <a:ea typeface="Courier New" charset="0"/>
                <a:cs typeface="Courier New" charset="0"/>
              </a:rPr>
              <a:t>numWordsOfLength</a:t>
            </a:r>
            <a:r>
              <a:rPr lang="en-US" sz="2800" dirty="0">
                <a:latin typeface="Lucida Sans" panose="020B0602030504020204" pitchFamily="34" charset="77"/>
                <a:ea typeface="Courier New" charset="0"/>
                <a:cs typeface="Courier New" charset="0"/>
              </a:rPr>
              <a:t>(list, 2) returns 0;</a:t>
            </a:r>
          </a:p>
          <a:p>
            <a:pPr marL="0" marR="0" indent="0" algn="l" defTabSz="4572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000000"/>
              </a:solidFill>
              <a:effectLst/>
              <a:uFillTx/>
              <a:latin typeface="Lucida Sans" panose="020B0602030504020204" pitchFamily="34" charset="77"/>
              <a:sym typeface="Helvetica"/>
            </a:endParaRPr>
          </a:p>
        </p:txBody>
      </p:sp>
    </p:spTree>
    <p:extLst>
      <p:ext uri="{BB962C8B-B14F-4D97-AF65-F5344CB8AC3E}">
        <p14:creationId xmlns:p14="http://schemas.microsoft.com/office/powerpoint/2010/main" val="40378578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Quick aside: binary logarithms"/>
          <p:cNvSpPr txBox="1">
            <a:spLocks noGrp="1"/>
          </p:cNvSpPr>
          <p:nvPr>
            <p:ph type="title"/>
          </p:nvPr>
        </p:nvSpPr>
        <p:spPr>
          <a:prstGeom prst="rect">
            <a:avLst/>
          </a:prstGeom>
        </p:spPr>
        <p:txBody>
          <a:bodyPr/>
          <a:lstStyle/>
          <a:p>
            <a:r>
              <a:t>Quick aside: binary logarithms</a:t>
            </a:r>
          </a:p>
        </p:txBody>
      </p:sp>
      <p:sp>
        <p:nvSpPr>
          <p:cNvPr id="2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210" name="Def. The binary logarithm of a number N (written lg N)         is the number x satisfying 2x = N."/>
          <p:cNvSpPr txBox="1"/>
          <p:nvPr/>
        </p:nvSpPr>
        <p:spPr>
          <a:xfrm>
            <a:off x="1257300" y="1892300"/>
            <a:ext cx="13322300" cy="16383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Def. </a:t>
            </a:r>
            <a:r>
              <a:rPr>
                <a:solidFill>
                  <a:srgbClr val="000000"/>
                </a:solidFill>
              </a:rPr>
              <a:t>The </a:t>
            </a:r>
            <a:r>
              <a:rPr i="1"/>
              <a:t>binary logarithm</a:t>
            </a:r>
            <a:r>
              <a:rPr>
                <a:solidFill>
                  <a:srgbClr val="000000"/>
                </a:solidFill>
              </a:rPr>
              <a:t> of a number </a:t>
            </a:r>
            <a:r>
              <a:rPr i="1">
                <a:solidFill>
                  <a:srgbClr val="000000"/>
                </a:solidFill>
              </a:rPr>
              <a:t>N </a:t>
            </a:r>
            <a:r>
              <a:rPr>
                <a:solidFill>
                  <a:srgbClr val="000000"/>
                </a:solidFill>
              </a:rPr>
              <a:t>(written</a:t>
            </a:r>
            <a:r>
              <a:rPr i="1">
                <a:solidFill>
                  <a:srgbClr val="000000"/>
                </a:solidFill>
              </a:rPr>
              <a:t> </a:t>
            </a:r>
            <a:r>
              <a:rPr>
                <a:solidFill>
                  <a:srgbClr val="000000"/>
                </a:solidFill>
              </a:rPr>
              <a:t>lg </a:t>
            </a:r>
            <a:r>
              <a:rPr i="1" spc="648">
                <a:solidFill>
                  <a:srgbClr val="000000"/>
                </a:solidFill>
              </a:rPr>
              <a:t>N</a:t>
            </a:r>
            <a:r>
              <a:rPr>
                <a:solidFill>
                  <a:srgbClr val="000000"/>
                </a:solidFill>
              </a:rPr>
              <a:t>)</a:t>
            </a:r>
            <a:br>
              <a:rPr>
                <a:solidFill>
                  <a:srgbClr val="000000"/>
                </a:solidFill>
              </a:rPr>
            </a:br>
            <a:r>
              <a:rPr>
                <a:solidFill>
                  <a:srgbClr val="000000"/>
                </a:solidFill>
              </a:rPr>
              <a:t>        is the number </a:t>
            </a:r>
            <a:r>
              <a:rPr i="1">
                <a:solidFill>
                  <a:srgbClr val="000000"/>
                </a:solidFill>
              </a:rPr>
              <a:t>x</a:t>
            </a:r>
            <a:r>
              <a:rPr>
                <a:solidFill>
                  <a:srgbClr val="000000"/>
                </a:solidFill>
              </a:rPr>
              <a:t> satisfying 2</a:t>
            </a:r>
            <a:r>
              <a:rPr i="1" baseline="31999">
                <a:solidFill>
                  <a:srgbClr val="000000"/>
                </a:solidFill>
              </a:rPr>
              <a:t>x </a:t>
            </a:r>
            <a:r>
              <a:rPr>
                <a:solidFill>
                  <a:srgbClr val="000000"/>
                </a:solidFill>
              </a:rPr>
              <a:t>= </a:t>
            </a:r>
            <a:r>
              <a:rPr i="1">
                <a:solidFill>
                  <a:srgbClr val="000000"/>
                </a:solidFill>
              </a:rPr>
              <a:t>N</a:t>
            </a:r>
            <a:r>
              <a:rPr>
                <a:solidFill>
                  <a:srgbClr val="000000"/>
                </a:solidFill>
              </a:rPr>
              <a:t>.</a:t>
            </a:r>
          </a:p>
        </p:txBody>
      </p:sp>
      <p:grpSp>
        <p:nvGrpSpPr>
          <p:cNvPr id="213" name="Group"/>
          <p:cNvGrpSpPr/>
          <p:nvPr/>
        </p:nvGrpSpPr>
        <p:grpSpPr>
          <a:xfrm>
            <a:off x="15329885" y="4604540"/>
            <a:ext cx="7514336" cy="3599659"/>
            <a:chOff x="0" y="0"/>
            <a:chExt cx="7514334" cy="3599658"/>
          </a:xfrm>
        </p:grpSpPr>
        <p:graphicFrame>
          <p:nvGraphicFramePr>
            <p:cNvPr id="211" name="Table"/>
            <p:cNvGraphicFramePr/>
            <p:nvPr/>
          </p:nvGraphicFramePr>
          <p:xfrm>
            <a:off x="8638" y="665959"/>
            <a:ext cx="7505696" cy="2933699"/>
          </p:xfrm>
          <a:graphic>
            <a:graphicData uri="http://schemas.openxmlformats.org/drawingml/2006/table">
              <a:tbl>
                <a:tblPr firstRow="1">
                  <a:tableStyleId>{8F44A2F1-9E1F-4B54-A3A2-5F16C0AD49E2}</a:tableStyleId>
                </a:tblPr>
                <a:tblGrid>
                  <a:gridCol w="1176039">
                    <a:extLst>
                      <a:ext uri="{9D8B030D-6E8A-4147-A177-3AD203B41FA5}">
                        <a16:colId xmlns:a16="http://schemas.microsoft.com/office/drawing/2014/main" val="20000"/>
                      </a:ext>
                    </a:extLst>
                  </a:gridCol>
                  <a:gridCol w="3183765">
                    <a:extLst>
                      <a:ext uri="{9D8B030D-6E8A-4147-A177-3AD203B41FA5}">
                        <a16:colId xmlns:a16="http://schemas.microsoft.com/office/drawing/2014/main" val="20001"/>
                      </a:ext>
                    </a:extLst>
                  </a:gridCol>
                  <a:gridCol w="1338183">
                    <a:extLst>
                      <a:ext uri="{9D8B030D-6E8A-4147-A177-3AD203B41FA5}">
                        <a16:colId xmlns:a16="http://schemas.microsoft.com/office/drawing/2014/main" val="20002"/>
                      </a:ext>
                    </a:extLst>
                  </a:gridCol>
                  <a:gridCol w="1807711">
                    <a:extLst>
                      <a:ext uri="{9D8B030D-6E8A-4147-A177-3AD203B41FA5}">
                        <a16:colId xmlns:a16="http://schemas.microsoft.com/office/drawing/2014/main" val="20003"/>
                      </a:ext>
                    </a:extLst>
                  </a:gridCol>
                </a:tblGrid>
                <a:tr h="666750">
                  <a:tc>
                    <a:txBody>
                      <a:bodyPr/>
                      <a:lstStyle/>
                      <a:p>
                        <a:pPr algn="ctr" defTabSz="914400">
                          <a:lnSpc>
                            <a:spcPts val="3100"/>
                          </a:lnSpc>
                          <a:tabLst>
                            <a:tab pos="1511300" algn="l"/>
                          </a:tabLst>
                          <a:defRPr sz="1800" i="0"/>
                        </a:pPr>
                        <a:r>
                          <a:rPr sz="2600" i="1">
                            <a:sym typeface="Lucida Sans"/>
                          </a:rPr>
                          <a:t>N</a:t>
                        </a:r>
                      </a:p>
                    </a:txBody>
                    <a:tcPr marL="25400" marR="25400" marT="25400" marB="25400" anchor="ctr" horzOverflow="overflow"/>
                  </a:tc>
                  <a:tc>
                    <a:txBody>
                      <a:bodyPr/>
                      <a:lstStyle/>
                      <a:p>
                        <a:pPr algn="ctr" defTabSz="914400">
                          <a:lnSpc>
                            <a:spcPts val="3100"/>
                          </a:lnSpc>
                          <a:tabLst>
                            <a:tab pos="1511300" algn="l"/>
                          </a:tabLst>
                          <a:defRPr sz="1800" i="0"/>
                        </a:pPr>
                        <a:r>
                          <a:rPr sz="2600" i="1">
                            <a:sym typeface="Lucida Sans"/>
                          </a:rPr>
                          <a:t>approximate value</a:t>
                        </a:r>
                      </a:p>
                    </a:txBody>
                    <a:tcPr marL="25400" marR="25400" marT="25400" marB="25400" anchor="ctr" horzOverflow="overflow"/>
                  </a:tc>
                  <a:tc>
                    <a:txBody>
                      <a:bodyPr/>
                      <a:lstStyle/>
                      <a:p>
                        <a:pPr algn="ctr" defTabSz="914400">
                          <a:lnSpc>
                            <a:spcPts val="3100"/>
                          </a:lnSpc>
                          <a:tabLst>
                            <a:tab pos="1511300" algn="l"/>
                          </a:tabLst>
                          <a:defRPr sz="2600">
                            <a:sym typeface="Lucida Sans"/>
                          </a:defRPr>
                        </a:pPr>
                        <a:r>
                          <a:rPr i="0"/>
                          <a:t>lg</a:t>
                        </a:r>
                        <a:r>
                          <a:t>N</a:t>
                        </a:r>
                      </a:p>
                    </a:txBody>
                    <a:tcPr marL="25400" marR="25400" marT="25400" marB="25400" anchor="ctr" horzOverflow="overflow"/>
                  </a:tc>
                  <a:tc>
                    <a:txBody>
                      <a:bodyPr/>
                      <a:lstStyle/>
                      <a:p>
                        <a:pPr algn="ctr" defTabSz="914400">
                          <a:lnSpc>
                            <a:spcPts val="3100"/>
                          </a:lnSpc>
                          <a:tabLst>
                            <a:tab pos="1511300" algn="l"/>
                          </a:tabLst>
                          <a:defRPr sz="2600">
                            <a:sym typeface="Lucida Sans"/>
                          </a:defRPr>
                        </a:pPr>
                        <a:r>
                          <a:rPr i="0"/>
                          <a:t>log</a:t>
                        </a:r>
                        <a:r>
                          <a:rPr i="0" baseline="-5999"/>
                          <a:t>10</a:t>
                        </a:r>
                        <a:r>
                          <a:t>N</a:t>
                        </a:r>
                      </a:p>
                    </a:txBody>
                    <a:tcPr marL="25400" marR="25400" marT="25400" marB="25400" anchor="ctr" horzOverflow="overflow"/>
                  </a:tc>
                  <a:extLst>
                    <a:ext uri="{0D108BD9-81ED-4DB2-BD59-A6C34878D82A}">
                      <a16:rowId xmlns:a16="http://schemas.microsoft.com/office/drawing/2014/main" val="10000"/>
                    </a:ext>
                  </a:extLst>
                </a:tr>
                <a:tr h="755650">
                  <a:tc>
                    <a:txBody>
                      <a:bodyPr/>
                      <a:lstStyle/>
                      <a:p>
                        <a:pPr algn="ctr" defTabSz="914400">
                          <a:lnSpc>
                            <a:spcPts val="4200"/>
                          </a:lnSpc>
                          <a:tabLst>
                            <a:tab pos="1511300" algn="l"/>
                          </a:tabLst>
                          <a:defRPr sz="3000">
                            <a:sym typeface="Lucida Sans"/>
                          </a:defRPr>
                        </a:pPr>
                        <a:r>
                          <a:t>2</a:t>
                        </a:r>
                        <a:r>
                          <a:rPr baseline="31999"/>
                          <a:t>10</a:t>
                        </a:r>
                      </a:p>
                    </a:txBody>
                    <a:tcPr marL="38100" marR="38100" marT="38100" marB="38100" anchor="ctr" horzOverflow="overflow"/>
                  </a:tc>
                  <a:tc>
                    <a:txBody>
                      <a:bodyPr/>
                      <a:lstStyle/>
                      <a:p>
                        <a:pPr algn="ctr" defTabSz="914400">
                          <a:lnSpc>
                            <a:spcPts val="4200"/>
                          </a:lnSpc>
                          <a:tabLst>
                            <a:tab pos="1511300" algn="l"/>
                          </a:tabLst>
                          <a:defRPr sz="1800"/>
                        </a:pPr>
                        <a:r>
                          <a:rPr sz="3000">
                            <a:sym typeface="Lucida Sans"/>
                          </a:rPr>
                          <a:t>1 thousand</a:t>
                        </a:r>
                      </a:p>
                    </a:txBody>
                    <a:tcPr marL="38100" marR="38100" marT="38100" marB="38100" anchor="ctr" horzOverflow="overflow"/>
                  </a:tc>
                  <a:tc>
                    <a:txBody>
                      <a:bodyPr/>
                      <a:lstStyle/>
                      <a:p>
                        <a:pPr algn="ctr" defTabSz="914400">
                          <a:lnSpc>
                            <a:spcPts val="4200"/>
                          </a:lnSpc>
                          <a:tabLst>
                            <a:tab pos="1511300" algn="l"/>
                          </a:tabLst>
                          <a:defRPr sz="1800"/>
                        </a:pPr>
                        <a:r>
                          <a:rPr sz="3000">
                            <a:sym typeface="Lucida Sans"/>
                          </a:rPr>
                          <a:t>10</a:t>
                        </a:r>
                      </a:p>
                    </a:txBody>
                    <a:tcPr marL="38100" marR="38100" marT="38100" marB="38100" anchor="ctr" horzOverflow="overflow"/>
                  </a:tc>
                  <a:tc>
                    <a:txBody>
                      <a:bodyPr/>
                      <a:lstStyle/>
                      <a:p>
                        <a:pPr algn="ctr" defTabSz="914400">
                          <a:lnSpc>
                            <a:spcPts val="4200"/>
                          </a:lnSpc>
                          <a:tabLst>
                            <a:tab pos="1511300" algn="l"/>
                          </a:tabLst>
                          <a:defRPr sz="1800"/>
                        </a:pPr>
                        <a:r>
                          <a:rPr sz="3000">
                            <a:sym typeface="Lucida Sans"/>
                          </a:rPr>
                          <a:t>3.01</a:t>
                        </a:r>
                      </a:p>
                    </a:txBody>
                    <a:tcPr marL="38100" marR="38100" marT="38100" marB="38100" anchor="ctr" horzOverflow="overflow"/>
                  </a:tc>
                  <a:extLst>
                    <a:ext uri="{0D108BD9-81ED-4DB2-BD59-A6C34878D82A}">
                      <a16:rowId xmlns:a16="http://schemas.microsoft.com/office/drawing/2014/main" val="10001"/>
                    </a:ext>
                  </a:extLst>
                </a:tr>
                <a:tr h="755650">
                  <a:tc>
                    <a:txBody>
                      <a:bodyPr/>
                      <a:lstStyle/>
                      <a:p>
                        <a:pPr algn="ctr" defTabSz="914400">
                          <a:lnSpc>
                            <a:spcPts val="4200"/>
                          </a:lnSpc>
                          <a:tabLst>
                            <a:tab pos="1511300" algn="l"/>
                          </a:tabLst>
                          <a:defRPr sz="3000">
                            <a:sym typeface="Lucida Sans"/>
                          </a:defRPr>
                        </a:pPr>
                        <a:r>
                          <a:t>2</a:t>
                        </a:r>
                        <a:r>
                          <a:rPr baseline="31999"/>
                          <a:t>20</a:t>
                        </a:r>
                      </a:p>
                    </a:txBody>
                    <a:tcPr marL="38100" marR="38100" marT="38100" marB="38100" anchor="ctr" horzOverflow="overflow"/>
                  </a:tc>
                  <a:tc>
                    <a:txBody>
                      <a:bodyPr/>
                      <a:lstStyle/>
                      <a:p>
                        <a:pPr algn="ctr" defTabSz="914400">
                          <a:lnSpc>
                            <a:spcPts val="4200"/>
                          </a:lnSpc>
                          <a:tabLst>
                            <a:tab pos="1511300" algn="l"/>
                          </a:tabLst>
                          <a:defRPr sz="1800"/>
                        </a:pPr>
                        <a:r>
                          <a:rPr sz="3000">
                            <a:sym typeface="Lucida Sans"/>
                          </a:rPr>
                          <a:t>1 million</a:t>
                        </a:r>
                      </a:p>
                    </a:txBody>
                    <a:tcPr marL="38100" marR="38100" marT="38100" marB="38100" anchor="ctr" horzOverflow="overflow"/>
                  </a:tc>
                  <a:tc>
                    <a:txBody>
                      <a:bodyPr/>
                      <a:lstStyle/>
                      <a:p>
                        <a:pPr algn="ctr" defTabSz="914400">
                          <a:lnSpc>
                            <a:spcPts val="4200"/>
                          </a:lnSpc>
                          <a:tabLst>
                            <a:tab pos="1511300" algn="l"/>
                          </a:tabLst>
                          <a:defRPr sz="1800"/>
                        </a:pPr>
                        <a:r>
                          <a:rPr sz="3000">
                            <a:sym typeface="Lucida Sans"/>
                          </a:rPr>
                          <a:t>20</a:t>
                        </a:r>
                      </a:p>
                    </a:txBody>
                    <a:tcPr marL="38100" marR="38100" marT="38100" marB="38100" anchor="ctr" horzOverflow="overflow"/>
                  </a:tc>
                  <a:tc>
                    <a:txBody>
                      <a:bodyPr/>
                      <a:lstStyle/>
                      <a:p>
                        <a:pPr algn="ctr" defTabSz="914400">
                          <a:lnSpc>
                            <a:spcPts val="4200"/>
                          </a:lnSpc>
                          <a:tabLst>
                            <a:tab pos="1511300" algn="l"/>
                          </a:tabLst>
                          <a:defRPr sz="1800"/>
                        </a:pPr>
                        <a:r>
                          <a:rPr sz="3000">
                            <a:sym typeface="Lucida Sans"/>
                          </a:rPr>
                          <a:t>6.02</a:t>
                        </a:r>
                      </a:p>
                    </a:txBody>
                    <a:tcPr marL="38100" marR="38100" marT="38100" marB="38100" anchor="ctr" horzOverflow="overflow"/>
                  </a:tc>
                  <a:extLst>
                    <a:ext uri="{0D108BD9-81ED-4DB2-BD59-A6C34878D82A}">
                      <a16:rowId xmlns:a16="http://schemas.microsoft.com/office/drawing/2014/main" val="10002"/>
                    </a:ext>
                  </a:extLst>
                </a:tr>
                <a:tr h="755650">
                  <a:tc>
                    <a:txBody>
                      <a:bodyPr/>
                      <a:lstStyle/>
                      <a:p>
                        <a:pPr algn="ctr" defTabSz="914400">
                          <a:lnSpc>
                            <a:spcPts val="4200"/>
                          </a:lnSpc>
                          <a:tabLst>
                            <a:tab pos="1511300" algn="l"/>
                          </a:tabLst>
                          <a:defRPr sz="3000">
                            <a:sym typeface="Lucida Sans"/>
                          </a:defRPr>
                        </a:pPr>
                        <a:r>
                          <a:t>2</a:t>
                        </a:r>
                        <a:r>
                          <a:rPr baseline="31999"/>
                          <a:t>30</a:t>
                        </a:r>
                      </a:p>
                    </a:txBody>
                    <a:tcPr marL="38100" marR="38100" marT="38100" marB="38100" anchor="ctr" horzOverflow="overflow"/>
                  </a:tc>
                  <a:tc>
                    <a:txBody>
                      <a:bodyPr/>
                      <a:lstStyle/>
                      <a:p>
                        <a:pPr algn="ctr" defTabSz="914400">
                          <a:lnSpc>
                            <a:spcPts val="4200"/>
                          </a:lnSpc>
                          <a:tabLst>
                            <a:tab pos="1511300" algn="l"/>
                          </a:tabLst>
                          <a:defRPr sz="1800"/>
                        </a:pPr>
                        <a:r>
                          <a:rPr sz="3000">
                            <a:sym typeface="Lucida Sans"/>
                          </a:rPr>
                          <a:t>1 billion</a:t>
                        </a:r>
                      </a:p>
                    </a:txBody>
                    <a:tcPr marL="38100" marR="38100" marT="38100" marB="38100" anchor="ctr" horzOverflow="overflow"/>
                  </a:tc>
                  <a:tc>
                    <a:txBody>
                      <a:bodyPr/>
                      <a:lstStyle/>
                      <a:p>
                        <a:pPr algn="ctr" defTabSz="914400">
                          <a:lnSpc>
                            <a:spcPts val="4200"/>
                          </a:lnSpc>
                          <a:tabLst>
                            <a:tab pos="1511300" algn="l"/>
                          </a:tabLst>
                          <a:defRPr sz="1800"/>
                        </a:pPr>
                        <a:r>
                          <a:rPr sz="3000">
                            <a:sym typeface="Lucida Sans"/>
                          </a:rPr>
                          <a:t>30</a:t>
                        </a:r>
                      </a:p>
                    </a:txBody>
                    <a:tcPr marL="38100" marR="38100" marT="38100" marB="38100" anchor="ctr" horzOverflow="overflow"/>
                  </a:tc>
                  <a:tc>
                    <a:txBody>
                      <a:bodyPr/>
                      <a:lstStyle/>
                      <a:p>
                        <a:pPr algn="ctr" defTabSz="914400">
                          <a:lnSpc>
                            <a:spcPts val="4200"/>
                          </a:lnSpc>
                          <a:tabLst>
                            <a:tab pos="1511300" algn="l"/>
                          </a:tabLst>
                          <a:defRPr sz="1800"/>
                        </a:pPr>
                        <a:r>
                          <a:rPr sz="3000">
                            <a:sym typeface="Lucida Sans"/>
                          </a:rPr>
                          <a:t>9.03</a:t>
                        </a:r>
                      </a:p>
                    </a:txBody>
                    <a:tcPr marL="38100" marR="38100" marT="38100" marB="38100" anchor="ctr" horzOverflow="overflow"/>
                  </a:tc>
                  <a:extLst>
                    <a:ext uri="{0D108BD9-81ED-4DB2-BD59-A6C34878D82A}">
                      <a16:rowId xmlns:a16="http://schemas.microsoft.com/office/drawing/2014/main" val="10003"/>
                    </a:ext>
                  </a:extLst>
                </a:tr>
              </a:tbl>
            </a:graphicData>
          </a:graphic>
        </p:graphicFrame>
        <p:sp>
          <p:nvSpPr>
            <p:cNvPr id="212" name="Frequently encountered values"/>
            <p:cNvSpPr txBox="1"/>
            <p:nvPr/>
          </p:nvSpPr>
          <p:spPr>
            <a:xfrm>
              <a:off x="0" y="0"/>
              <a:ext cx="5600700" cy="1320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defTabSz="647700">
                <a:lnSpc>
                  <a:spcPts val="4400"/>
                </a:lnSpc>
                <a:spcBef>
                  <a:spcPts val="2000"/>
                </a:spcBef>
                <a:tabLst>
                  <a:tab pos="1168400" algn="l"/>
                </a:tabLst>
                <a:defRPr sz="2700" b="1">
                  <a:latin typeface="Lucida Grande"/>
                  <a:ea typeface="Lucida Grande"/>
                  <a:cs typeface="Lucida Grande"/>
                  <a:sym typeface="Lucida Grande"/>
                </a:defRPr>
              </a:lvl1pPr>
            </a:lstStyle>
            <a:p>
              <a:r>
                <a:t>Frequently encountered values</a:t>
              </a:r>
            </a:p>
          </p:txBody>
        </p:sp>
      </p:grpSp>
      <p:sp>
        <p:nvSpPr>
          <p:cNvPr id="214" name="Fact. The number of bits in the binary representation of N is 1+⎣lg N⎦."/>
          <p:cNvSpPr txBox="1"/>
          <p:nvPr/>
        </p:nvSpPr>
        <p:spPr>
          <a:xfrm>
            <a:off x="1257300" y="10007600"/>
            <a:ext cx="16713200" cy="121930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Fact. </a:t>
            </a:r>
            <a:r>
              <a:rPr>
                <a:solidFill>
                  <a:srgbClr val="000000"/>
                </a:solidFill>
              </a:rPr>
              <a:t>The number of bits in the binary representation of </a:t>
            </a:r>
            <a:r>
              <a:rPr i="1">
                <a:solidFill>
                  <a:srgbClr val="000000"/>
                </a:solidFill>
              </a:rPr>
              <a:t>N</a:t>
            </a:r>
            <a:r>
              <a:rPr>
                <a:solidFill>
                  <a:srgbClr val="000000"/>
                </a:solidFill>
              </a:rPr>
              <a:t> is 1+⎣lg </a:t>
            </a:r>
            <a:r>
              <a:rPr i="1">
                <a:solidFill>
                  <a:srgbClr val="000000"/>
                </a:solidFill>
              </a:rPr>
              <a:t>N</a:t>
            </a:r>
            <a:r>
              <a:rPr>
                <a:solidFill>
                  <a:srgbClr val="000000"/>
                </a:solidFill>
              </a:rPr>
              <a:t>⎦.</a:t>
            </a:r>
          </a:p>
        </p:txBody>
      </p:sp>
      <p:sp>
        <p:nvSpPr>
          <p:cNvPr id="215" name="Q. How many recursive calls for convert(N)?"/>
          <p:cNvSpPr txBox="1"/>
          <p:nvPr/>
        </p:nvSpPr>
        <p:spPr>
          <a:xfrm>
            <a:off x="1257300" y="4051300"/>
            <a:ext cx="10998200" cy="10541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rPr dirty="0"/>
              <a:t>Q. </a:t>
            </a:r>
            <a:r>
              <a:rPr dirty="0">
                <a:solidFill>
                  <a:srgbClr val="000000"/>
                </a:solidFill>
              </a:rPr>
              <a:t>How many recursive calls for </a:t>
            </a:r>
            <a:r>
              <a:rPr dirty="0">
                <a:solidFill>
                  <a:srgbClr val="000000"/>
                </a:solidFill>
                <a:latin typeface="Helvetica"/>
                <a:ea typeface="Helvetica"/>
                <a:cs typeface="Helvetica"/>
                <a:sym typeface="Helvetica"/>
              </a:rPr>
              <a:t>convert(N)</a:t>
            </a:r>
            <a:r>
              <a:rPr dirty="0">
                <a:solidFill>
                  <a:srgbClr val="000000"/>
                </a:solidFill>
              </a:rPr>
              <a:t>?</a:t>
            </a:r>
          </a:p>
        </p:txBody>
      </p:sp>
      <p:sp>
        <p:nvSpPr>
          <p:cNvPr id="216" name="Fact. Binary logarithms arise in the study of algorithms based on recursively solving problems                 half the size (divide-and-conquer algorithms), like convert, FFT and Barnes-Hut."/>
          <p:cNvSpPr txBox="1"/>
          <p:nvPr/>
        </p:nvSpPr>
        <p:spPr>
          <a:xfrm>
            <a:off x="1257300" y="11544300"/>
            <a:ext cx="21704300" cy="17399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Fact. </a:t>
            </a:r>
            <a:r>
              <a:rPr>
                <a:solidFill>
                  <a:srgbClr val="000000"/>
                </a:solidFill>
              </a:rPr>
              <a:t>Binary logarithms arise in the study of algorithms based on recursively solving problems        </a:t>
            </a:r>
            <a:br>
              <a:rPr>
                <a:solidFill>
                  <a:srgbClr val="000000"/>
                </a:solidFill>
              </a:rPr>
            </a:br>
            <a:r>
              <a:rPr>
                <a:solidFill>
                  <a:srgbClr val="000000"/>
                </a:solidFill>
              </a:rPr>
              <a:t>        half the size (</a:t>
            </a:r>
            <a:r>
              <a:rPr i="1">
                <a:solidFill>
                  <a:srgbClr val="000000"/>
                </a:solidFill>
              </a:rPr>
              <a:t>divide-and-conquer algorithms</a:t>
            </a:r>
            <a:r>
              <a:rPr>
                <a:solidFill>
                  <a:srgbClr val="000000"/>
                </a:solidFill>
              </a:rPr>
              <a:t>), like convert, FFT and Barnes-Hut.</a:t>
            </a:r>
          </a:p>
        </p:txBody>
      </p:sp>
      <p:sp>
        <p:nvSpPr>
          <p:cNvPr id="217" name="A. Largest integer less than or equal to lg N  (written ⎣lg N⎦)."/>
          <p:cNvSpPr txBox="1"/>
          <p:nvPr/>
        </p:nvSpPr>
        <p:spPr>
          <a:xfrm>
            <a:off x="1257300" y="8496300"/>
            <a:ext cx="14693900" cy="121930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lstStyle/>
          <a:p>
            <a:pPr defTabSz="647700">
              <a:lnSpc>
                <a:spcPts val="5500"/>
              </a:lnSpc>
              <a:spcBef>
                <a:spcPts val="1200"/>
              </a:spcBef>
              <a:tabLst>
                <a:tab pos="1168400" algn="l"/>
              </a:tabLst>
              <a:defRPr sz="3600">
                <a:solidFill>
                  <a:srgbClr val="005493"/>
                </a:solidFill>
                <a:latin typeface="Lucida Sans"/>
                <a:ea typeface="Lucida Sans"/>
                <a:cs typeface="Lucida Sans"/>
                <a:sym typeface="Lucida Sans"/>
              </a:defRPr>
            </a:pPr>
            <a:r>
              <a:t>A. </a:t>
            </a:r>
            <a:r>
              <a:rPr>
                <a:solidFill>
                  <a:srgbClr val="000000"/>
                </a:solidFill>
              </a:rPr>
              <a:t>Largest integer less than or equal to lg </a:t>
            </a:r>
            <a:r>
              <a:rPr i="1">
                <a:solidFill>
                  <a:srgbClr val="000000"/>
                </a:solidFill>
              </a:rPr>
              <a:t>N  </a:t>
            </a:r>
            <a:r>
              <a:rPr>
                <a:solidFill>
                  <a:srgbClr val="000000"/>
                </a:solidFill>
              </a:rPr>
              <a:t>(written</a:t>
            </a:r>
            <a:r>
              <a:rPr i="1">
                <a:solidFill>
                  <a:srgbClr val="000000"/>
                </a:solidFill>
              </a:rPr>
              <a:t> </a:t>
            </a:r>
            <a:r>
              <a:rPr>
                <a:solidFill>
                  <a:srgbClr val="000000"/>
                </a:solidFill>
              </a:rPr>
              <a:t>⎣lg </a:t>
            </a:r>
            <a:r>
              <a:rPr i="1">
                <a:solidFill>
                  <a:srgbClr val="000000"/>
                </a:solidFill>
              </a:rPr>
              <a:t>N</a:t>
            </a:r>
            <a:r>
              <a:rPr>
                <a:solidFill>
                  <a:srgbClr val="000000"/>
                </a:solidFill>
              </a:rPr>
              <a:t>⎦).</a:t>
            </a:r>
          </a:p>
        </p:txBody>
      </p:sp>
      <p:sp>
        <p:nvSpPr>
          <p:cNvPr id="218" name="public static String convert(int N)…"/>
          <p:cNvSpPr/>
          <p:nvPr/>
        </p:nvSpPr>
        <p:spPr>
          <a:xfrm>
            <a:off x="2756958" y="5176440"/>
            <a:ext cx="7607301" cy="2984501"/>
          </a:xfrm>
          <a:prstGeom prst="rect">
            <a:avLst/>
          </a:prstGeom>
          <a:solidFill>
            <a:srgbClr val="FFFFFF"/>
          </a:solidFill>
          <a:ln w="25400">
            <a:miter lim="400000"/>
          </a:ln>
          <a:effectLst>
            <a:outerShdw blurRad="127000" dist="76200" dir="2700000" rotWithShape="0">
              <a:srgbClr val="000000">
                <a:alpha val="7499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800" tIns="304800" rIns="304800" bIns="304800" anchor="ctr">
            <a:spAutoFit/>
          </a:bodyPr>
          <a:lstStyle/>
          <a:p>
            <a:pPr defTabSz="647700">
              <a:lnSpc>
                <a:spcPts val="3900"/>
              </a:lnSpc>
              <a:tabLst>
                <a:tab pos="1511300" algn="l"/>
              </a:tabLst>
              <a:defRPr sz="2600"/>
            </a:pPr>
            <a:r>
              <a:t>public static String convert(int N)</a:t>
            </a:r>
          </a:p>
          <a:p>
            <a:pPr defTabSz="647700">
              <a:lnSpc>
                <a:spcPts val="3900"/>
              </a:lnSpc>
              <a:tabLst>
                <a:tab pos="1511300" algn="l"/>
              </a:tabLst>
              <a:defRPr sz="2600"/>
            </a:pPr>
            <a:r>
              <a:t>{</a:t>
            </a:r>
          </a:p>
          <a:p>
            <a:pPr defTabSz="647700">
              <a:lnSpc>
                <a:spcPts val="3900"/>
              </a:lnSpc>
              <a:tabLst>
                <a:tab pos="1511300" algn="l"/>
              </a:tabLst>
              <a:defRPr sz="2600"/>
            </a:pPr>
            <a:r>
              <a:t>   if (N == 1) return "1";</a:t>
            </a:r>
          </a:p>
          <a:p>
            <a:pPr defTabSz="647700">
              <a:lnSpc>
                <a:spcPts val="3900"/>
              </a:lnSpc>
              <a:tabLst>
                <a:tab pos="1511300" algn="l"/>
              </a:tabLst>
              <a:defRPr sz="2600"/>
            </a:pPr>
            <a:r>
              <a:t>   return convert(N/2) + (N % 2);</a:t>
            </a:r>
          </a:p>
          <a:p>
            <a:pPr defTabSz="647700">
              <a:lnSpc>
                <a:spcPts val="3900"/>
              </a:lnSpc>
              <a:tabLst>
                <a:tab pos="1511300" algn="l"/>
              </a:tabLst>
              <a:defRPr sz="2600"/>
            </a:pPr>
            <a:r>
              <a:t>}</a:t>
            </a:r>
          </a:p>
        </p:txBody>
      </p:sp>
      <p:grpSp>
        <p:nvGrpSpPr>
          <p:cNvPr id="236" name="Group"/>
          <p:cNvGrpSpPr/>
          <p:nvPr/>
        </p:nvGrpSpPr>
        <p:grpSpPr>
          <a:xfrm>
            <a:off x="14774619" y="1714500"/>
            <a:ext cx="8428269" cy="2870456"/>
            <a:chOff x="-1" y="0"/>
            <a:chExt cx="8428267" cy="2870456"/>
          </a:xfrm>
        </p:grpSpPr>
        <p:sp>
          <p:nvSpPr>
            <p:cNvPr id="219" name="Rectangle"/>
            <p:cNvSpPr/>
            <p:nvPr/>
          </p:nvSpPr>
          <p:spPr>
            <a:xfrm>
              <a:off x="884479" y="203200"/>
              <a:ext cx="7353301" cy="1625600"/>
            </a:xfrm>
            <a:prstGeom prst="rect">
              <a:avLst/>
            </a:prstGeom>
            <a:solidFill>
              <a:srgbClr val="FFFFFF"/>
            </a:solidFill>
            <a:ln w="12700" cap="flat">
              <a:noFill/>
              <a:round/>
            </a:ln>
            <a:effectLst/>
          </p:spPr>
          <p:txBody>
            <a:bodyPr wrap="square" lIns="469900" tIns="469900" rIns="469900" bIns="469900" numCol="1" anchor="t">
              <a:noAutofit/>
            </a:bodyPr>
            <a:lstStyle/>
            <a:p>
              <a:pPr marL="7224" marR="7224" defTabSz="1295400">
                <a:lnSpc>
                  <a:spcPct val="130000"/>
                </a:lnSpc>
                <a:defRPr sz="3000">
                  <a:uFill>
                    <a:solidFill>
                      <a:srgbClr val="0433FF"/>
                    </a:solidFill>
                  </a:uFill>
                </a:defRPr>
              </a:pPr>
              <a:endParaRPr/>
            </a:p>
          </p:txBody>
        </p:sp>
        <p:sp>
          <p:nvSpPr>
            <p:cNvPr id="220" name="N"/>
            <p:cNvSpPr txBox="1"/>
            <p:nvPr/>
          </p:nvSpPr>
          <p:spPr>
            <a:xfrm>
              <a:off x="4872102" y="2286000"/>
              <a:ext cx="319275" cy="406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2500"/>
                </a:lnSpc>
                <a:tabLst>
                  <a:tab pos="1511300" algn="l"/>
                </a:tabLst>
                <a:defRPr sz="2100" b="1">
                  <a:latin typeface="Lucida Grande"/>
                  <a:ea typeface="Lucida Grande"/>
                  <a:cs typeface="Lucida Grande"/>
                  <a:sym typeface="Lucida Grande"/>
                </a:defRPr>
              </a:lvl1pPr>
            </a:lstStyle>
            <a:p>
              <a:r>
                <a:t>N</a:t>
              </a:r>
            </a:p>
          </p:txBody>
        </p:sp>
        <p:sp>
          <p:nvSpPr>
            <p:cNvPr id="221" name="lg N"/>
            <p:cNvSpPr txBox="1"/>
            <p:nvPr/>
          </p:nvSpPr>
          <p:spPr>
            <a:xfrm rot="16200000">
              <a:off x="-131720" y="711196"/>
              <a:ext cx="669840" cy="406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ctr" defTabSz="647700">
                <a:lnSpc>
                  <a:spcPts val="2500"/>
                </a:lnSpc>
                <a:tabLst>
                  <a:tab pos="1511300" algn="l"/>
                </a:tabLst>
                <a:defRPr sz="2100" b="1">
                  <a:latin typeface="Lucida Grande"/>
                  <a:ea typeface="Lucida Grande"/>
                  <a:cs typeface="Lucida Grande"/>
                  <a:sym typeface="Lucida Grande"/>
                </a:defRPr>
              </a:lvl1pPr>
            </a:lstStyle>
            <a:p>
              <a:r>
                <a:t>lg N</a:t>
              </a:r>
            </a:p>
          </p:txBody>
        </p:sp>
        <p:graphicFrame>
          <p:nvGraphicFramePr>
            <p:cNvPr id="222" name="Table"/>
            <p:cNvGraphicFramePr/>
            <p:nvPr/>
          </p:nvGraphicFramePr>
          <p:xfrm>
            <a:off x="897974" y="1651000"/>
            <a:ext cx="7340590" cy="663639"/>
          </p:xfrm>
          <a:graphic>
            <a:graphicData uri="http://schemas.openxmlformats.org/drawingml/2006/table">
              <a:tbl>
                <a:tblPr>
                  <a:tableStyleId>{8F44A2F1-9E1F-4B54-A3A2-5F16C0AD49E2}</a:tableStyleId>
                </a:tblPr>
                <a:tblGrid>
                  <a:gridCol w="458787">
                    <a:extLst>
                      <a:ext uri="{9D8B030D-6E8A-4147-A177-3AD203B41FA5}">
                        <a16:colId xmlns:a16="http://schemas.microsoft.com/office/drawing/2014/main" val="20000"/>
                      </a:ext>
                    </a:extLst>
                  </a:gridCol>
                  <a:gridCol w="458787">
                    <a:extLst>
                      <a:ext uri="{9D8B030D-6E8A-4147-A177-3AD203B41FA5}">
                        <a16:colId xmlns:a16="http://schemas.microsoft.com/office/drawing/2014/main" val="20001"/>
                      </a:ext>
                    </a:extLst>
                  </a:gridCol>
                  <a:gridCol w="458787">
                    <a:extLst>
                      <a:ext uri="{9D8B030D-6E8A-4147-A177-3AD203B41FA5}">
                        <a16:colId xmlns:a16="http://schemas.microsoft.com/office/drawing/2014/main" val="20002"/>
                      </a:ext>
                    </a:extLst>
                  </a:gridCol>
                  <a:gridCol w="458787">
                    <a:extLst>
                      <a:ext uri="{9D8B030D-6E8A-4147-A177-3AD203B41FA5}">
                        <a16:colId xmlns:a16="http://schemas.microsoft.com/office/drawing/2014/main" val="20003"/>
                      </a:ext>
                    </a:extLst>
                  </a:gridCol>
                  <a:gridCol w="458787">
                    <a:extLst>
                      <a:ext uri="{9D8B030D-6E8A-4147-A177-3AD203B41FA5}">
                        <a16:colId xmlns:a16="http://schemas.microsoft.com/office/drawing/2014/main" val="20004"/>
                      </a:ext>
                    </a:extLst>
                  </a:gridCol>
                  <a:gridCol w="458787">
                    <a:extLst>
                      <a:ext uri="{9D8B030D-6E8A-4147-A177-3AD203B41FA5}">
                        <a16:colId xmlns:a16="http://schemas.microsoft.com/office/drawing/2014/main" val="20005"/>
                      </a:ext>
                    </a:extLst>
                  </a:gridCol>
                  <a:gridCol w="458787">
                    <a:extLst>
                      <a:ext uri="{9D8B030D-6E8A-4147-A177-3AD203B41FA5}">
                        <a16:colId xmlns:a16="http://schemas.microsoft.com/office/drawing/2014/main" val="20006"/>
                      </a:ext>
                    </a:extLst>
                  </a:gridCol>
                  <a:gridCol w="458787">
                    <a:extLst>
                      <a:ext uri="{9D8B030D-6E8A-4147-A177-3AD203B41FA5}">
                        <a16:colId xmlns:a16="http://schemas.microsoft.com/office/drawing/2014/main" val="20007"/>
                      </a:ext>
                    </a:extLst>
                  </a:gridCol>
                  <a:gridCol w="458787">
                    <a:extLst>
                      <a:ext uri="{9D8B030D-6E8A-4147-A177-3AD203B41FA5}">
                        <a16:colId xmlns:a16="http://schemas.microsoft.com/office/drawing/2014/main" val="20008"/>
                      </a:ext>
                    </a:extLst>
                  </a:gridCol>
                  <a:gridCol w="458787">
                    <a:extLst>
                      <a:ext uri="{9D8B030D-6E8A-4147-A177-3AD203B41FA5}">
                        <a16:colId xmlns:a16="http://schemas.microsoft.com/office/drawing/2014/main" val="20009"/>
                      </a:ext>
                    </a:extLst>
                  </a:gridCol>
                  <a:gridCol w="458787">
                    <a:extLst>
                      <a:ext uri="{9D8B030D-6E8A-4147-A177-3AD203B41FA5}">
                        <a16:colId xmlns:a16="http://schemas.microsoft.com/office/drawing/2014/main" val="20010"/>
                      </a:ext>
                    </a:extLst>
                  </a:gridCol>
                  <a:gridCol w="458787">
                    <a:extLst>
                      <a:ext uri="{9D8B030D-6E8A-4147-A177-3AD203B41FA5}">
                        <a16:colId xmlns:a16="http://schemas.microsoft.com/office/drawing/2014/main" val="20011"/>
                      </a:ext>
                    </a:extLst>
                  </a:gridCol>
                  <a:gridCol w="458787">
                    <a:extLst>
                      <a:ext uri="{9D8B030D-6E8A-4147-A177-3AD203B41FA5}">
                        <a16:colId xmlns:a16="http://schemas.microsoft.com/office/drawing/2014/main" val="20012"/>
                      </a:ext>
                    </a:extLst>
                  </a:gridCol>
                  <a:gridCol w="458787">
                    <a:extLst>
                      <a:ext uri="{9D8B030D-6E8A-4147-A177-3AD203B41FA5}">
                        <a16:colId xmlns:a16="http://schemas.microsoft.com/office/drawing/2014/main" val="20013"/>
                      </a:ext>
                    </a:extLst>
                  </a:gridCol>
                  <a:gridCol w="458787">
                    <a:extLst>
                      <a:ext uri="{9D8B030D-6E8A-4147-A177-3AD203B41FA5}">
                        <a16:colId xmlns:a16="http://schemas.microsoft.com/office/drawing/2014/main" val="20014"/>
                      </a:ext>
                    </a:extLst>
                  </a:gridCol>
                  <a:gridCol w="458787">
                    <a:extLst>
                      <a:ext uri="{9D8B030D-6E8A-4147-A177-3AD203B41FA5}">
                        <a16:colId xmlns:a16="http://schemas.microsoft.com/office/drawing/2014/main" val="20015"/>
                      </a:ext>
                    </a:extLst>
                  </a:gridCol>
                </a:tblGrid>
                <a:tr h="1905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38100">
                        <a:solidFill>
                          <a:srgbClr val="000000"/>
                        </a:solidFill>
                        <a:miter lim="400000"/>
                      </a:lnL>
                      <a:lnR w="38100">
                        <a:solidFill>
                          <a:srgbClr val="000000"/>
                        </a:solidFill>
                        <a:miter lim="400000"/>
                      </a:lnR>
                      <a:lnT w="0">
                        <a:miter lim="400000"/>
                      </a:lnT>
                      <a:lnB w="0">
                        <a:miter lim="400000"/>
                      </a:lnB>
                    </a:tcPr>
                  </a:tc>
                  <a:extLst>
                    <a:ext uri="{0D108BD9-81ED-4DB2-BD59-A6C34878D82A}">
                      <a16:rowId xmlns:a16="http://schemas.microsoft.com/office/drawing/2014/main" val="10000"/>
                    </a:ext>
                  </a:extLst>
                </a:tr>
              </a:tbl>
            </a:graphicData>
          </a:graphic>
        </p:graphicFrame>
        <p:graphicFrame>
          <p:nvGraphicFramePr>
            <p:cNvPr id="223" name="Table"/>
            <p:cNvGraphicFramePr/>
            <p:nvPr/>
          </p:nvGraphicFramePr>
          <p:xfrm>
            <a:off x="885273" y="215900"/>
            <a:ext cx="177800" cy="2654556"/>
          </p:xfrm>
          <a:graphic>
            <a:graphicData uri="http://schemas.openxmlformats.org/drawingml/2006/table">
              <a:tbl>
                <a:tblPr>
                  <a:tableStyleId>{8F44A2F1-9E1F-4B54-A3A2-5F16C0AD49E2}</a:tableStyleId>
                </a:tblPr>
                <a:tblGrid>
                  <a:gridCol w="177800">
                    <a:extLst>
                      <a:ext uri="{9D8B030D-6E8A-4147-A177-3AD203B41FA5}">
                        <a16:colId xmlns:a16="http://schemas.microsoft.com/office/drawing/2014/main" val="20000"/>
                      </a:ext>
                    </a:extLst>
                  </a:gridCol>
                </a:tblGrid>
                <a:tr h="4064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0"/>
                    </a:ext>
                  </a:extLst>
                </a:tr>
                <a:tr h="4064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1"/>
                    </a:ext>
                  </a:extLst>
                </a:tr>
                <a:tr h="4064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2"/>
                    </a:ext>
                  </a:extLst>
                </a:tr>
                <a:tr h="406400">
                  <a:tc>
                    <a:txBody>
                      <a:bodyPr/>
                      <a:lstStyle/>
                      <a:p>
                        <a:pPr algn="ctr" defTabSz="914400">
                          <a:lnSpc>
                            <a:spcPts val="4900"/>
                          </a:lnSpc>
                          <a:tabLst>
                            <a:tab pos="1511300" algn="l"/>
                          </a:tabLst>
                          <a:defRPr sz="3600">
                            <a:sym typeface="Lucida Sans"/>
                          </a:defRPr>
                        </a:pPr>
                        <a:endParaRPr/>
                      </a:p>
                    </a:txBody>
                    <a:tcPr marL="38100" marR="38100" marT="38100" marB="38100" anchor="ctr" horzOverflow="overflow">
                      <a:lnL w="0">
                        <a:miter lim="400000"/>
                      </a:lnL>
                      <a:lnR w="0">
                        <a:miter lim="400000"/>
                      </a:lnR>
                      <a:lnT w="38100">
                        <a:solidFill>
                          <a:srgbClr val="000000"/>
                        </a:solidFill>
                        <a:miter lim="400000"/>
                      </a:lnT>
                      <a:lnB w="38100">
                        <a:solidFill>
                          <a:srgbClr val="000000"/>
                        </a:solidFill>
                        <a:miter lim="400000"/>
                      </a:lnB>
                      <a:noFill/>
                    </a:tcPr>
                  </a:tc>
                  <a:extLst>
                    <a:ext uri="{0D108BD9-81ED-4DB2-BD59-A6C34878D82A}">
                      <a16:rowId xmlns:a16="http://schemas.microsoft.com/office/drawing/2014/main" val="10003"/>
                    </a:ext>
                  </a:extLst>
                </a:tr>
              </a:tbl>
            </a:graphicData>
          </a:graphic>
        </p:graphicFrame>
        <p:graphicFrame>
          <p:nvGraphicFramePr>
            <p:cNvPr id="224" name="Table"/>
            <p:cNvGraphicFramePr/>
            <p:nvPr/>
          </p:nvGraphicFramePr>
          <p:xfrm>
            <a:off x="732079" y="1930400"/>
            <a:ext cx="7696187" cy="480505"/>
          </p:xfrm>
          <a:graphic>
            <a:graphicData uri="http://schemas.openxmlformats.org/drawingml/2006/table">
              <a:tbl>
                <a:tblPr>
                  <a:tableStyleId>{8F44A2F1-9E1F-4B54-A3A2-5F16C0AD49E2}</a:tableStyleId>
                </a:tblPr>
                <a:tblGrid>
                  <a:gridCol w="452717">
                    <a:extLst>
                      <a:ext uri="{9D8B030D-6E8A-4147-A177-3AD203B41FA5}">
                        <a16:colId xmlns:a16="http://schemas.microsoft.com/office/drawing/2014/main" val="20000"/>
                      </a:ext>
                    </a:extLst>
                  </a:gridCol>
                  <a:gridCol w="452717">
                    <a:extLst>
                      <a:ext uri="{9D8B030D-6E8A-4147-A177-3AD203B41FA5}">
                        <a16:colId xmlns:a16="http://schemas.microsoft.com/office/drawing/2014/main" val="20001"/>
                      </a:ext>
                    </a:extLst>
                  </a:gridCol>
                  <a:gridCol w="452717">
                    <a:extLst>
                      <a:ext uri="{9D8B030D-6E8A-4147-A177-3AD203B41FA5}">
                        <a16:colId xmlns:a16="http://schemas.microsoft.com/office/drawing/2014/main" val="20002"/>
                      </a:ext>
                    </a:extLst>
                  </a:gridCol>
                  <a:gridCol w="452717">
                    <a:extLst>
                      <a:ext uri="{9D8B030D-6E8A-4147-A177-3AD203B41FA5}">
                        <a16:colId xmlns:a16="http://schemas.microsoft.com/office/drawing/2014/main" val="20003"/>
                      </a:ext>
                    </a:extLst>
                  </a:gridCol>
                  <a:gridCol w="452717">
                    <a:extLst>
                      <a:ext uri="{9D8B030D-6E8A-4147-A177-3AD203B41FA5}">
                        <a16:colId xmlns:a16="http://schemas.microsoft.com/office/drawing/2014/main" val="20004"/>
                      </a:ext>
                    </a:extLst>
                  </a:gridCol>
                  <a:gridCol w="452717">
                    <a:extLst>
                      <a:ext uri="{9D8B030D-6E8A-4147-A177-3AD203B41FA5}">
                        <a16:colId xmlns:a16="http://schemas.microsoft.com/office/drawing/2014/main" val="20005"/>
                      </a:ext>
                    </a:extLst>
                  </a:gridCol>
                  <a:gridCol w="452717">
                    <a:extLst>
                      <a:ext uri="{9D8B030D-6E8A-4147-A177-3AD203B41FA5}">
                        <a16:colId xmlns:a16="http://schemas.microsoft.com/office/drawing/2014/main" val="20006"/>
                      </a:ext>
                    </a:extLst>
                  </a:gridCol>
                  <a:gridCol w="452717">
                    <a:extLst>
                      <a:ext uri="{9D8B030D-6E8A-4147-A177-3AD203B41FA5}">
                        <a16:colId xmlns:a16="http://schemas.microsoft.com/office/drawing/2014/main" val="20007"/>
                      </a:ext>
                    </a:extLst>
                  </a:gridCol>
                  <a:gridCol w="452717">
                    <a:extLst>
                      <a:ext uri="{9D8B030D-6E8A-4147-A177-3AD203B41FA5}">
                        <a16:colId xmlns:a16="http://schemas.microsoft.com/office/drawing/2014/main" val="20008"/>
                      </a:ext>
                    </a:extLst>
                  </a:gridCol>
                  <a:gridCol w="452717">
                    <a:extLst>
                      <a:ext uri="{9D8B030D-6E8A-4147-A177-3AD203B41FA5}">
                        <a16:colId xmlns:a16="http://schemas.microsoft.com/office/drawing/2014/main" val="20009"/>
                      </a:ext>
                    </a:extLst>
                  </a:gridCol>
                  <a:gridCol w="452717">
                    <a:extLst>
                      <a:ext uri="{9D8B030D-6E8A-4147-A177-3AD203B41FA5}">
                        <a16:colId xmlns:a16="http://schemas.microsoft.com/office/drawing/2014/main" val="20010"/>
                      </a:ext>
                    </a:extLst>
                  </a:gridCol>
                  <a:gridCol w="452717">
                    <a:extLst>
                      <a:ext uri="{9D8B030D-6E8A-4147-A177-3AD203B41FA5}">
                        <a16:colId xmlns:a16="http://schemas.microsoft.com/office/drawing/2014/main" val="20011"/>
                      </a:ext>
                    </a:extLst>
                  </a:gridCol>
                  <a:gridCol w="452717">
                    <a:extLst>
                      <a:ext uri="{9D8B030D-6E8A-4147-A177-3AD203B41FA5}">
                        <a16:colId xmlns:a16="http://schemas.microsoft.com/office/drawing/2014/main" val="20012"/>
                      </a:ext>
                    </a:extLst>
                  </a:gridCol>
                  <a:gridCol w="452717">
                    <a:extLst>
                      <a:ext uri="{9D8B030D-6E8A-4147-A177-3AD203B41FA5}">
                        <a16:colId xmlns:a16="http://schemas.microsoft.com/office/drawing/2014/main" val="20013"/>
                      </a:ext>
                    </a:extLst>
                  </a:gridCol>
                  <a:gridCol w="452717">
                    <a:extLst>
                      <a:ext uri="{9D8B030D-6E8A-4147-A177-3AD203B41FA5}">
                        <a16:colId xmlns:a16="http://schemas.microsoft.com/office/drawing/2014/main" val="20014"/>
                      </a:ext>
                    </a:extLst>
                  </a:gridCol>
                  <a:gridCol w="452717">
                    <a:extLst>
                      <a:ext uri="{9D8B030D-6E8A-4147-A177-3AD203B41FA5}">
                        <a16:colId xmlns:a16="http://schemas.microsoft.com/office/drawing/2014/main" val="20015"/>
                      </a:ext>
                    </a:extLst>
                  </a:gridCol>
                  <a:gridCol w="452717">
                    <a:extLst>
                      <a:ext uri="{9D8B030D-6E8A-4147-A177-3AD203B41FA5}">
                        <a16:colId xmlns:a16="http://schemas.microsoft.com/office/drawing/2014/main" val="20016"/>
                      </a:ext>
                    </a:extLst>
                  </a:gridCol>
                </a:tblGrid>
                <a:tr h="419100">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1</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2</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4</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1800"/>
                        </a:pPr>
                        <a:r>
                          <a:rPr sz="2400">
                            <a:solidFill>
                              <a:srgbClr val="929292"/>
                            </a:solidFill>
                            <a:sym typeface="Lucida Sans"/>
                          </a:rPr>
                          <a:t>8</a:t>
                        </a: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400"/>
                          </a:lnSpc>
                          <a:tabLst>
                            <a:tab pos="1511300" algn="l"/>
                          </a:tabLst>
                          <a:defRPr sz="2400">
                            <a:solidFill>
                              <a:srgbClr val="929292"/>
                            </a:solidFill>
                            <a:sym typeface="Lucida Sans"/>
                          </a:defRPr>
                        </a:pPr>
                        <a:endParaRPr/>
                      </a:p>
                    </a:txBody>
                    <a:tcPr marL="38100" marR="38100" marT="38100" marB="38100" anchor="ctr" horzOverflow="overflow">
                      <a:lnL w="0">
                        <a:miter lim="400000"/>
                      </a:lnL>
                      <a:lnR w="0">
                        <a:miter lim="400000"/>
                      </a:lnR>
                      <a:lnT w="0">
                        <a:miter lim="400000"/>
                      </a:lnT>
                      <a:lnB w="0">
                        <a:miter lim="400000"/>
                      </a:lnB>
                      <a:noFill/>
                    </a:tcPr>
                  </a:tc>
                  <a:tc>
                    <a:txBody>
                      <a:bodyPr/>
                      <a:lstStyle/>
                      <a:p>
                        <a:pPr algn="ctr" defTabSz="914400">
                          <a:lnSpc>
                            <a:spcPts val="3300"/>
                          </a:lnSpc>
                          <a:tabLst>
                            <a:tab pos="1511300" algn="l"/>
                          </a:tabLst>
                          <a:defRPr sz="1800"/>
                        </a:pPr>
                        <a:r>
                          <a:rPr sz="2300">
                            <a:solidFill>
                              <a:srgbClr val="929292"/>
                            </a:solidFill>
                            <a:sym typeface="Lucida Sans"/>
                          </a:rPr>
                          <a:t>16</a:t>
                        </a:r>
                      </a:p>
                    </a:txBody>
                    <a:tcPr marL="38100" marR="38100" marT="38100" marB="381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bl>
            </a:graphicData>
          </a:graphic>
        </p:graphicFrame>
        <p:sp>
          <p:nvSpPr>
            <p:cNvPr id="225" name="2"/>
            <p:cNvSpPr txBox="1"/>
            <p:nvPr/>
          </p:nvSpPr>
          <p:spPr>
            <a:xfrm>
              <a:off x="577038" y="825500"/>
              <a:ext cx="307034"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2</a:t>
              </a:r>
            </a:p>
          </p:txBody>
        </p:sp>
        <p:sp>
          <p:nvSpPr>
            <p:cNvPr id="226" name="Circle"/>
            <p:cNvSpPr/>
            <p:nvPr/>
          </p:nvSpPr>
          <p:spPr>
            <a:xfrm>
              <a:off x="1265479" y="1739900"/>
              <a:ext cx="190501"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227" name="Circle"/>
            <p:cNvSpPr/>
            <p:nvPr/>
          </p:nvSpPr>
          <p:spPr>
            <a:xfrm>
              <a:off x="2637079" y="850900"/>
              <a:ext cx="190501"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228" name="Circle"/>
            <p:cNvSpPr/>
            <p:nvPr/>
          </p:nvSpPr>
          <p:spPr>
            <a:xfrm>
              <a:off x="4491279" y="533400"/>
              <a:ext cx="190501"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229" name="Circle"/>
            <p:cNvSpPr/>
            <p:nvPr/>
          </p:nvSpPr>
          <p:spPr>
            <a:xfrm>
              <a:off x="8098079" y="101600"/>
              <a:ext cx="190501"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230" name="4"/>
            <p:cNvSpPr txBox="1"/>
            <p:nvPr/>
          </p:nvSpPr>
          <p:spPr>
            <a:xfrm>
              <a:off x="579885" y="0"/>
              <a:ext cx="307033"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4</a:t>
              </a:r>
            </a:p>
          </p:txBody>
        </p:sp>
        <p:sp>
          <p:nvSpPr>
            <p:cNvPr id="231" name="0"/>
            <p:cNvSpPr txBox="1"/>
            <p:nvPr/>
          </p:nvSpPr>
          <p:spPr>
            <a:xfrm>
              <a:off x="579885" y="1651000"/>
              <a:ext cx="307033"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0</a:t>
              </a:r>
            </a:p>
          </p:txBody>
        </p:sp>
        <p:sp>
          <p:nvSpPr>
            <p:cNvPr id="232" name="1"/>
            <p:cNvSpPr txBox="1"/>
            <p:nvPr/>
          </p:nvSpPr>
          <p:spPr>
            <a:xfrm>
              <a:off x="579885" y="1219200"/>
              <a:ext cx="307033"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1</a:t>
              </a:r>
            </a:p>
          </p:txBody>
        </p:sp>
        <p:sp>
          <p:nvSpPr>
            <p:cNvPr id="233" name="3"/>
            <p:cNvSpPr txBox="1"/>
            <p:nvPr/>
          </p:nvSpPr>
          <p:spPr>
            <a:xfrm>
              <a:off x="579885" y="431800"/>
              <a:ext cx="307033"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lgn="r">
                <a:lnSpc>
                  <a:spcPts val="3400"/>
                </a:lnSpc>
                <a:tabLst>
                  <a:tab pos="1511300" algn="l"/>
                </a:tabLst>
                <a:defRPr sz="2400">
                  <a:solidFill>
                    <a:srgbClr val="929292"/>
                  </a:solidFill>
                  <a:latin typeface="Lucida Sans"/>
                  <a:ea typeface="Lucida Sans"/>
                  <a:cs typeface="Lucida Sans"/>
                  <a:sym typeface="Lucida Sans"/>
                </a:defRPr>
              </a:lvl1pPr>
            </a:lstStyle>
            <a:p>
              <a:pPr defTabSz="914400"/>
              <a:r>
                <a:t>3</a:t>
              </a:r>
            </a:p>
          </p:txBody>
        </p:sp>
        <p:sp>
          <p:nvSpPr>
            <p:cNvPr id="234" name="Circle"/>
            <p:cNvSpPr/>
            <p:nvPr/>
          </p:nvSpPr>
          <p:spPr>
            <a:xfrm>
              <a:off x="1709979" y="1346200"/>
              <a:ext cx="190501" cy="190500"/>
            </a:xfrm>
            <a:prstGeom prst="ellipse">
              <a:avLst/>
            </a:prstGeom>
            <a:solidFill>
              <a:srgbClr val="000000"/>
            </a:solidFill>
            <a:ln w="38100" cap="flat">
              <a:noFill/>
              <a:round/>
            </a:ln>
            <a:effectLst/>
          </p:spPr>
          <p:txBody>
            <a:bodyPr wrap="square" lIns="304800" tIns="304800" rIns="304800" bIns="304800" numCol="1" anchor="ctr">
              <a:noAutofit/>
            </a:bodyPr>
            <a:lstStyle/>
            <a:p>
              <a:pPr defTabSz="647700">
                <a:lnSpc>
                  <a:spcPts val="3900"/>
                </a:lnSpc>
                <a:tabLst>
                  <a:tab pos="1511300" algn="l"/>
                </a:tabLst>
                <a:defRPr sz="2600"/>
              </a:pPr>
              <a:endParaRPr/>
            </a:p>
          </p:txBody>
        </p:sp>
        <p:sp>
          <p:nvSpPr>
            <p:cNvPr id="235" name="Line"/>
            <p:cNvSpPr/>
            <p:nvPr/>
          </p:nvSpPr>
          <p:spPr>
            <a:xfrm>
              <a:off x="1367079" y="203200"/>
              <a:ext cx="6832601" cy="165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87" y="19912"/>
                    <a:pt x="620" y="18414"/>
                    <a:pt x="1405" y="16283"/>
                  </a:cubicBezTo>
                  <a:cubicBezTo>
                    <a:pt x="2190" y="14152"/>
                    <a:pt x="3215" y="11384"/>
                    <a:pt x="4336" y="9803"/>
                  </a:cubicBezTo>
                  <a:cubicBezTo>
                    <a:pt x="5457" y="8222"/>
                    <a:pt x="8928" y="6623"/>
                    <a:pt x="10198" y="5649"/>
                  </a:cubicBezTo>
                  <a:cubicBezTo>
                    <a:pt x="11468" y="4676"/>
                    <a:pt x="19553" y="789"/>
                    <a:pt x="21600" y="0"/>
                  </a:cubicBezTo>
                </a:path>
              </a:pathLst>
            </a:custGeom>
            <a:noFill/>
            <a:ln w="88900" cap="flat">
              <a:solidFill>
                <a:srgbClr val="000000"/>
              </a:solidFill>
              <a:prstDash val="solid"/>
              <a:round/>
            </a:ln>
            <a:effectLst/>
          </p:spPr>
          <p:txBody>
            <a:bodyPr wrap="square" lIns="0" tIns="0" rIns="0" bIns="0" numCol="1" anchor="t">
              <a:noAutofit/>
            </a:bodyPr>
            <a:lstStyle/>
            <a:p>
              <a:pPr defTabSz="1155700">
                <a:defRPr sz="2400">
                  <a:uFill>
                    <a:solidFill>
                      <a:srgbClr val="000000"/>
                    </a:solidFill>
                  </a:uFill>
                </a:defRPr>
              </a:pPr>
              <a:endParaRPr/>
            </a:p>
          </p:txBody>
        </p:sp>
      </p:grpSp>
      <p:grpSp>
        <p:nvGrpSpPr>
          <p:cNvPr id="239" name="Group"/>
          <p:cNvGrpSpPr/>
          <p:nvPr/>
        </p:nvGrpSpPr>
        <p:grpSpPr>
          <a:xfrm>
            <a:off x="15731132" y="8699500"/>
            <a:ext cx="7025752" cy="914400"/>
            <a:chOff x="0" y="0"/>
            <a:chExt cx="7025751" cy="914400"/>
          </a:xfrm>
        </p:grpSpPr>
        <p:sp>
          <p:nvSpPr>
            <p:cNvPr id="237" name="Prove by induction.…"/>
            <p:cNvSpPr txBox="1"/>
            <p:nvPr/>
          </p:nvSpPr>
          <p:spPr>
            <a:xfrm>
              <a:off x="775267" y="0"/>
              <a:ext cx="6250485" cy="914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defTabSz="647700">
                <a:lnSpc>
                  <a:spcPts val="3400"/>
                </a:lnSpc>
                <a:spcBef>
                  <a:spcPts val="200"/>
                </a:spcBef>
                <a:tabLst>
                  <a:tab pos="1168400" algn="l"/>
                </a:tabLst>
                <a:defRPr sz="2400">
                  <a:solidFill>
                    <a:srgbClr val="005493"/>
                  </a:solidFill>
                  <a:latin typeface="Lucida Sans"/>
                  <a:ea typeface="Lucida Sans"/>
                  <a:cs typeface="Lucida Sans"/>
                  <a:sym typeface="Lucida Sans"/>
                </a:defRPr>
              </a:pPr>
              <a:r>
                <a:t>Prove by induction.</a:t>
              </a:r>
            </a:p>
            <a:p>
              <a:pPr defTabSz="647700">
                <a:lnSpc>
                  <a:spcPts val="3400"/>
                </a:lnSpc>
                <a:spcBef>
                  <a:spcPts val="200"/>
                </a:spcBef>
                <a:tabLst>
                  <a:tab pos="1168400" algn="l"/>
                </a:tabLst>
                <a:defRPr sz="2400">
                  <a:solidFill>
                    <a:srgbClr val="005493"/>
                  </a:solidFill>
                  <a:latin typeface="Lucida Sans"/>
                  <a:ea typeface="Lucida Sans"/>
                  <a:cs typeface="Lucida Sans"/>
                  <a:sym typeface="Lucida Sans"/>
                </a:defRPr>
              </a:pPr>
              <a:r>
                <a:t>Details in "sorting and searching" lecture.</a:t>
              </a:r>
            </a:p>
          </p:txBody>
        </p:sp>
        <p:sp>
          <p:nvSpPr>
            <p:cNvPr id="238" name="Line"/>
            <p:cNvSpPr/>
            <p:nvPr/>
          </p:nvSpPr>
          <p:spPr>
            <a:xfrm flipV="1">
              <a:off x="0" y="375575"/>
              <a:ext cx="667916" cy="2"/>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grpSp>
        <p:nvGrpSpPr>
          <p:cNvPr id="242" name="Group"/>
          <p:cNvGrpSpPr/>
          <p:nvPr/>
        </p:nvGrpSpPr>
        <p:grpSpPr>
          <a:xfrm>
            <a:off x="12705488" y="2965714"/>
            <a:ext cx="1342331" cy="1047487"/>
            <a:chOff x="-148" y="0"/>
            <a:chExt cx="1342330" cy="1047485"/>
          </a:xfrm>
        </p:grpSpPr>
        <p:sp>
          <p:nvSpPr>
            <p:cNvPr id="240" name="or log2N"/>
            <p:cNvSpPr txBox="1"/>
            <p:nvPr/>
          </p:nvSpPr>
          <p:spPr>
            <a:xfrm>
              <a:off x="-149" y="590285"/>
              <a:ext cx="1342332"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algn="ctr" defTabSz="647700">
                <a:lnSpc>
                  <a:spcPts val="3400"/>
                </a:lnSpc>
                <a:spcBef>
                  <a:spcPts val="200"/>
                </a:spcBef>
                <a:tabLst>
                  <a:tab pos="1168400" algn="l"/>
                </a:tabLst>
                <a:defRPr sz="2400">
                  <a:solidFill>
                    <a:srgbClr val="005493"/>
                  </a:solidFill>
                  <a:latin typeface="Lucida Sans"/>
                  <a:ea typeface="Lucida Sans"/>
                  <a:cs typeface="Lucida Sans"/>
                  <a:sym typeface="Lucida Sans"/>
                </a:defRPr>
              </a:pPr>
              <a:r>
                <a:t>or log</a:t>
              </a:r>
              <a:r>
                <a:rPr baseline="-5999"/>
                <a:t>2</a:t>
              </a:r>
              <a:r>
                <a:rPr i="1"/>
                <a:t>N</a:t>
              </a:r>
            </a:p>
          </p:txBody>
        </p:sp>
        <p:sp>
          <p:nvSpPr>
            <p:cNvPr id="241" name="Line"/>
            <p:cNvSpPr/>
            <p:nvPr/>
          </p:nvSpPr>
          <p:spPr>
            <a:xfrm flipH="1">
              <a:off x="547978" y="0"/>
              <a:ext cx="3531" cy="564886"/>
            </a:xfrm>
            <a:prstGeom prst="line">
              <a:avLst/>
            </a:prstGeom>
            <a:noFill/>
            <a:ln w="38100" cap="flat">
              <a:solidFill>
                <a:srgbClr val="005493"/>
              </a:solidFill>
              <a:prstDash val="solid"/>
              <a:miter lim="400000"/>
              <a:headEnd type="stealth" w="med" len="med"/>
            </a:ln>
            <a:effectLst/>
          </p:spPr>
          <p:txBody>
            <a:bodyPr wrap="square" lIns="0" tIns="0" rIns="0" bIns="0"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4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2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2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2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2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2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4" grpId="0" animBg="1" advAuto="0"/>
      <p:bldP spid="215" grpId="0" animBg="1" advAuto="0"/>
      <p:bldP spid="216" grpId="0" animBg="1" advAuto="0"/>
      <p:bldP spid="217" grpId="0" animBg="1" advAuto="0"/>
      <p:bldP spid="218" grpId="0" animBg="1" advAuto="0"/>
      <p:bldP spid="236" grpId="0" animBg="1" advAuto="0"/>
      <p:bldP spid="239" grpId="0" animBg="1" advAuto="0"/>
      <p:bldP spid="242" grpId="0"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09E0B-5687-9A40-8DA3-C7F561CF89EA}"/>
              </a:ext>
            </a:extLst>
          </p:cNvPr>
          <p:cNvSpPr>
            <a:spLocks noGrp="1"/>
          </p:cNvSpPr>
          <p:nvPr>
            <p:ph type="title"/>
          </p:nvPr>
        </p:nvSpPr>
        <p:spPr/>
        <p:txBody>
          <a:bodyPr/>
          <a:lstStyle/>
          <a:p>
            <a:r>
              <a:rPr lang="en-US" dirty="0"/>
              <a:t>Problem 2</a:t>
            </a:r>
          </a:p>
        </p:txBody>
      </p:sp>
      <p:sp>
        <p:nvSpPr>
          <p:cNvPr id="3" name="TextBox 2">
            <a:extLst>
              <a:ext uri="{FF2B5EF4-FFF2-40B4-BE49-F238E27FC236}">
                <a16:creationId xmlns:a16="http://schemas.microsoft.com/office/drawing/2014/main" id="{807F143E-A465-E649-AF21-7305F91F05F2}"/>
              </a:ext>
            </a:extLst>
          </p:cNvPr>
          <p:cNvSpPr txBox="1"/>
          <p:nvPr/>
        </p:nvSpPr>
        <p:spPr>
          <a:xfrm>
            <a:off x="2171700" y="2021992"/>
            <a:ext cx="15430500" cy="398057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latin typeface="Lucida Sans" panose="020B0602030504020204" pitchFamily="34" charset="77"/>
              </a:rPr>
              <a:t>Write a method, </a:t>
            </a:r>
            <a:r>
              <a:rPr lang="en-US" sz="2800" i="1" dirty="0" err="1">
                <a:latin typeface="Lucida Sans" panose="020B0602030504020204" pitchFamily="34" charset="77"/>
                <a:ea typeface="Courier New" charset="0"/>
                <a:cs typeface="Courier New" charset="0"/>
              </a:rPr>
              <a:t>removeWordsOfLength</a:t>
            </a:r>
            <a:r>
              <a:rPr lang="en-US" sz="2800" dirty="0">
                <a:latin typeface="Lucida Sans" panose="020B0602030504020204" pitchFamily="34" charset="77"/>
              </a:rPr>
              <a:t>, that has two parameters, an </a:t>
            </a:r>
            <a:r>
              <a:rPr lang="en-US" sz="2800" dirty="0" err="1">
                <a:latin typeface="Lucida Sans" panose="020B0602030504020204" pitchFamily="34" charset="77"/>
              </a:rPr>
              <a:t>ArrayList</a:t>
            </a:r>
            <a:r>
              <a:rPr lang="en-US" sz="2800" dirty="0">
                <a:latin typeface="Lucida Sans" panose="020B0602030504020204" pitchFamily="34" charset="77"/>
              </a:rPr>
              <a:t>  </a:t>
            </a:r>
            <a:r>
              <a:rPr lang="en-US" sz="2800" i="1" dirty="0">
                <a:latin typeface="Lucida Sans" panose="020B0602030504020204" pitchFamily="34" charset="77"/>
                <a:ea typeface="Courier New" charset="0"/>
                <a:cs typeface="Courier New" charset="0"/>
              </a:rPr>
              <a:t>list</a:t>
            </a:r>
            <a:r>
              <a:rPr lang="en-US" sz="2800" dirty="0">
                <a:latin typeface="Lucida Sans" panose="020B0602030504020204" pitchFamily="34" charset="77"/>
              </a:rPr>
              <a:t>, and an </a:t>
            </a:r>
            <a:r>
              <a:rPr lang="en-US" sz="2800" dirty="0">
                <a:latin typeface="Lucida Sans" panose="020B0602030504020204" pitchFamily="34" charset="77"/>
                <a:ea typeface="Courier New" charset="0"/>
                <a:cs typeface="Courier New" charset="0"/>
              </a:rPr>
              <a:t>integer </a:t>
            </a:r>
            <a:r>
              <a:rPr lang="en-US" sz="2800" i="1" dirty="0" err="1">
                <a:latin typeface="Lucida Sans" panose="020B0602030504020204" pitchFamily="34" charset="77"/>
                <a:ea typeface="Courier New" charset="0"/>
                <a:cs typeface="Courier New" charset="0"/>
              </a:rPr>
              <a:t>len</a:t>
            </a:r>
            <a:r>
              <a:rPr lang="en-US" sz="2800" dirty="0">
                <a:latin typeface="Lucida Sans" panose="020B0602030504020204" pitchFamily="34" charset="77"/>
              </a:rPr>
              <a:t>.  The method removes all words in </a:t>
            </a:r>
            <a:r>
              <a:rPr lang="en-US" sz="2800" dirty="0">
                <a:latin typeface="Lucida Sans" panose="020B0602030504020204" pitchFamily="34" charset="77"/>
                <a:ea typeface="Courier New" charset="0"/>
                <a:cs typeface="Courier New" charset="0"/>
              </a:rPr>
              <a:t>list</a:t>
            </a:r>
            <a:r>
              <a:rPr lang="en-US" sz="2800" dirty="0">
                <a:latin typeface="Lucida Sans" panose="020B0602030504020204" pitchFamily="34" charset="77"/>
              </a:rPr>
              <a:t> that are exactly </a:t>
            </a:r>
            <a:r>
              <a:rPr lang="en-US" sz="2800" dirty="0" err="1">
                <a:latin typeface="Lucida Sans" panose="020B0602030504020204" pitchFamily="34" charset="77"/>
                <a:ea typeface="Courier New" charset="0"/>
                <a:cs typeface="Courier New" charset="0"/>
              </a:rPr>
              <a:t>len</a:t>
            </a:r>
            <a:r>
              <a:rPr lang="en-US" sz="2800" dirty="0">
                <a:latin typeface="Lucida Sans" panose="020B0602030504020204" pitchFamily="34" charset="77"/>
              </a:rPr>
              <a:t> letters long. </a:t>
            </a:r>
          </a:p>
          <a:p>
            <a:endParaRPr lang="en-US" sz="2800" dirty="0">
              <a:latin typeface="Lucida Sans" panose="020B0602030504020204" pitchFamily="34" charset="77"/>
            </a:endParaRPr>
          </a:p>
          <a:p>
            <a:r>
              <a:rPr lang="en-US" sz="2800" dirty="0">
                <a:latin typeface="Lucida Sans" panose="020B0602030504020204" pitchFamily="34" charset="77"/>
              </a:rPr>
              <a:t>For example, </a:t>
            </a:r>
          </a:p>
          <a:p>
            <a:pPr lvl="1"/>
            <a:r>
              <a:rPr lang="en-US" sz="2800" dirty="0">
                <a:latin typeface="Lucida Sans" panose="020B0602030504020204" pitchFamily="34" charset="77"/>
              </a:rPr>
              <a:t>If </a:t>
            </a:r>
            <a:r>
              <a:rPr lang="en-US" sz="2800" dirty="0">
                <a:latin typeface="Lucida Sans" panose="020B0602030504020204" pitchFamily="34" charset="77"/>
                <a:ea typeface="Courier New" charset="0"/>
                <a:cs typeface="Courier New" charset="0"/>
              </a:rPr>
              <a:t>list = ["cat", "dog", "mouse", "rat", "frog"]</a:t>
            </a:r>
          </a:p>
          <a:p>
            <a:pPr lvl="1"/>
            <a:endParaRPr lang="en-US" sz="2800" dirty="0">
              <a:latin typeface="Lucida Sans" panose="020B0602030504020204" pitchFamily="34" charset="77"/>
              <a:ea typeface="Courier New" charset="0"/>
              <a:cs typeface="Courier New" charset="0"/>
            </a:endParaRPr>
          </a:p>
          <a:p>
            <a:pPr lvl="2"/>
            <a:r>
              <a:rPr lang="en-US" sz="2800" dirty="0" err="1">
                <a:latin typeface="Lucida Sans" panose="020B0602030504020204" pitchFamily="34" charset="77"/>
                <a:ea typeface="Courier New" charset="0"/>
                <a:cs typeface="Courier New" charset="0"/>
              </a:rPr>
              <a:t>removeWordsOfLength</a:t>
            </a:r>
            <a:r>
              <a:rPr lang="en-US" sz="2800" dirty="0">
                <a:latin typeface="Lucida Sans" panose="020B0602030504020204" pitchFamily="34" charset="77"/>
                <a:ea typeface="Courier New" charset="0"/>
                <a:cs typeface="Courier New" charset="0"/>
              </a:rPr>
              <a:t>(list, 3) results with list = ["mouse", "frog"]</a:t>
            </a:r>
          </a:p>
          <a:p>
            <a:pPr lvl="2"/>
            <a:r>
              <a:rPr lang="en-US" sz="2800" dirty="0" err="1">
                <a:latin typeface="Lucida Sans" panose="020B0602030504020204" pitchFamily="34" charset="77"/>
                <a:ea typeface="Courier New" charset="0"/>
                <a:cs typeface="Courier New" charset="0"/>
              </a:rPr>
              <a:t>removeWordsOfLength</a:t>
            </a:r>
            <a:r>
              <a:rPr lang="en-US" sz="2800" dirty="0">
                <a:latin typeface="Lucida Sans" panose="020B0602030504020204" pitchFamily="34" charset="77"/>
                <a:ea typeface="Courier New" charset="0"/>
                <a:cs typeface="Courier New" charset="0"/>
              </a:rPr>
              <a:t>(list, 4) results with list = ["cat", "dog", "mouse", "rat"]</a:t>
            </a:r>
          </a:p>
          <a:p>
            <a:pPr lvl="2"/>
            <a:r>
              <a:rPr lang="en-US" sz="2800" dirty="0" err="1">
                <a:latin typeface="Lucida Sans" panose="020B0602030504020204" pitchFamily="34" charset="77"/>
                <a:ea typeface="Courier New" charset="0"/>
                <a:cs typeface="Courier New" charset="0"/>
              </a:rPr>
              <a:t>removeWordsOfLength</a:t>
            </a:r>
            <a:r>
              <a:rPr lang="en-US" sz="2800" dirty="0">
                <a:latin typeface="Lucida Sans" panose="020B0602030504020204" pitchFamily="34" charset="77"/>
                <a:ea typeface="Courier New" charset="0"/>
                <a:cs typeface="Courier New" charset="0"/>
              </a:rPr>
              <a:t>(list, 2) results with list = ["cat", "dog", "mouse", "rat", "frog"]</a:t>
            </a:r>
          </a:p>
        </p:txBody>
      </p:sp>
    </p:spTree>
    <p:extLst>
      <p:ext uri="{BB962C8B-B14F-4D97-AF65-F5344CB8AC3E}">
        <p14:creationId xmlns:p14="http://schemas.microsoft.com/office/powerpoint/2010/main" val="109729242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7" name="coral.jpg" descr="coral.jpg"/>
          <p:cNvPicPr>
            <a:picLocks noChangeAspect="1"/>
          </p:cNvPicPr>
          <p:nvPr/>
        </p:nvPicPr>
        <p:blipFill>
          <a:blip r:embed="rId2">
            <a:alphaModFix amt="10000"/>
          </a:blip>
          <a:stretch>
            <a:fillRect/>
          </a:stretch>
        </p:blipFill>
        <p:spPr>
          <a:xfrm>
            <a:off x="-3175000" y="-1409700"/>
            <a:ext cx="16179800" cy="16179800"/>
          </a:xfrm>
          <a:prstGeom prst="rect">
            <a:avLst/>
          </a:prstGeom>
          <a:ln w="12700">
            <a:miter lim="400000"/>
          </a:ln>
        </p:spPr>
      </p:pic>
      <p:sp>
        <p:nvSpPr>
          <p:cNvPr id="859" name="Image sources…"/>
          <p:cNvSpPr txBox="1"/>
          <p:nvPr/>
        </p:nvSpPr>
        <p:spPr>
          <a:xfrm>
            <a:off x="400050" y="336550"/>
            <a:ext cx="13792200" cy="2794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9400" tIns="279400" rIns="279400" bIns="279400">
            <a:spAutoFit/>
          </a:bodyPr>
          <a:lstStyle/>
          <a:p>
            <a:pPr defTabSz="647700">
              <a:lnSpc>
                <a:spcPts val="3200"/>
              </a:lnSpc>
              <a:tabLst>
                <a:tab pos="1511300" algn="l"/>
              </a:tabLst>
              <a:defRPr sz="2700" i="1">
                <a:latin typeface="Lucida Sans"/>
                <a:ea typeface="Lucida Sans"/>
                <a:cs typeface="Lucida Sans"/>
                <a:sym typeface="Lucida Sans"/>
              </a:defRPr>
            </a:pPr>
            <a:r>
              <a:rPr dirty="0"/>
              <a:t>Image sources</a:t>
            </a:r>
          </a:p>
          <a:p>
            <a:pPr defTabSz="647700">
              <a:lnSpc>
                <a:spcPts val="2800"/>
              </a:lnSpc>
              <a:tabLst>
                <a:tab pos="1511300" algn="l"/>
              </a:tabLst>
              <a:defRPr sz="2400">
                <a:latin typeface="Lucida Sans"/>
                <a:ea typeface="Lucida Sans"/>
                <a:cs typeface="Lucida Sans"/>
                <a:sym typeface="Lucida Sans"/>
              </a:defRPr>
            </a:pPr>
            <a:endParaRPr dirty="0"/>
          </a:p>
          <a:p>
            <a:pPr defTabSz="647700">
              <a:lnSpc>
                <a:spcPts val="3600"/>
              </a:lnSpc>
              <a:spcBef>
                <a:spcPts val="600"/>
              </a:spcBef>
              <a:tabLst>
                <a:tab pos="1511300" algn="l"/>
              </a:tabLst>
              <a:defRPr sz="2200"/>
            </a:pPr>
            <a:r>
              <a:rPr dirty="0"/>
              <a:t>  https://openclipart.org/detail/25617/astrid-graeber-adult-by-anonymous-25617</a:t>
            </a:r>
          </a:p>
          <a:p>
            <a:pPr defTabSz="647700">
              <a:lnSpc>
                <a:spcPts val="3600"/>
              </a:lnSpc>
              <a:spcBef>
                <a:spcPts val="600"/>
              </a:spcBef>
              <a:tabLst>
                <a:tab pos="1511300" algn="l"/>
              </a:tabLst>
              <a:defRPr sz="2200"/>
            </a:pPr>
            <a:r>
              <a:rPr dirty="0"/>
              <a:t>  https://openclipart.org/detail/169320/girl-head-by-jza </a:t>
            </a:r>
          </a:p>
          <a:p>
            <a:pPr defTabSz="647700">
              <a:lnSpc>
                <a:spcPts val="3600"/>
              </a:lnSpc>
              <a:spcBef>
                <a:spcPts val="600"/>
              </a:spcBef>
              <a:tabLst>
                <a:tab pos="1511300" algn="l"/>
              </a:tabLst>
              <a:defRPr sz="2200"/>
            </a:pPr>
            <a:r>
              <a:rPr dirty="0"/>
              <a:t>  </a:t>
            </a:r>
            <a:r>
              <a:rPr u="sng" dirty="0">
                <a:hlinkClick r:id="rId3"/>
              </a:rPr>
              <a:t>https://openclipart.org/detail/191873/manga-girl---true-svg--by-j4p4n-191873</a:t>
            </a:r>
          </a:p>
        </p:txBody>
      </p:sp>
      <p:sp>
        <p:nvSpPr>
          <p:cNvPr id="4" name="Image sources…">
            <a:extLst>
              <a:ext uri="{FF2B5EF4-FFF2-40B4-BE49-F238E27FC236}">
                <a16:creationId xmlns:a16="http://schemas.microsoft.com/office/drawing/2014/main" id="{09E191B6-EC0E-47FF-943B-30FAFE04CE74}"/>
              </a:ext>
            </a:extLst>
          </p:cNvPr>
          <p:cNvSpPr txBox="1"/>
          <p:nvPr/>
        </p:nvSpPr>
        <p:spPr>
          <a:xfrm>
            <a:off x="622300" y="3130550"/>
            <a:ext cx="17145000" cy="37592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9400" tIns="279400" rIns="279400" bIns="279400">
            <a:spAutoFit/>
          </a:bodyPr>
          <a:lstStyle/>
          <a:p>
            <a:pPr defTabSz="647700">
              <a:lnSpc>
                <a:spcPts val="3200"/>
              </a:lnSpc>
              <a:tabLst>
                <a:tab pos="1511300" algn="l"/>
              </a:tabLst>
              <a:defRPr sz="2700" i="1">
                <a:latin typeface="Lucida Sans"/>
                <a:ea typeface="Lucida Sans"/>
                <a:cs typeface="Lucida Sans"/>
                <a:sym typeface="Lucida Sans"/>
              </a:defRPr>
            </a:pPr>
            <a:r>
              <a:rPr dirty="0"/>
              <a:t>Image sources</a:t>
            </a:r>
          </a:p>
          <a:p>
            <a:pPr defTabSz="647700">
              <a:lnSpc>
                <a:spcPts val="2800"/>
              </a:lnSpc>
              <a:tabLst>
                <a:tab pos="1511300" algn="l"/>
              </a:tabLst>
              <a:defRPr sz="2400">
                <a:latin typeface="Lucida Sans"/>
                <a:ea typeface="Lucida Sans"/>
                <a:cs typeface="Lucida Sans"/>
                <a:sym typeface="Lucida Sans"/>
              </a:defRPr>
            </a:pPr>
            <a:endParaRPr dirty="0"/>
          </a:p>
          <a:p>
            <a:pPr defTabSz="647700">
              <a:lnSpc>
                <a:spcPts val="3400"/>
              </a:lnSpc>
              <a:spcBef>
                <a:spcPts val="600"/>
              </a:spcBef>
              <a:tabLst>
                <a:tab pos="1511300" algn="l"/>
              </a:tabLst>
              <a:defRPr sz="2200"/>
            </a:pPr>
            <a:r>
              <a:rPr dirty="0">
                <a:hlinkClick r:id="rId4"/>
              </a:rPr>
              <a:t>  http://commons.wikimedia.org/wiki/</a:t>
            </a:r>
            <a:r>
              <a:rPr dirty="0"/>
              <a:t>File:Babbages_Analytical_Engine,_1834-1871._(9660574685).jpg</a:t>
            </a:r>
          </a:p>
          <a:p>
            <a:pPr defTabSz="647700">
              <a:lnSpc>
                <a:spcPts val="3400"/>
              </a:lnSpc>
              <a:spcBef>
                <a:spcPts val="600"/>
              </a:spcBef>
              <a:tabLst>
                <a:tab pos="1511300" algn="l"/>
              </a:tabLst>
              <a:defRPr sz="2200"/>
            </a:pPr>
            <a:r>
              <a:rPr dirty="0"/>
              <a:t> </a:t>
            </a:r>
            <a:r>
              <a:rPr dirty="0">
                <a:hlinkClick r:id="rId4"/>
              </a:rPr>
              <a:t> http://commons.wikimedia.org/wiki/</a:t>
            </a:r>
            <a:r>
              <a:rPr dirty="0"/>
              <a:t>File:Charles_Babbage_1860.jpg</a:t>
            </a:r>
          </a:p>
          <a:p>
            <a:pPr defTabSz="647700">
              <a:lnSpc>
                <a:spcPts val="3400"/>
              </a:lnSpc>
              <a:spcBef>
                <a:spcPts val="600"/>
              </a:spcBef>
              <a:tabLst>
                <a:tab pos="1511300" algn="l"/>
              </a:tabLst>
              <a:defRPr sz="2200"/>
            </a:pPr>
            <a:r>
              <a:rPr dirty="0"/>
              <a:t>  </a:t>
            </a:r>
            <a:r>
              <a:rPr dirty="0">
                <a:hlinkClick r:id="rId4"/>
              </a:rPr>
              <a:t>http://commons.wikimedia.org/wiki/</a:t>
            </a:r>
            <a:r>
              <a:rPr dirty="0"/>
              <a:t>File:John_Tukey.jpg</a:t>
            </a:r>
          </a:p>
          <a:p>
            <a:pPr defTabSz="647700">
              <a:lnSpc>
                <a:spcPts val="3400"/>
              </a:lnSpc>
              <a:spcBef>
                <a:spcPts val="600"/>
              </a:spcBef>
              <a:tabLst>
                <a:tab pos="1511300" algn="l"/>
              </a:tabLst>
              <a:defRPr sz="2200"/>
            </a:pPr>
            <a:r>
              <a:rPr dirty="0"/>
              <a:t>  </a:t>
            </a:r>
            <a:r>
              <a:rPr dirty="0">
                <a:hlinkClick r:id="rId4"/>
              </a:rPr>
              <a:t>http://commons.wikimedia.org/wiki/</a:t>
            </a:r>
            <a:r>
              <a:rPr dirty="0"/>
              <a:t>File:Andrew_Apple_(FloC_2006).jpg</a:t>
            </a:r>
          </a:p>
          <a:p>
            <a:pPr defTabSz="647700">
              <a:lnSpc>
                <a:spcPts val="3400"/>
              </a:lnSpc>
              <a:spcBef>
                <a:spcPts val="600"/>
              </a:spcBef>
              <a:tabLst>
                <a:tab pos="1511300" algn="l"/>
              </a:tabLst>
              <a:defRPr sz="2200"/>
            </a:pPr>
            <a:r>
              <a:rPr dirty="0"/>
              <a:t>  </a:t>
            </a:r>
            <a:r>
              <a:rPr dirty="0">
                <a:hlinkClick r:id="rId4"/>
              </a:rPr>
              <a:t>http://commons.wikimedia.org/wiki/</a:t>
            </a:r>
            <a:r>
              <a:rPr dirty="0"/>
              <a:t>File:Hubble's_Wide_View_of_'Mystic_Mountain'_in_Infrared.jpg</a:t>
            </a:r>
          </a:p>
        </p:txBody>
      </p:sp>
      <p:sp>
        <p:nvSpPr>
          <p:cNvPr id="5" name="Image sources…">
            <a:extLst>
              <a:ext uri="{FF2B5EF4-FFF2-40B4-BE49-F238E27FC236}">
                <a16:creationId xmlns:a16="http://schemas.microsoft.com/office/drawing/2014/main" id="{B2B87D58-62E5-4C7B-A4B0-B2AE590028E4}"/>
              </a:ext>
            </a:extLst>
          </p:cNvPr>
          <p:cNvSpPr txBox="1"/>
          <p:nvPr/>
        </p:nvSpPr>
        <p:spPr>
          <a:xfrm>
            <a:off x="622300" y="6826250"/>
            <a:ext cx="17297400" cy="34036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9400" tIns="279400" rIns="279400" bIns="279400">
            <a:spAutoFit/>
          </a:bodyPr>
          <a:lstStyle/>
          <a:p>
            <a:pPr defTabSz="647700">
              <a:lnSpc>
                <a:spcPts val="3200"/>
              </a:lnSpc>
              <a:tabLst>
                <a:tab pos="1511300" algn="l"/>
              </a:tabLst>
              <a:defRPr sz="2700" i="1">
                <a:latin typeface="Lucida Sans"/>
                <a:ea typeface="Lucida Sans"/>
                <a:cs typeface="Lucida Sans"/>
                <a:sym typeface="Lucida Sans"/>
              </a:defRPr>
            </a:pPr>
            <a:r>
              <a:rPr dirty="0"/>
              <a:t>Image sources</a:t>
            </a:r>
          </a:p>
          <a:p>
            <a:pPr defTabSz="647700">
              <a:lnSpc>
                <a:spcPts val="2800"/>
              </a:lnSpc>
              <a:tabLst>
                <a:tab pos="1511300" algn="l"/>
              </a:tabLst>
              <a:defRPr sz="2400">
                <a:latin typeface="Lucida Sans"/>
                <a:ea typeface="Lucida Sans"/>
                <a:cs typeface="Lucida Sans"/>
                <a:sym typeface="Lucida Sans"/>
              </a:defRPr>
            </a:pPr>
            <a:endParaRPr dirty="0"/>
          </a:p>
          <a:p>
            <a:pPr defTabSz="647700">
              <a:lnSpc>
                <a:spcPts val="3800"/>
              </a:lnSpc>
              <a:spcBef>
                <a:spcPts val="600"/>
              </a:spcBef>
              <a:tabLst>
                <a:tab pos="1511300" algn="l"/>
              </a:tabLst>
              <a:defRPr sz="2200"/>
            </a:pPr>
            <a:r>
              <a:rPr dirty="0">
                <a:hlinkClick r:id="rId4"/>
              </a:rPr>
              <a:t>  http://commons.wikimedia.org/wiki/</a:t>
            </a:r>
            <a:r>
              <a:rPr dirty="0"/>
              <a:t>File:KnuthAtOpenContentAlliance.jpg</a:t>
            </a:r>
          </a:p>
          <a:p>
            <a:pPr defTabSz="647700">
              <a:lnSpc>
                <a:spcPts val="3800"/>
              </a:lnSpc>
              <a:spcBef>
                <a:spcPts val="600"/>
              </a:spcBef>
              <a:tabLst>
                <a:tab pos="1511300" algn="l"/>
              </a:tabLst>
              <a:defRPr sz="2200"/>
            </a:pPr>
            <a:r>
              <a:rPr dirty="0"/>
              <a:t> </a:t>
            </a:r>
            <a:r>
              <a:rPr dirty="0">
                <a:hlinkClick r:id="rId4"/>
              </a:rPr>
              <a:t> http://commons.wikimedia.org/wiki/</a:t>
            </a:r>
            <a:r>
              <a:rPr dirty="0"/>
              <a:t>File:Pourbus_Francis_Bacon.jpg</a:t>
            </a:r>
          </a:p>
          <a:p>
            <a:pPr defTabSz="647700">
              <a:lnSpc>
                <a:spcPts val="3800"/>
              </a:lnSpc>
              <a:spcBef>
                <a:spcPts val="600"/>
              </a:spcBef>
              <a:tabLst>
                <a:tab pos="1511300" algn="l"/>
              </a:tabLst>
              <a:defRPr sz="2200"/>
            </a:pPr>
            <a:r>
              <a:rPr dirty="0"/>
              <a:t>  </a:t>
            </a:r>
            <a:r>
              <a:rPr dirty="0">
                <a:hlinkClick r:id="rId4"/>
              </a:rPr>
              <a:t>http://commons.wikimedia.org/wiki/</a:t>
            </a:r>
            <a:r>
              <a:rPr dirty="0" err="1"/>
              <a:t>File:Frans_Hals_-_Portret_van_René_Descartes.jpg</a:t>
            </a:r>
            <a:endParaRPr dirty="0"/>
          </a:p>
          <a:p>
            <a:pPr defTabSz="647700">
              <a:lnSpc>
                <a:spcPts val="3800"/>
              </a:lnSpc>
              <a:spcBef>
                <a:spcPts val="600"/>
              </a:spcBef>
              <a:tabLst>
                <a:tab pos="1511300" algn="l"/>
              </a:tabLst>
              <a:defRPr sz="2200"/>
            </a:pPr>
            <a:r>
              <a:rPr dirty="0"/>
              <a:t>  </a:t>
            </a:r>
            <a:r>
              <a:rPr dirty="0">
                <a:hlinkClick r:id="rId4"/>
              </a:rPr>
              <a:t>http://commons.wikimedia.org/wiki/</a:t>
            </a:r>
            <a:r>
              <a:rPr dirty="0"/>
              <a:t>File:John_Stuart_Mill_by_London_Stereoscopic_Company,_c1870.jpg</a:t>
            </a:r>
          </a:p>
        </p:txBody>
      </p:sp>
      <p:sp>
        <p:nvSpPr>
          <p:cNvPr id="6" name="Image sources…">
            <a:extLst>
              <a:ext uri="{FF2B5EF4-FFF2-40B4-BE49-F238E27FC236}">
                <a16:creationId xmlns:a16="http://schemas.microsoft.com/office/drawing/2014/main" id="{25810613-95D6-44A2-B032-8FA30C15AE91}"/>
              </a:ext>
            </a:extLst>
          </p:cNvPr>
          <p:cNvSpPr txBox="1"/>
          <p:nvPr/>
        </p:nvSpPr>
        <p:spPr>
          <a:xfrm>
            <a:off x="622300" y="10287000"/>
            <a:ext cx="15557500" cy="33274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9400" tIns="279400" rIns="279400" bIns="279400">
            <a:spAutoFit/>
          </a:bodyPr>
          <a:lstStyle/>
          <a:p>
            <a:pPr defTabSz="647700">
              <a:lnSpc>
                <a:spcPts val="3200"/>
              </a:lnSpc>
              <a:tabLst>
                <a:tab pos="1511300" algn="l"/>
              </a:tabLst>
              <a:defRPr sz="2700" i="1">
                <a:latin typeface="Lucida Sans"/>
                <a:ea typeface="Lucida Sans"/>
                <a:cs typeface="Lucida Sans"/>
                <a:sym typeface="Lucida Sans"/>
              </a:defRPr>
            </a:pPr>
            <a:r>
              <a:rPr dirty="0"/>
              <a:t>Image sources</a:t>
            </a:r>
          </a:p>
          <a:p>
            <a:pPr defTabSz="647700">
              <a:lnSpc>
                <a:spcPts val="2800"/>
              </a:lnSpc>
              <a:tabLst>
                <a:tab pos="1511300" algn="l"/>
              </a:tabLst>
              <a:defRPr sz="2400">
                <a:latin typeface="Lucida Sans"/>
                <a:ea typeface="Lucida Sans"/>
                <a:cs typeface="Lucida Sans"/>
                <a:sym typeface="Lucida Sans"/>
              </a:defRPr>
            </a:pPr>
            <a:endParaRPr dirty="0"/>
          </a:p>
          <a:p>
            <a:pPr defTabSz="647700">
              <a:lnSpc>
                <a:spcPts val="3600"/>
              </a:lnSpc>
              <a:spcBef>
                <a:spcPts val="600"/>
              </a:spcBef>
              <a:tabLst>
                <a:tab pos="1511300" algn="l"/>
              </a:tabLst>
              <a:defRPr sz="2200"/>
            </a:pPr>
            <a:r>
              <a:rPr dirty="0">
                <a:hlinkClick r:id="rId4"/>
              </a:rPr>
              <a:t>  http://commons.wikimedia.org/wiki/</a:t>
            </a:r>
            <a:r>
              <a:rPr dirty="0"/>
              <a:t>File:FEMA_-_2720_-_Photograph_by_FEMA_News_Photo.jpg</a:t>
            </a:r>
          </a:p>
          <a:p>
            <a:pPr defTabSz="647700">
              <a:lnSpc>
                <a:spcPts val="3600"/>
              </a:lnSpc>
              <a:spcBef>
                <a:spcPts val="600"/>
              </a:spcBef>
              <a:tabLst>
                <a:tab pos="1511300" algn="l"/>
              </a:tabLst>
              <a:defRPr sz="2200"/>
            </a:pPr>
            <a:r>
              <a:rPr dirty="0"/>
              <a:t>  </a:t>
            </a:r>
            <a:r>
              <a:rPr dirty="0">
                <a:hlinkClick r:id="rId5"/>
              </a:rPr>
              <a:t>http://pixabay.com/en/lab-research-chemistry-test-217041/</a:t>
            </a:r>
          </a:p>
          <a:p>
            <a:pPr defTabSz="647700">
              <a:lnSpc>
                <a:spcPts val="3600"/>
              </a:lnSpc>
              <a:spcBef>
                <a:spcPts val="600"/>
              </a:spcBef>
              <a:tabLst>
                <a:tab pos="1511300" algn="l"/>
              </a:tabLst>
              <a:defRPr sz="2200"/>
            </a:pPr>
            <a:r>
              <a:rPr dirty="0"/>
              <a:t>  http://upload.wikimedia.org/wikipedia/commons/2/28/Cut_rat_2.jpg</a:t>
            </a:r>
          </a:p>
          <a:p>
            <a:pPr defTabSz="647700">
              <a:lnSpc>
                <a:spcPts val="3600"/>
              </a:lnSpc>
              <a:spcBef>
                <a:spcPts val="600"/>
              </a:spcBef>
              <a:tabLst>
                <a:tab pos="1511300" algn="l"/>
              </a:tabLst>
              <a:defRPr sz="2200"/>
            </a:pPr>
            <a:r>
              <a:rPr dirty="0"/>
              <a:t>  http://pixabay.com/en/view-glass-future-crystal-ball-32381/</a:t>
            </a:r>
          </a:p>
        </p:txBody>
      </p:sp>
    </p:spTree>
    <p:extLst>
      <p:ext uri="{BB962C8B-B14F-4D97-AF65-F5344CB8AC3E}">
        <p14:creationId xmlns:p14="http://schemas.microsoft.com/office/powerpoint/2010/main" val="328043872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7. Performance"/>
          <p:cNvSpPr txBox="1">
            <a:spLocks noGrp="1"/>
          </p:cNvSpPr>
          <p:nvPr>
            <p:ph type="title"/>
          </p:nvPr>
        </p:nvSpPr>
        <p:spPr>
          <a:prstGeom prst="rect">
            <a:avLst/>
          </a:prstGeom>
        </p:spPr>
        <p:txBody>
          <a:bodyPr/>
          <a:lstStyle/>
          <a:p>
            <a:r>
              <a:rPr lang="en-US" dirty="0">
                <a:solidFill>
                  <a:schemeClr val="bg2"/>
                </a:solidFill>
              </a:rPr>
              <a:t>11</a:t>
            </a:r>
            <a:r>
              <a:rPr dirty="0">
                <a:solidFill>
                  <a:schemeClr val="bg2"/>
                </a:solidFill>
              </a:rPr>
              <a:t>. Performance</a:t>
            </a:r>
          </a:p>
        </p:txBody>
      </p:sp>
      <p:sp>
        <p:nvSpPr>
          <p:cNvPr id="111" name="The challenge…"/>
          <p:cNvSpPr txBox="1">
            <a:spLocks noGrp="1"/>
          </p:cNvSpPr>
          <p:nvPr>
            <p:ph type="body" sz="half" idx="1"/>
          </p:nvPr>
        </p:nvSpPr>
        <p:spPr>
          <a:prstGeom prst="rect">
            <a:avLst/>
          </a:prstGeom>
        </p:spPr>
        <p:txBody>
          <a:bodyPr/>
          <a:lstStyle/>
          <a:p>
            <a:r>
              <a:rPr dirty="0">
                <a:solidFill>
                  <a:schemeClr val="bg2"/>
                </a:solidFill>
              </a:rPr>
              <a:t>The challenge</a:t>
            </a:r>
          </a:p>
          <a:p>
            <a:pPr>
              <a:defRPr>
                <a:solidFill>
                  <a:srgbClr val="929292"/>
                </a:solidFill>
              </a:defRPr>
            </a:pPr>
            <a:r>
              <a:rPr dirty="0">
                <a:solidFill>
                  <a:schemeClr val="bg2"/>
                </a:solidFill>
              </a:rPr>
              <a:t>Empirical analysis</a:t>
            </a:r>
          </a:p>
          <a:p>
            <a:pPr>
              <a:defRPr>
                <a:solidFill>
                  <a:srgbClr val="929292"/>
                </a:solidFill>
              </a:defRPr>
            </a:pPr>
            <a:r>
              <a:rPr dirty="0">
                <a:solidFill>
                  <a:schemeClr val="bg2"/>
                </a:solidFill>
              </a:rPr>
              <a:t>Mathematical models</a:t>
            </a:r>
          </a:p>
          <a:p>
            <a:pPr>
              <a:defRPr>
                <a:solidFill>
                  <a:srgbClr val="929292"/>
                </a:solidFill>
              </a:defRPr>
            </a:pPr>
            <a:r>
              <a:rPr dirty="0">
                <a:solidFill>
                  <a:schemeClr val="bg2"/>
                </a:solidFill>
              </a:rPr>
              <a:t>Doubling method</a:t>
            </a:r>
          </a:p>
          <a:p>
            <a:pPr>
              <a:defRPr>
                <a:solidFill>
                  <a:srgbClr val="929292"/>
                </a:solidFill>
              </a:defRPr>
            </a:pPr>
            <a:r>
              <a:rPr dirty="0">
                <a:solidFill>
                  <a:schemeClr val="bg2"/>
                </a:solidFill>
              </a:rPr>
              <a:t>Familiar examples</a:t>
            </a:r>
          </a:p>
        </p:txBody>
      </p:sp>
      <p:sp>
        <p:nvSpPr>
          <p:cNvPr id="7" name="CS.1.A.Basics.Why">
            <a:extLst>
              <a:ext uri="{FF2B5EF4-FFF2-40B4-BE49-F238E27FC236}">
                <a16:creationId xmlns:a16="http://schemas.microsoft.com/office/drawing/2014/main" id="{21CABC72-543D-4104-A85C-63B9F7E07A56}"/>
              </a:ext>
            </a:extLst>
          </p:cNvPr>
          <p:cNvSpPr txBox="1"/>
          <p:nvPr/>
        </p:nvSpPr>
        <p:spPr>
          <a:xfrm>
            <a:off x="591464" y="12286159"/>
            <a:ext cx="6946901" cy="76944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8900" tIns="88900" rIns="88900" bIns="88900" anchor="ctr">
            <a:spAutoFit/>
          </a:bodyPr>
          <a:lstStyle>
            <a:lvl1pPr marL="82550" marR="82550" defTabSz="1828800">
              <a:lnSpc>
                <a:spcPts val="2300"/>
              </a:lnSpc>
              <a:defRPr sz="2400" b="1" spc="264">
                <a:solidFill>
                  <a:srgbClr val="797979"/>
                </a:solidFill>
                <a:uFill>
                  <a:solidFill>
                    <a:srgbClr val="797979"/>
                  </a:solidFill>
                </a:uFill>
              </a:defRPr>
            </a:lvl1pPr>
          </a:lstStyle>
          <a:p>
            <a:r>
              <a:rPr lang="en-US" sz="2000" dirty="0"/>
              <a:t>Adopted and modified from Slides by Sedgewick and Wayne</a:t>
            </a:r>
            <a:endParaRPr sz="2000" dirty="0"/>
          </a:p>
        </p:txBody>
      </p:sp>
    </p:spTree>
    <p:extLst>
      <p:ext uri="{BB962C8B-B14F-4D97-AF65-F5344CB8AC3E}">
        <p14:creationId xmlns:p14="http://schemas.microsoft.com/office/powerpoint/2010/main" val="364631409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1. Basic Programming Concepts"/>
          <p:cNvSpPr txBox="1">
            <a:spLocks noGrp="1"/>
          </p:cNvSpPr>
          <p:nvPr>
            <p:ph type="ctrTitle"/>
          </p:nvPr>
        </p:nvSpPr>
        <p:spPr>
          <a:prstGeom prst="rect">
            <a:avLst/>
          </a:prstGeom>
        </p:spPr>
        <p:txBody>
          <a:bodyPr/>
          <a:lstStyle/>
          <a:p>
            <a:r>
              <a:rPr lang="en-US" dirty="0">
                <a:solidFill>
                  <a:schemeClr val="bg2"/>
                </a:solidFill>
              </a:rPr>
              <a:t>11. </a:t>
            </a:r>
            <a:r>
              <a:rPr dirty="0">
                <a:solidFill>
                  <a:schemeClr val="bg2"/>
                </a:solidFill>
              </a:rPr>
              <a:t> </a:t>
            </a:r>
            <a:r>
              <a:rPr lang="en-US" dirty="0">
                <a:solidFill>
                  <a:schemeClr val="bg2"/>
                </a:solidFill>
              </a:rPr>
              <a:t>Performance</a:t>
            </a:r>
            <a:endParaRPr dirty="0">
              <a:solidFill>
                <a:schemeClr val="bg2"/>
              </a:solidFill>
            </a:endParaRPr>
          </a:p>
        </p:txBody>
      </p:sp>
      <p:sp>
        <p:nvSpPr>
          <p:cNvPr id="88" name="1.1–1.2"/>
          <p:cNvSpPr txBox="1"/>
          <p:nvPr/>
        </p:nvSpPr>
        <p:spPr>
          <a:xfrm>
            <a:off x="1824431" y="11087100"/>
            <a:ext cx="1663117" cy="57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647700">
              <a:lnSpc>
                <a:spcPts val="3700"/>
              </a:lnSpc>
              <a:tabLst>
                <a:tab pos="1511300" algn="l"/>
              </a:tabLst>
              <a:defRPr sz="3100" b="1">
                <a:solidFill>
                  <a:srgbClr val="FFFFFF"/>
                </a:solidFill>
                <a:latin typeface="Lucida Sans"/>
                <a:ea typeface="Lucida Sans"/>
                <a:cs typeface="Lucida Sans"/>
                <a:sym typeface="Lucida Sans"/>
              </a:defRPr>
            </a:lvl1pPr>
          </a:lstStyle>
          <a:p>
            <a:r>
              <a:t>1.1–1.2</a:t>
            </a:r>
          </a:p>
        </p:txBody>
      </p:sp>
    </p:spTree>
    <p:extLst>
      <p:ext uri="{BB962C8B-B14F-4D97-AF65-F5344CB8AC3E}">
        <p14:creationId xmlns:p14="http://schemas.microsoft.com/office/powerpoint/2010/main" val="388489099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B995-B6CB-F54C-9C74-565E4D278E5E}"/>
              </a:ext>
            </a:extLst>
          </p:cNvPr>
          <p:cNvSpPr>
            <a:spLocks noGrp="1"/>
          </p:cNvSpPr>
          <p:nvPr>
            <p:ph type="title"/>
          </p:nvPr>
        </p:nvSpPr>
        <p:spPr/>
        <p:txBody>
          <a:bodyPr/>
          <a:lstStyle/>
          <a:p>
            <a:r>
              <a:rPr lang="en-US" dirty="0"/>
              <a:t>Performance or Efficiency of Algorithms</a:t>
            </a:r>
          </a:p>
        </p:txBody>
      </p:sp>
      <p:sp>
        <p:nvSpPr>
          <p:cNvPr id="3" name="Text Placeholder 2">
            <a:extLst>
              <a:ext uri="{FF2B5EF4-FFF2-40B4-BE49-F238E27FC236}">
                <a16:creationId xmlns:a16="http://schemas.microsoft.com/office/drawing/2014/main" id="{8979BEB4-29BF-6441-B8F7-94721CD9B33B}"/>
              </a:ext>
            </a:extLst>
          </p:cNvPr>
          <p:cNvSpPr>
            <a:spLocks noGrp="1"/>
          </p:cNvSpPr>
          <p:nvPr>
            <p:ph type="body" idx="1"/>
          </p:nvPr>
        </p:nvSpPr>
        <p:spPr>
          <a:xfrm>
            <a:off x="1257300" y="3623733"/>
            <a:ext cx="20688300" cy="5407725"/>
          </a:xfrm>
        </p:spPr>
        <p:txBody>
          <a:bodyPr/>
          <a:lstStyle/>
          <a:p>
            <a:r>
              <a:rPr lang="en-US" dirty="0">
                <a:solidFill>
                  <a:schemeClr val="accent1">
                    <a:lumMod val="75000"/>
                  </a:schemeClr>
                </a:solidFill>
              </a:rPr>
              <a:t>Speed – time complexity</a:t>
            </a:r>
          </a:p>
          <a:p>
            <a:pPr lvl="1"/>
            <a:r>
              <a:rPr lang="en-US" dirty="0"/>
              <a:t>also called running or execution time</a:t>
            </a:r>
          </a:p>
          <a:p>
            <a:endParaRPr lang="en-US" dirty="0"/>
          </a:p>
          <a:p>
            <a:r>
              <a:rPr lang="en-US" dirty="0">
                <a:solidFill>
                  <a:schemeClr val="accent1">
                    <a:lumMod val="75000"/>
                  </a:schemeClr>
                </a:solidFill>
              </a:rPr>
              <a:t>Space consumption – space complexity</a:t>
            </a:r>
          </a:p>
          <a:p>
            <a:pPr lvl="1"/>
            <a:r>
              <a:rPr lang="en-US" dirty="0"/>
              <a:t>memory usage</a:t>
            </a:r>
          </a:p>
          <a:p>
            <a:pPr lvl="1"/>
            <a:r>
              <a:rPr lang="en-US" dirty="0"/>
              <a:t>always </a:t>
            </a:r>
            <a:r>
              <a:rPr lang="en-US" i="1" dirty="0"/>
              <a:t>less than or equal to </a:t>
            </a:r>
            <a:r>
              <a:rPr lang="en-US" dirty="0"/>
              <a:t>the time requirement</a:t>
            </a:r>
          </a:p>
        </p:txBody>
      </p:sp>
      <p:sp>
        <p:nvSpPr>
          <p:cNvPr id="5" name="TextBox 4">
            <a:extLst>
              <a:ext uri="{FF2B5EF4-FFF2-40B4-BE49-F238E27FC236}">
                <a16:creationId xmlns:a16="http://schemas.microsoft.com/office/drawing/2014/main" id="{F9376E67-29E9-2746-A89B-331EEE62E7D9}"/>
              </a:ext>
            </a:extLst>
          </p:cNvPr>
          <p:cNvSpPr txBox="1"/>
          <p:nvPr/>
        </p:nvSpPr>
        <p:spPr>
          <a:xfrm>
            <a:off x="1270000" y="2124921"/>
            <a:ext cx="11746805" cy="65659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a:t>Efficiency is a measure of </a:t>
            </a:r>
            <a:r>
              <a:rPr lang="en-US" sz="3600" dirty="0">
                <a:solidFill>
                  <a:schemeClr val="accent1">
                    <a:lumMod val="75000"/>
                  </a:schemeClr>
                </a:solidFill>
              </a:rPr>
              <a:t>speed</a:t>
            </a:r>
            <a:r>
              <a:rPr lang="en-US" sz="3600" dirty="0"/>
              <a:t> and </a:t>
            </a:r>
            <a:r>
              <a:rPr lang="en-US" sz="3600" dirty="0">
                <a:solidFill>
                  <a:schemeClr val="accent1">
                    <a:lumMod val="75000"/>
                  </a:schemeClr>
                </a:solidFill>
              </a:rPr>
              <a:t>space consumption</a:t>
            </a:r>
          </a:p>
        </p:txBody>
      </p:sp>
    </p:spTree>
    <p:extLst>
      <p:ext uri="{BB962C8B-B14F-4D97-AF65-F5344CB8AC3E}">
        <p14:creationId xmlns:p14="http://schemas.microsoft.com/office/powerpoint/2010/main" val="407246071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005493">
          <a:alpha val="5000"/>
        </a:srgbClr>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27000" dist="76200" dir="2700000" rotWithShape="0">
              <a:srgbClr val="000000">
                <a:alpha val="7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647700" rtl="0" fontAlgn="auto" latinLnBrk="0" hangingPunct="0">
          <a:lnSpc>
            <a:spcPts val="3100"/>
          </a:lnSpc>
          <a:spcBef>
            <a:spcPts val="0"/>
          </a:spcBef>
          <a:spcAft>
            <a:spcPts val="0"/>
          </a:spcAft>
          <a:buClrTx/>
          <a:buSzTx/>
          <a:buFontTx/>
          <a:buNone/>
          <a:tabLst>
            <a:tab pos="1511300" algn="l"/>
          </a:tabLst>
          <a:defRPr kumimoji="0" sz="2600" b="0" i="0" u="none" strike="noStrike" cap="none" spc="0" normalizeH="0" baseline="0">
            <a:ln>
              <a:noFill/>
            </a:ln>
            <a:solidFill>
              <a:srgbClr val="000000"/>
            </a:solidFill>
            <a:effectLst>
              <a:outerShdw blurRad="38100" dist="12700" dir="5400000" rotWithShape="0">
                <a:srgbClr val="000000">
                  <a:alpha val="50000"/>
                </a:srgbClr>
              </a:outerShdw>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27000" dist="76200" dir="2700000" rotWithShape="0">
              <a:srgbClr val="000000">
                <a:alpha val="7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647700" rtl="0" fontAlgn="auto" latinLnBrk="0" hangingPunct="0">
          <a:lnSpc>
            <a:spcPts val="3100"/>
          </a:lnSpc>
          <a:spcBef>
            <a:spcPts val="0"/>
          </a:spcBef>
          <a:spcAft>
            <a:spcPts val="0"/>
          </a:spcAft>
          <a:buClrTx/>
          <a:buSzTx/>
          <a:buFontTx/>
          <a:buNone/>
          <a:tabLst>
            <a:tab pos="1511300" algn="l"/>
          </a:tabLst>
          <a:defRPr kumimoji="0" sz="2600" b="0" i="0" u="none" strike="noStrike" cap="none" spc="0" normalizeH="0" baseline="0">
            <a:ln>
              <a:noFill/>
            </a:ln>
            <a:solidFill>
              <a:srgbClr val="000000"/>
            </a:solidFill>
            <a:effectLst>
              <a:outerShdw blurRad="38100" dist="12700" dir="5400000" rotWithShape="0">
                <a:srgbClr val="000000">
                  <a:alpha val="50000"/>
                </a:srgbClr>
              </a:outerShdw>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9250</TotalTime>
  <Words>10270</Words>
  <Application>Microsoft Office PowerPoint</Application>
  <PresentationFormat>Custom</PresentationFormat>
  <Paragraphs>2047</Paragraphs>
  <Slides>83</Slides>
  <Notes>19</Notes>
  <HiddenSlides>22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83</vt:i4>
      </vt:variant>
    </vt:vector>
  </HeadingPairs>
  <TitlesOfParts>
    <vt:vector size="97" baseType="lpstr">
      <vt:lpstr>Arial</vt:lpstr>
      <vt:lpstr>Arial Narrow</vt:lpstr>
      <vt:lpstr>Comic Sans MS</vt:lpstr>
      <vt:lpstr>Courier</vt:lpstr>
      <vt:lpstr>Courier New</vt:lpstr>
      <vt:lpstr>Futura</vt:lpstr>
      <vt:lpstr>Futura Bold</vt:lpstr>
      <vt:lpstr>Gill Sans</vt:lpstr>
      <vt:lpstr>Helvetica</vt:lpstr>
      <vt:lpstr>Lucida Grande</vt:lpstr>
      <vt:lpstr>Lucida Sans</vt:lpstr>
      <vt:lpstr>Symbol</vt:lpstr>
      <vt:lpstr>Times New Roman</vt:lpstr>
      <vt:lpstr>White</vt:lpstr>
      <vt:lpstr>11.  Performance</vt:lpstr>
      <vt:lpstr>11. Performance</vt:lpstr>
      <vt:lpstr>The challenge (since the earliest days of computing machines)</vt:lpstr>
      <vt:lpstr>The challenge (modern version)</vt:lpstr>
      <vt:lpstr>Three reasons to study program performance</vt:lpstr>
      <vt:lpstr>An algorithm design success story</vt:lpstr>
      <vt:lpstr>Another algorithm design success story</vt:lpstr>
      <vt:lpstr>Quick aside: binary logarithms</vt:lpstr>
      <vt:lpstr>Performance or Efficiency of Algorithms</vt:lpstr>
      <vt:lpstr>An algorithmic challenge: 3-sum problem</vt:lpstr>
      <vt:lpstr>Three-sum implementation</vt:lpstr>
      <vt:lpstr>An algorithmic challenge: 3-sum problem (with timing)</vt:lpstr>
      <vt:lpstr>Memory usage by a program</vt:lpstr>
      <vt:lpstr>7. Performance</vt:lpstr>
      <vt:lpstr>A first step in analyzing running time</vt:lpstr>
      <vt:lpstr>Empirical analysis</vt:lpstr>
      <vt:lpstr>Aside: experimentation in CS</vt:lpstr>
      <vt:lpstr>Data analysis</vt:lpstr>
      <vt:lpstr>Prediction and verification</vt:lpstr>
      <vt:lpstr>Another hypothesis</vt:lpstr>
      <vt:lpstr>7. Performance</vt:lpstr>
      <vt:lpstr>Mathematical models for running time</vt:lpstr>
      <vt:lpstr>Warmup:  1-sum</vt:lpstr>
      <vt:lpstr>Warmup:  2-sum</vt:lpstr>
      <vt:lpstr>Simplifying the calculations</vt:lpstr>
      <vt:lpstr>Mathematical model for 3-sum</vt:lpstr>
      <vt:lpstr>Comparing algorithms</vt:lpstr>
      <vt:lpstr>Classify Algorithms</vt:lpstr>
      <vt:lpstr>Counting basic operations</vt:lpstr>
      <vt:lpstr>Counting operations</vt:lpstr>
      <vt:lpstr>Common order-of-growth hypothesis</vt:lpstr>
      <vt:lpstr>Time and space efficiency</vt:lpstr>
      <vt:lpstr>Finding best, average and worst cases</vt:lpstr>
      <vt:lpstr>Context</vt:lpstr>
      <vt:lpstr>7. Performance</vt:lpstr>
      <vt:lpstr>Key questions and answers</vt:lpstr>
      <vt:lpstr>PowerPoint Presentation</vt:lpstr>
      <vt:lpstr>Doubling method</vt:lpstr>
      <vt:lpstr>Caveats</vt:lpstr>
      <vt:lpstr>PowerPoint Presentation</vt:lpstr>
      <vt:lpstr>Order of growth</vt:lpstr>
      <vt:lpstr>Order of growth</vt:lpstr>
      <vt:lpstr>Order of growth classifications</vt:lpstr>
      <vt:lpstr>An important implication</vt:lpstr>
      <vt:lpstr>Meeting the challenge</vt:lpstr>
      <vt:lpstr>Caveats</vt:lpstr>
      <vt:lpstr>7. Performance</vt:lpstr>
      <vt:lpstr>Example: Gambler’s ruin simulation</vt:lpstr>
      <vt:lpstr>Another example: Factoring</vt:lpstr>
      <vt:lpstr>Pop quiz on performance</vt:lpstr>
      <vt:lpstr>Pop quiz on performance</vt:lpstr>
      <vt:lpstr>Trick question on performance</vt:lpstr>
      <vt:lpstr>Another example: Coupon collector</vt:lpstr>
      <vt:lpstr>Analyzing typical memory requirements</vt:lpstr>
      <vt:lpstr>TEQ on Performance 6</vt:lpstr>
      <vt:lpstr>TEQ on Performance 6</vt:lpstr>
      <vt:lpstr>Summary</vt:lpstr>
      <vt:lpstr>Case in point</vt:lpstr>
      <vt:lpstr>Binomial Coefficients</vt:lpstr>
      <vt:lpstr>Binomial Coefficients:  Sierpinski Triangle</vt:lpstr>
      <vt:lpstr>Binomial Coefficients:  Poker Odds</vt:lpstr>
      <vt:lpstr>Binomial Coefficients:  First Attempt</vt:lpstr>
      <vt:lpstr>TEQ on Performance 3 </vt:lpstr>
      <vt:lpstr>TEQ on Performance 3 </vt:lpstr>
      <vt:lpstr>TEQ on Performance 4</vt:lpstr>
      <vt:lpstr>TEQ on Performance 4</vt:lpstr>
      <vt:lpstr>Dynamic Programming</vt:lpstr>
      <vt:lpstr>Binomial Coefficients:  Dynamic Programming</vt:lpstr>
      <vt:lpstr>TEQ on Performance 5</vt:lpstr>
      <vt:lpstr>TEQ on Performance 5</vt:lpstr>
      <vt:lpstr>Empirical Analysis</vt:lpstr>
      <vt:lpstr>In the real world: Stirling's Approximation</vt:lpstr>
      <vt:lpstr>Memory</vt:lpstr>
      <vt:lpstr>Java ArrayList Class</vt:lpstr>
      <vt:lpstr>Java ArrayList </vt:lpstr>
      <vt:lpstr>Java ArrayList</vt:lpstr>
      <vt:lpstr>ArrayList operations</vt:lpstr>
      <vt:lpstr>Array and ArrayList</vt:lpstr>
      <vt:lpstr>Problem 1</vt:lpstr>
      <vt:lpstr>Problem 2</vt:lpstr>
      <vt:lpstr>PowerPoint Presentation</vt:lpstr>
      <vt:lpstr>11. Performance</vt:lpstr>
      <vt:lpstr>11.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Basic Programming Concepts</dc:title>
  <dc:creator>Andy Guna</dc:creator>
  <cp:lastModifiedBy>Lars Sorensen</cp:lastModifiedBy>
  <cp:revision>183</cp:revision>
  <dcterms:modified xsi:type="dcterms:W3CDTF">2021-11-09T04:31:10Z</dcterms:modified>
</cp:coreProperties>
</file>